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0" r:id="rId3"/>
    <p:sldId id="271" r:id="rId4"/>
    <p:sldId id="259" r:id="rId5"/>
    <p:sldId id="257" r:id="rId6"/>
    <p:sldId id="260" r:id="rId7"/>
    <p:sldId id="265" r:id="rId8"/>
    <p:sldId id="267" r:id="rId9"/>
    <p:sldId id="263" r:id="rId10"/>
    <p:sldId id="264" r:id="rId11"/>
    <p:sldId id="269" r:id="rId12"/>
    <p:sldId id="268" r:id="rId13"/>
    <p:sldId id="258" r:id="rId14"/>
    <p:sldId id="261" r:id="rId15"/>
    <p:sldId id="262" r:id="rId16"/>
    <p:sldId id="27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CC0000"/>
    <a:srgbClr val="CCFFCC"/>
    <a:srgbClr val="000099"/>
    <a:srgbClr val="663300"/>
    <a:srgbClr val="FFCCFF"/>
    <a:srgbClr val="CCFFFF"/>
    <a:srgbClr val="5FF55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8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i="1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i="1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05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Щелкните для правки стилей образца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 i="1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 i="1">
                <a:latin typeface="Times New Roman" pitchFamily="18" charset="0"/>
              </a:defRPr>
            </a:lvl1pPr>
          </a:lstStyle>
          <a:p>
            <a:fld id="{68599944-87A3-4912-AC55-71BD1A022C3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30723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24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25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26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27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28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29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0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1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2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3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4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5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6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7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38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39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0740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41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42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3BB36FE-123E-4682-B300-3E72A96AB8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7323CB-39D8-452F-8E2C-00D1539123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930C-66B2-4D0F-A57A-B159795F52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19973B5-472E-4298-A095-A75084E77F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A14119-3D7C-45E4-BD54-E8F97ECE65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D5A28-53FC-40DC-910C-FE9B754B15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81702-3FF7-4195-BF22-36B3A91744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1D8507-44BC-4268-B9E6-1C0CFE177B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4BCA1-EF75-4DE4-BE91-E5737070D4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3B2C4-5411-4950-96AA-22BF5271A0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13082C-8798-4E49-BFC3-5F07179415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8B863-79B8-4876-AA91-C49188DAC0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29699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0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1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2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3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4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5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6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7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8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9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0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1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2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3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971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971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2971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2971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7147E65-8BD7-4652-91C1-15CAC703394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971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u="sng"/>
              <a:t>ДРЕВНЕЙШИЕ ЛЮДИ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356100" y="1916113"/>
            <a:ext cx="4152900" cy="2476500"/>
          </a:xfrm>
          <a:solidFill>
            <a:schemeClr val="tx2"/>
          </a:solidFill>
          <a:ln w="76200">
            <a:solidFill>
              <a:srgbClr val="FF9900"/>
            </a:solidFill>
          </a:ln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000" b="1" i="1">
                <a:solidFill>
                  <a:schemeClr val="bg2"/>
                </a:solidFill>
                <a:latin typeface="Times New Roman" pitchFamily="18" charset="0"/>
              </a:rPr>
              <a:t>Кроме камня,для изготовления орудий люди использовали кости животных и рыб.</a:t>
            </a:r>
          </a:p>
          <a:p>
            <a:pPr>
              <a:buFont typeface="Wingdings" pitchFamily="2" charset="2"/>
              <a:buNone/>
            </a:pPr>
            <a:r>
              <a:rPr lang="ru-RU" sz="2000" b="1" i="1">
                <a:solidFill>
                  <a:schemeClr val="bg2"/>
                </a:solidFill>
                <a:latin typeface="Times New Roman" pitchFamily="18" charset="0"/>
              </a:rPr>
              <a:t>Из них, как правило, делали иглы и шило. </a:t>
            </a:r>
          </a:p>
          <a:p>
            <a:pPr>
              <a:buFont typeface="Wingdings" pitchFamily="2" charset="2"/>
              <a:buNone/>
            </a:pPr>
            <a:r>
              <a:rPr lang="ru-RU" sz="2000" b="1" i="1">
                <a:solidFill>
                  <a:srgbClr val="CC0000"/>
                </a:solidFill>
                <a:latin typeface="Times New Roman" pitchFamily="18" charset="0"/>
              </a:rPr>
              <a:t>Для чего древним людям нужны были орудия труда из кости?</a:t>
            </a:r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617538" y="1295400"/>
          <a:ext cx="3573462" cy="5029200"/>
        </p:xfrm>
        <a:graphic>
          <a:graphicData uri="http://schemas.openxmlformats.org/presentationml/2006/ole">
            <p:oleObj spid="_x0000_s13316" name="Image" r:id="rId3" imgW="3266667" imgH="3761905" progId="Photoshop.Image.3">
              <p:embed/>
            </p:oleObj>
          </a:graphicData>
        </a:graphic>
      </p:graphicFrame>
      <p:sp>
        <p:nvSpPr>
          <p:cNvPr id="13318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09600"/>
          </a:xfrm>
          <a:solidFill>
            <a:srgbClr val="CCFFCC"/>
          </a:solidFill>
          <a:ln w="76200">
            <a:solidFill>
              <a:srgbClr val="FF9900"/>
            </a:solidFill>
          </a:ln>
        </p:spPr>
        <p:txBody>
          <a:bodyPr lIns="92075" tIns="46038" rIns="92075" bIns="46038" anchor="b" anchorCtr="0"/>
          <a:lstStyle/>
          <a:p>
            <a:r>
              <a:rPr lang="ru-RU" sz="3600" b="1">
                <a:solidFill>
                  <a:srgbClr val="660033"/>
                </a:solidFill>
              </a:rPr>
              <a:t>2.Древнейшие орудия труда.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7" name="Object 5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571500" y="762000"/>
          <a:ext cx="8077200" cy="2895600"/>
        </p:xfrm>
        <a:graphic>
          <a:graphicData uri="http://schemas.openxmlformats.org/presentationml/2006/ole">
            <p:oleObj spid="_x0000_s18437" name="Image" r:id="rId3" imgW="4533333" imgH="1886213" progId="Photoshop.Image.3">
              <p:embed/>
            </p:oleObj>
          </a:graphicData>
        </a:graphic>
      </p:graphicFrame>
      <p:sp>
        <p:nvSpPr>
          <p:cNvPr id="18439" name="Rectangle 7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609600"/>
          </a:xfrm>
          <a:solidFill>
            <a:srgbClr val="CCFFCC"/>
          </a:solidFill>
          <a:ln w="76200">
            <a:solidFill>
              <a:srgbClr val="FF9900"/>
            </a:solidFill>
          </a:ln>
        </p:spPr>
        <p:txBody>
          <a:bodyPr lIns="92075" tIns="46038" rIns="92075" bIns="46038" anchor="b" anchorCtr="0"/>
          <a:lstStyle/>
          <a:p>
            <a:r>
              <a:rPr lang="ru-RU" sz="3600" b="1">
                <a:solidFill>
                  <a:srgbClr val="660033"/>
                </a:solidFill>
              </a:rPr>
              <a:t>3.Охота древних людей.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4005263"/>
            <a:ext cx="8075613" cy="2097087"/>
          </a:xfrm>
          <a:solidFill>
            <a:schemeClr val="tx2"/>
          </a:solidFill>
          <a:ln w="76200">
            <a:solidFill>
              <a:srgbClr val="FF9900"/>
            </a:solidFill>
          </a:ln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000" b="1" i="1">
                <a:solidFill>
                  <a:schemeClr val="bg2"/>
                </a:solidFill>
                <a:latin typeface="Times New Roman" pitchFamily="18" charset="0"/>
              </a:rPr>
              <a:t>Кроме собирательства другим важнейшим занятием наших далеких предков была </a:t>
            </a:r>
            <a:r>
              <a:rPr lang="ru-RU" sz="2000" b="1" i="1">
                <a:solidFill>
                  <a:srgbClr val="A50021"/>
                </a:solidFill>
                <a:latin typeface="Times New Roman" pitchFamily="18" charset="0"/>
              </a:rPr>
              <a:t>охота.</a:t>
            </a:r>
            <a:r>
              <a:rPr lang="ru-RU" sz="2000" b="1" i="1">
                <a:solidFill>
                  <a:schemeClr val="bg2"/>
                </a:solidFill>
                <a:latin typeface="Times New Roman" pitchFamily="18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ru-RU" sz="2000" b="1" i="1">
                <a:solidFill>
                  <a:schemeClr val="bg2"/>
                </a:solidFill>
                <a:latin typeface="Times New Roman" pitchFamily="18" charset="0"/>
              </a:rPr>
              <a:t>Они загоняли крупных животных на берег реки, к обрыву или в ловушку и забивали их камнями.</a:t>
            </a:r>
          </a:p>
          <a:p>
            <a:pPr>
              <a:buFont typeface="Wingdings" pitchFamily="2" charset="2"/>
              <a:buNone/>
            </a:pPr>
            <a:r>
              <a:rPr lang="ru-RU" sz="2000" b="1" i="1">
                <a:solidFill>
                  <a:schemeClr val="bg2"/>
                </a:solidFill>
                <a:latin typeface="Times New Roman" pitchFamily="18" charset="0"/>
              </a:rPr>
              <a:t>Удачная охота позволяла обеспечить себя едой на длительное время.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2" name="Object 4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457200" y="2347913"/>
          <a:ext cx="4191000" cy="2681287"/>
        </p:xfrm>
        <a:graphic>
          <a:graphicData uri="http://schemas.openxmlformats.org/presentationml/2006/ole">
            <p:oleObj spid="_x0000_s17412" name="Image" r:id="rId3" imgW="3277057" imgH="2095793" progId="Photoshop.Image.3">
              <p:embed/>
            </p:oleObj>
          </a:graphicData>
        </a:graphic>
      </p:graphicFrame>
      <p:sp>
        <p:nvSpPr>
          <p:cNvPr id="174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932363" y="1484313"/>
            <a:ext cx="3956050" cy="4306887"/>
          </a:xfrm>
          <a:solidFill>
            <a:schemeClr val="tx2"/>
          </a:solidFill>
          <a:ln w="76200">
            <a:solidFill>
              <a:srgbClr val="FF9900"/>
            </a:solidFill>
          </a:ln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b="1" i="1">
                <a:solidFill>
                  <a:schemeClr val="bg2"/>
                </a:solidFill>
                <a:latin typeface="Times New Roman" pitchFamily="18" charset="0"/>
              </a:rPr>
              <a:t>Очень часто для охоты люди использовали </a:t>
            </a:r>
            <a:r>
              <a:rPr lang="ru-RU" sz="2400" b="1" i="1">
                <a:solidFill>
                  <a:srgbClr val="A50021"/>
                </a:solidFill>
                <a:latin typeface="Times New Roman" pitchFamily="18" charset="0"/>
              </a:rPr>
              <a:t>огонь</a:t>
            </a:r>
            <a:r>
              <a:rPr lang="ru-RU" sz="2400" b="1" i="1">
                <a:solidFill>
                  <a:schemeClr val="bg2"/>
                </a:solidFill>
                <a:latin typeface="Times New Roman" pitchFamily="18" charset="0"/>
              </a:rPr>
              <a:t>-они обжигали длинные колья, заост- ряя их и делали </a:t>
            </a:r>
            <a:r>
              <a:rPr lang="ru-RU" sz="2400" b="1" i="1">
                <a:solidFill>
                  <a:srgbClr val="A50021"/>
                </a:solidFill>
                <a:latin typeface="Times New Roman" pitchFamily="18" charset="0"/>
              </a:rPr>
              <a:t>копья.</a:t>
            </a:r>
          </a:p>
          <a:p>
            <a:pPr>
              <a:buFont typeface="Wingdings" pitchFamily="2" charset="2"/>
              <a:buNone/>
            </a:pPr>
            <a:r>
              <a:rPr lang="ru-RU" sz="2400" b="1" i="1">
                <a:solidFill>
                  <a:schemeClr val="bg2"/>
                </a:solidFill>
                <a:latin typeface="Times New Roman" pitchFamily="18" charset="0"/>
              </a:rPr>
              <a:t>Кроме того для загона животных применя- лись </a:t>
            </a:r>
            <a:r>
              <a:rPr lang="ru-RU" sz="2400" b="1" i="1">
                <a:solidFill>
                  <a:srgbClr val="A50021"/>
                </a:solidFill>
                <a:latin typeface="Times New Roman" pitchFamily="18" charset="0"/>
              </a:rPr>
              <a:t>факелы</a:t>
            </a:r>
            <a:r>
              <a:rPr lang="ru-RU" sz="2400" b="1" i="1">
                <a:solidFill>
                  <a:schemeClr val="bg2"/>
                </a:solidFill>
                <a:latin typeface="Times New Roman" pitchFamily="18" charset="0"/>
              </a:rPr>
              <a:t>-живот-ные, опасаясь огня, бежали туда, где его нет - к ловушке.</a:t>
            </a:r>
            <a:r>
              <a:rPr lang="ru-RU" sz="2400" b="1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17416" name="Rectangle 8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609600"/>
          </a:xfrm>
          <a:solidFill>
            <a:srgbClr val="CCFFCC"/>
          </a:solidFill>
          <a:ln w="76200">
            <a:solidFill>
              <a:srgbClr val="FF9900"/>
            </a:solidFill>
          </a:ln>
        </p:spPr>
        <p:txBody>
          <a:bodyPr lIns="92075" tIns="46038" rIns="92075" bIns="46038" anchor="b" anchorCtr="0"/>
          <a:lstStyle/>
          <a:p>
            <a:r>
              <a:rPr lang="ru-RU" sz="3600" b="1">
                <a:solidFill>
                  <a:srgbClr val="660033"/>
                </a:solidFill>
              </a:rPr>
              <a:t>4.Овладение огнем.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609600"/>
          </a:xfrm>
          <a:solidFill>
            <a:srgbClr val="CCFFCC"/>
          </a:solidFill>
          <a:ln w="76200">
            <a:solidFill>
              <a:srgbClr val="FF9900"/>
            </a:solidFill>
          </a:ln>
        </p:spPr>
        <p:txBody>
          <a:bodyPr/>
          <a:lstStyle/>
          <a:p>
            <a:r>
              <a:rPr lang="ru-RU" sz="3600" b="1">
                <a:solidFill>
                  <a:srgbClr val="660033"/>
                </a:solidFill>
              </a:rPr>
              <a:t>4.Овладение огнем.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40200" y="1484313"/>
            <a:ext cx="4679950" cy="3744912"/>
          </a:xfrm>
          <a:solidFill>
            <a:schemeClr val="tx2"/>
          </a:solidFill>
          <a:ln w="76200">
            <a:solidFill>
              <a:srgbClr val="FF9900"/>
            </a:solidFill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i="1">
                <a:solidFill>
                  <a:schemeClr val="bg2"/>
                </a:solidFill>
                <a:latin typeface="Times New Roman" pitchFamily="18" charset="0"/>
              </a:rPr>
              <a:t>Первоначально люди брали огонь от загоревшихся после попадания молнии деревьев.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i="1">
                <a:solidFill>
                  <a:schemeClr val="bg2"/>
                </a:solidFill>
                <a:latin typeface="Times New Roman" pitchFamily="18" charset="0"/>
              </a:rPr>
              <a:t>За ним строго следили, и если огонь потухал, то виновников изгоняли.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i="1">
                <a:solidFill>
                  <a:schemeClr val="bg2"/>
                </a:solidFill>
                <a:latin typeface="Times New Roman" pitchFamily="18" charset="0"/>
              </a:rPr>
              <a:t>Такой способ получения огня был очень ненадежен, и люди стали искать как получить пламя не завися от природы</a:t>
            </a:r>
          </a:p>
        </p:txBody>
      </p:sp>
      <p:graphicFrame>
        <p:nvGraphicFramePr>
          <p:cNvPr id="7176" name="Object 8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457200" y="1028700"/>
          <a:ext cx="3375025" cy="5562600"/>
        </p:xfrm>
        <a:graphic>
          <a:graphicData uri="http://schemas.openxmlformats.org/presentationml/2006/ole">
            <p:oleObj spid="_x0000_s7176" name="Image" r:id="rId3" imgW="1867161" imgH="3076190" progId="Photoshop.Image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908050"/>
            <a:ext cx="4032250" cy="4392613"/>
          </a:xfrm>
          <a:solidFill>
            <a:schemeClr val="tx2"/>
          </a:solidFill>
          <a:ln w="76200">
            <a:solidFill>
              <a:srgbClr val="FF9900"/>
            </a:solidFill>
          </a:ln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i="1">
                <a:solidFill>
                  <a:schemeClr val="bg2"/>
                </a:solidFill>
                <a:latin typeface="Times New Roman" pitchFamily="18" charset="0"/>
              </a:rPr>
              <a:t>До середины 20-го века многие племена использовали древнейший способ получения огня – трение 2- х палочек.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i="1">
                <a:solidFill>
                  <a:schemeClr val="bg2"/>
                </a:solidFill>
                <a:latin typeface="Times New Roman" pitchFamily="18" charset="0"/>
              </a:rPr>
              <a:t>В одной делалось углубление, в неё вставлялась другая палочка, и как только после вращения они нагревались, люди подкладывали мох.</a:t>
            </a:r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541338" y="1104900"/>
          <a:ext cx="3649662" cy="5257800"/>
        </p:xfrm>
        <a:graphic>
          <a:graphicData uri="http://schemas.openxmlformats.org/presentationml/2006/ole">
            <p:oleObj spid="_x0000_s10244" name="Image" r:id="rId3" imgW="1857143" imgH="2676899" progId="Photoshop.Image.3">
              <p:embed/>
            </p:oleObj>
          </a:graphicData>
        </a:graphic>
      </p:graphicFrame>
      <p:sp>
        <p:nvSpPr>
          <p:cNvPr id="10248" name="Rectangle 8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609600"/>
          </a:xfrm>
          <a:solidFill>
            <a:srgbClr val="CCFFCC"/>
          </a:solidFill>
          <a:ln w="76200">
            <a:solidFill>
              <a:srgbClr val="FF9900"/>
            </a:solidFill>
          </a:ln>
        </p:spPr>
        <p:txBody>
          <a:bodyPr lIns="92075" tIns="46038" rIns="92075" bIns="46038" anchor="b" anchorCtr="0"/>
          <a:lstStyle/>
          <a:p>
            <a:r>
              <a:rPr lang="ru-RU" sz="3600" b="1">
                <a:solidFill>
                  <a:srgbClr val="660033"/>
                </a:solidFill>
              </a:rPr>
              <a:t>4.Овладение огнем.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427538" y="1125538"/>
            <a:ext cx="4484687" cy="5256212"/>
          </a:xfrm>
          <a:solidFill>
            <a:schemeClr val="tx2"/>
          </a:solidFill>
          <a:ln w="76200">
            <a:solidFill>
              <a:srgbClr val="FF9900"/>
            </a:solidFill>
          </a:ln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b="1" i="1">
                <a:solidFill>
                  <a:schemeClr val="bg2"/>
                </a:solidFill>
                <a:latin typeface="Times New Roman" pitchFamily="18" charset="0"/>
              </a:rPr>
              <a:t>Применение огня изменило жизнь людей.</a:t>
            </a:r>
          </a:p>
          <a:p>
            <a:pPr algn="ctr">
              <a:buFont typeface="Wingdings" pitchFamily="2" charset="2"/>
              <a:buNone/>
            </a:pPr>
            <a:r>
              <a:rPr lang="ru-RU" sz="2400" b="1" i="1">
                <a:solidFill>
                  <a:srgbClr val="A50021"/>
                </a:solidFill>
                <a:latin typeface="Times New Roman" pitchFamily="18" charset="0"/>
              </a:rPr>
              <a:t>Почему?</a:t>
            </a:r>
          </a:p>
          <a:p>
            <a:pPr>
              <a:buFont typeface="Wingdings" pitchFamily="2" charset="2"/>
              <a:buNone/>
            </a:pPr>
            <a:r>
              <a:rPr lang="ru-RU" sz="2400" b="1" i="1">
                <a:solidFill>
                  <a:schemeClr val="bg2"/>
                </a:solidFill>
                <a:latin typeface="Times New Roman" pitchFamily="18" charset="0"/>
              </a:rPr>
              <a:t>Самым важным следствием стало употребление вареной и жареной пищи.Это привело к рез- кому скачку в умственном развитии человека.</a:t>
            </a:r>
          </a:p>
          <a:p>
            <a:pPr>
              <a:buFont typeface="Wingdings" pitchFamily="2" charset="2"/>
              <a:buNone/>
            </a:pPr>
            <a:r>
              <a:rPr lang="ru-RU" sz="2400" b="1" i="1">
                <a:solidFill>
                  <a:schemeClr val="bg2"/>
                </a:solidFill>
                <a:latin typeface="Times New Roman" pitchFamily="18" charset="0"/>
              </a:rPr>
              <a:t>За короткий срок после ов- ладения огнем древний человек  приобрел сов-ременный облик.</a:t>
            </a:r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457200" y="990600"/>
          <a:ext cx="3538538" cy="5638800"/>
        </p:xfrm>
        <a:graphic>
          <a:graphicData uri="http://schemas.openxmlformats.org/presentationml/2006/ole">
            <p:oleObj spid="_x0000_s11268" name="Image" r:id="rId3" imgW="1876190" imgH="2991268" progId="Photoshop.Image.3">
              <p:embed/>
            </p:oleObj>
          </a:graphicData>
        </a:graphic>
      </p:graphicFrame>
      <p:sp>
        <p:nvSpPr>
          <p:cNvPr id="11272" name="Rectangle 8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609600"/>
          </a:xfrm>
          <a:solidFill>
            <a:srgbClr val="CCFFCC"/>
          </a:solidFill>
          <a:ln w="76200">
            <a:solidFill>
              <a:srgbClr val="FF9900"/>
            </a:solidFill>
          </a:ln>
        </p:spPr>
        <p:txBody>
          <a:bodyPr lIns="92075" tIns="46038" rIns="92075" bIns="46038" anchor="b" anchorCtr="0"/>
          <a:lstStyle/>
          <a:p>
            <a:r>
              <a:rPr lang="ru-RU" sz="3600" b="1">
                <a:solidFill>
                  <a:srgbClr val="660033"/>
                </a:solidFill>
              </a:rPr>
              <a:t>4.Овладение огнем.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457200"/>
          </a:xfrm>
          <a:solidFill>
            <a:srgbClr val="CCFFCC"/>
          </a:solidFill>
          <a:ln w="76200">
            <a:solidFill>
              <a:srgbClr val="FF9900"/>
            </a:solidFill>
          </a:ln>
        </p:spPr>
        <p:txBody>
          <a:bodyPr lIns="92075" tIns="46038" rIns="92075" bIns="46038" anchor="b" anchorCtr="0"/>
          <a:lstStyle/>
          <a:p>
            <a:r>
              <a:rPr lang="ru-RU" sz="3200" b="1">
                <a:solidFill>
                  <a:srgbClr val="660033"/>
                </a:solidFill>
              </a:rPr>
              <a:t>Выберите правильный ответ-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68313" y="1052513"/>
            <a:ext cx="4122737" cy="717550"/>
          </a:xfrm>
          <a:prstGeom prst="rect">
            <a:avLst/>
          </a:prstGeom>
          <a:solidFill>
            <a:srgbClr val="CCFFCC"/>
          </a:solidFill>
          <a:ln w="762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b="1">
                <a:solidFill>
                  <a:srgbClr val="006600"/>
                </a:solidFill>
                <a:latin typeface="Times New Roman Cyr" charset="-52"/>
              </a:rPr>
              <a:t>Древних людей живших в</a:t>
            </a:r>
          </a:p>
          <a:p>
            <a:pPr eaLnBrk="0" hangingPunct="0"/>
            <a:r>
              <a:rPr lang="ru-RU" b="1">
                <a:solidFill>
                  <a:srgbClr val="006600"/>
                </a:solidFill>
                <a:latin typeface="Times New Roman Cyr" charset="-52"/>
              </a:rPr>
              <a:t>Южной Африке назвали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68313" y="2349500"/>
            <a:ext cx="3817937" cy="717550"/>
          </a:xfrm>
          <a:prstGeom prst="rect">
            <a:avLst/>
          </a:prstGeom>
          <a:solidFill>
            <a:srgbClr val="CCFFFF"/>
          </a:solidFill>
          <a:ln w="762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b="1">
                <a:solidFill>
                  <a:srgbClr val="000099"/>
                </a:solidFill>
                <a:latin typeface="Times New Roman Cyr" charset="-52"/>
              </a:rPr>
              <a:t>Сначала древние люди </a:t>
            </a:r>
          </a:p>
          <a:p>
            <a:pPr algn="ctr" eaLnBrk="0" hangingPunct="0"/>
            <a:r>
              <a:rPr lang="ru-RU" b="1">
                <a:solidFill>
                  <a:srgbClr val="000099"/>
                </a:solidFill>
                <a:latin typeface="Times New Roman Cyr" charset="-52"/>
              </a:rPr>
              <a:t>жили...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95288" y="3860800"/>
            <a:ext cx="3978275" cy="717550"/>
          </a:xfrm>
          <a:prstGeom prst="rect">
            <a:avLst/>
          </a:prstGeom>
          <a:solidFill>
            <a:srgbClr val="FFFF99"/>
          </a:solidFill>
          <a:ln w="762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b="1">
                <a:solidFill>
                  <a:srgbClr val="663300"/>
                </a:solidFill>
                <a:latin typeface="Times New Roman Cyr" charset="-52"/>
              </a:rPr>
              <a:t>Основным занятием древ-</a:t>
            </a:r>
          </a:p>
          <a:p>
            <a:pPr algn="ctr" eaLnBrk="0" hangingPunct="0"/>
            <a:r>
              <a:rPr lang="ru-RU" b="1">
                <a:solidFill>
                  <a:srgbClr val="663300"/>
                </a:solidFill>
                <a:latin typeface="Times New Roman Cyr" charset="-52"/>
              </a:rPr>
              <a:t>них людей было...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323850" y="5373688"/>
            <a:ext cx="3932238" cy="717550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b="1">
                <a:solidFill>
                  <a:srgbClr val="A50021"/>
                </a:solidFill>
                <a:latin typeface="Times New Roman Cyr" charset="-52"/>
              </a:rPr>
              <a:t>Первый огонь древние     </a:t>
            </a:r>
          </a:p>
          <a:p>
            <a:pPr algn="ctr" eaLnBrk="0" hangingPunct="0"/>
            <a:r>
              <a:rPr lang="ru-RU" b="1">
                <a:solidFill>
                  <a:srgbClr val="A50021"/>
                </a:solidFill>
                <a:latin typeface="Times New Roman Cyr" charset="-52"/>
              </a:rPr>
              <a:t>люди получили...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5334000" y="609600"/>
            <a:ext cx="3505200" cy="533400"/>
          </a:xfrm>
          <a:prstGeom prst="rect">
            <a:avLst/>
          </a:prstGeom>
          <a:solidFill>
            <a:srgbClr val="CCFFCC"/>
          </a:solidFill>
          <a:ln w="762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2400" b="1">
                <a:solidFill>
                  <a:srgbClr val="006600"/>
                </a:solidFill>
                <a:latin typeface="Times New Roman Cyr" charset="-52"/>
              </a:rPr>
              <a:t>питекантропы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5334000" y="1109663"/>
            <a:ext cx="3505200" cy="533400"/>
          </a:xfrm>
          <a:prstGeom prst="rect">
            <a:avLst/>
          </a:prstGeom>
          <a:solidFill>
            <a:srgbClr val="CCFFCC"/>
          </a:solidFill>
          <a:ln w="762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006600"/>
                </a:solidFill>
                <a:latin typeface="Times New Roman Cyr" charset="-52"/>
              </a:rPr>
              <a:t>Homo habilis</a:t>
            </a:r>
            <a:endParaRPr lang="ru-RU" sz="2400" b="1">
              <a:solidFill>
                <a:srgbClr val="006600"/>
              </a:solidFill>
              <a:latin typeface="Times New Roman Cyr" charset="-52"/>
            </a:endParaRP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5334000" y="1608138"/>
            <a:ext cx="3505200" cy="533400"/>
          </a:xfrm>
          <a:prstGeom prst="rect">
            <a:avLst/>
          </a:prstGeom>
          <a:solidFill>
            <a:srgbClr val="CCFFCC"/>
          </a:solidFill>
          <a:ln w="762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2400" b="1">
                <a:solidFill>
                  <a:srgbClr val="006600"/>
                </a:solidFill>
                <a:latin typeface="Times New Roman Cyr" charset="-52"/>
              </a:rPr>
              <a:t>австралопитеки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5334000" y="2106613"/>
            <a:ext cx="3505200" cy="533400"/>
          </a:xfrm>
          <a:prstGeom prst="rect">
            <a:avLst/>
          </a:prstGeom>
          <a:solidFill>
            <a:srgbClr val="CCFFFF"/>
          </a:solidFill>
          <a:ln w="762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2400" b="1">
                <a:solidFill>
                  <a:srgbClr val="000099"/>
                </a:solidFill>
                <a:latin typeface="Times New Roman Cyr" charset="-52"/>
              </a:rPr>
              <a:t>на деревьях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5334000" y="2605088"/>
            <a:ext cx="3505200" cy="533400"/>
          </a:xfrm>
          <a:prstGeom prst="rect">
            <a:avLst/>
          </a:prstGeom>
          <a:solidFill>
            <a:srgbClr val="CCFFFF"/>
          </a:solidFill>
          <a:ln w="762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2400" b="1">
                <a:solidFill>
                  <a:srgbClr val="000099"/>
                </a:solidFill>
                <a:latin typeface="Times New Roman Cyr" charset="-52"/>
              </a:rPr>
              <a:t>в пещерах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5334000" y="3103563"/>
            <a:ext cx="3505200" cy="533400"/>
          </a:xfrm>
          <a:prstGeom prst="rect">
            <a:avLst/>
          </a:prstGeom>
          <a:solidFill>
            <a:srgbClr val="CCFFFF"/>
          </a:solidFill>
          <a:ln w="762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2400" b="1">
                <a:solidFill>
                  <a:srgbClr val="000099"/>
                </a:solidFill>
                <a:latin typeface="Times New Roman Cyr" charset="-52"/>
              </a:rPr>
              <a:t>в шалашах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5334000" y="3603625"/>
            <a:ext cx="3505200" cy="533400"/>
          </a:xfrm>
          <a:prstGeom prst="rect">
            <a:avLst/>
          </a:prstGeom>
          <a:solidFill>
            <a:srgbClr val="FFFF99"/>
          </a:solidFill>
          <a:ln w="762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2400" b="1">
                <a:solidFill>
                  <a:srgbClr val="663300"/>
                </a:solidFill>
                <a:latin typeface="Times New Roman Cyr" charset="-52"/>
              </a:rPr>
              <a:t>собирательство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5334000" y="4102100"/>
            <a:ext cx="3505200" cy="533400"/>
          </a:xfrm>
          <a:prstGeom prst="rect">
            <a:avLst/>
          </a:prstGeom>
          <a:solidFill>
            <a:srgbClr val="FFFF99"/>
          </a:solidFill>
          <a:ln w="762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2400" b="1">
                <a:solidFill>
                  <a:srgbClr val="663300"/>
                </a:solidFill>
                <a:latin typeface="Times New Roman Cyr" charset="-52"/>
              </a:rPr>
              <a:t>охота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5334000" y="4600575"/>
            <a:ext cx="3505200" cy="473075"/>
          </a:xfrm>
          <a:prstGeom prst="rect">
            <a:avLst/>
          </a:prstGeom>
          <a:solidFill>
            <a:srgbClr val="FFFF99"/>
          </a:solidFill>
          <a:ln w="762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2000" b="1">
                <a:solidFill>
                  <a:srgbClr val="663300"/>
                </a:solidFill>
                <a:latin typeface="Times New Roman Cyr" charset="-52"/>
              </a:rPr>
              <a:t>изготовление орудий</a:t>
            </a: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5334000" y="5099050"/>
            <a:ext cx="3505200" cy="533400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2400" b="1">
                <a:solidFill>
                  <a:srgbClr val="CC0000"/>
                </a:solidFill>
                <a:latin typeface="Times New Roman Cyr" charset="-52"/>
              </a:rPr>
              <a:t>ударяя камни</a:t>
            </a: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5334000" y="5597525"/>
            <a:ext cx="3505200" cy="533400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2400" b="1">
                <a:solidFill>
                  <a:srgbClr val="CC0000"/>
                </a:solidFill>
                <a:latin typeface="Times New Roman Cyr" charset="-52"/>
              </a:rPr>
              <a:t>трением палочек</a:t>
            </a: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5334000" y="6096000"/>
            <a:ext cx="3505200" cy="533400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2400" b="1">
                <a:solidFill>
                  <a:srgbClr val="CC0000"/>
                </a:solidFill>
                <a:latin typeface="Times New Roman Cyr" charset="-52"/>
              </a:rPr>
              <a:t>от лесных пожаров</a:t>
            </a:r>
          </a:p>
        </p:txBody>
      </p:sp>
      <p:pic>
        <p:nvPicPr>
          <p:cNvPr id="21525" name="Picture 2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SN00497A0000[1].wav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050" y="6553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5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15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15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2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15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2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3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15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3584" fill="hold"/>
                                        <p:tgtEl>
                                          <p:spTgt spid="215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25"/>
                  </p:tgtEl>
                </p:cond>
              </p:nextCondLst>
            </p:seq>
            <p:audio>
              <p:cMediaNode>
                <p:cTn id="1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25"/>
                </p:tgtEl>
              </p:cMediaNode>
            </p:audio>
          </p:childTnLst>
        </p:cTn>
      </p:par>
    </p:tnLst>
    <p:bldLst>
      <p:bldP spid="21508" grpId="0" animBg="1"/>
      <p:bldP spid="21508" grpId="1" animBg="1"/>
      <p:bldP spid="21509" grpId="0" animBg="1"/>
      <p:bldP spid="21509" grpId="1" animBg="1"/>
      <p:bldP spid="21510" grpId="0" animBg="1"/>
      <p:bldP spid="21510" grpId="1" animBg="1"/>
      <p:bldP spid="21511" grpId="0" animBg="1"/>
      <p:bldP spid="21511" grpId="1" animBg="1"/>
      <p:bldP spid="21514" grpId="0" animBg="1"/>
      <p:bldP spid="21515" grpId="0" animBg="1"/>
      <p:bldP spid="21518" grpId="0" animBg="1"/>
      <p:bldP spid="215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 descr="Зеленый мрамор"/>
          <p:cNvSpPr>
            <a:spLocks noGrp="1" noChangeArrowheads="1"/>
          </p:cNvSpPr>
          <p:nvPr>
            <p:ph type="title"/>
          </p:nvPr>
        </p:nvSpPr>
        <p:spPr>
          <a:xfrm>
            <a:off x="457200" y="430213"/>
            <a:ext cx="8229600" cy="911225"/>
          </a:xfrm>
          <a:blipFill dpi="0" rotWithShape="0">
            <a:blip r:embed="rId2" cstate="email"/>
            <a:srcRect/>
            <a:tile tx="0" ty="0" sx="100000" sy="100000" flip="none" algn="tl"/>
          </a:blipFill>
          <a:ln w="76200">
            <a:solidFill>
              <a:srgbClr val="FF9900"/>
            </a:solidFill>
          </a:ln>
        </p:spPr>
        <p:txBody>
          <a:bodyPr/>
          <a:lstStyle/>
          <a:p>
            <a:r>
              <a:rPr lang="ru-RU" b="1" u="sng">
                <a:solidFill>
                  <a:srgbClr val="FFFF00"/>
                </a:solidFill>
              </a:rPr>
              <a:t>План урока.</a:t>
            </a:r>
          </a:p>
        </p:txBody>
      </p:sp>
      <p:sp>
        <p:nvSpPr>
          <p:cNvPr id="19459" name="Rectangle 3" descr="Почтовая бумага"/>
          <p:cNvSpPr>
            <a:spLocks noGrp="1" noChangeArrowheads="1"/>
          </p:cNvSpPr>
          <p:nvPr>
            <p:ph type="body" idx="1"/>
          </p:nvPr>
        </p:nvSpPr>
        <p:spPr>
          <a:xfrm>
            <a:off x="468313" y="1935163"/>
            <a:ext cx="8218487" cy="4589462"/>
          </a:xfrm>
          <a:blipFill dpi="0" rotWithShape="0">
            <a:blip r:embed="rId3" cstate="email"/>
            <a:srcRect/>
            <a:tile tx="0" ty="0" sx="100000" sy="100000" flip="none" algn="tl"/>
          </a:blipFill>
          <a:ln w="76200">
            <a:solidFill>
              <a:srgbClr val="FF9900"/>
            </a:solidFill>
          </a:ln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4400" b="1" i="1">
                <a:solidFill>
                  <a:srgbClr val="660033"/>
                </a:solidFill>
                <a:latin typeface="Vrinda" pitchFamily="34" charset="0"/>
              </a:rPr>
              <a:t>1.Происхождение человека.</a:t>
            </a:r>
          </a:p>
          <a:p>
            <a:pPr>
              <a:buFont typeface="Wingdings" pitchFamily="2" charset="2"/>
              <a:buNone/>
            </a:pPr>
            <a:r>
              <a:rPr lang="ru-RU" sz="4400" b="1" i="1">
                <a:solidFill>
                  <a:srgbClr val="660033"/>
                </a:solidFill>
                <a:latin typeface="Vrinda" pitchFamily="34" charset="0"/>
              </a:rPr>
              <a:t>2.Древнейшие орудия труда.</a:t>
            </a:r>
          </a:p>
          <a:p>
            <a:pPr>
              <a:buFont typeface="Wingdings" pitchFamily="2" charset="2"/>
              <a:buNone/>
            </a:pPr>
            <a:r>
              <a:rPr lang="ru-RU" sz="4400" b="1" i="1">
                <a:solidFill>
                  <a:srgbClr val="660033"/>
                </a:solidFill>
                <a:latin typeface="Vrinda" pitchFamily="34" charset="0"/>
              </a:rPr>
              <a:t>3.Охота древних людей.</a:t>
            </a:r>
          </a:p>
          <a:p>
            <a:pPr>
              <a:buFont typeface="Wingdings" pitchFamily="2" charset="2"/>
              <a:buNone/>
            </a:pPr>
            <a:r>
              <a:rPr lang="ru-RU" sz="4400" b="1" i="1">
                <a:solidFill>
                  <a:srgbClr val="660033"/>
                </a:solidFill>
                <a:latin typeface="Vrinda" pitchFamily="34" charset="0"/>
              </a:rPr>
              <a:t>4.Овладение огнем.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 descr="Зеленый мрамор"/>
          <p:cNvSpPr>
            <a:spLocks noGrp="1" noChangeArrowheads="1"/>
          </p:cNvSpPr>
          <p:nvPr>
            <p:ph type="title"/>
          </p:nvPr>
        </p:nvSpPr>
        <p:spPr>
          <a:xfrm>
            <a:off x="457200" y="430213"/>
            <a:ext cx="8229600" cy="911225"/>
          </a:xfrm>
          <a:blipFill dpi="0" rotWithShape="0">
            <a:blip r:embed="rId2" cstate="email"/>
            <a:srcRect/>
            <a:tile tx="0" ty="0" sx="100000" sy="100000" flip="none" algn="tl"/>
          </a:blipFill>
          <a:ln w="76200">
            <a:solidFill>
              <a:srgbClr val="FF9900"/>
            </a:solidFill>
          </a:ln>
        </p:spPr>
        <p:txBody>
          <a:bodyPr/>
          <a:lstStyle/>
          <a:p>
            <a:r>
              <a:rPr lang="ru-RU" b="1" u="sng">
                <a:solidFill>
                  <a:srgbClr val="FFFF00"/>
                </a:solidFill>
              </a:rPr>
              <a:t>Задание на урок</a:t>
            </a:r>
          </a:p>
        </p:txBody>
      </p:sp>
      <p:sp>
        <p:nvSpPr>
          <p:cNvPr id="20483" name="Rectangle 3" descr="Почтовая бумага"/>
          <p:cNvSpPr>
            <a:spLocks noGrp="1" noChangeArrowheads="1"/>
          </p:cNvSpPr>
          <p:nvPr>
            <p:ph type="body" idx="1"/>
          </p:nvPr>
        </p:nvSpPr>
        <p:spPr>
          <a:xfrm>
            <a:off x="468313" y="2690813"/>
            <a:ext cx="8218487" cy="2754312"/>
          </a:xfrm>
          <a:blipFill dpi="0" rotWithShape="0">
            <a:blip r:embed="rId3" cstate="email"/>
            <a:srcRect/>
            <a:tile tx="0" ty="0" sx="100000" sy="100000" flip="none" algn="tl"/>
          </a:blipFill>
          <a:ln w="76200">
            <a:solidFill>
              <a:srgbClr val="FF9900"/>
            </a:solidFill>
          </a:ln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4400" b="1" i="1">
                <a:solidFill>
                  <a:srgbClr val="660033"/>
                </a:solidFill>
                <a:latin typeface="Vivaldi" pitchFamily="66" charset="0"/>
              </a:rPr>
              <a:t>Запишите в тетради-         </a:t>
            </a:r>
          </a:p>
          <a:p>
            <a:pPr algn="ctr">
              <a:buFont typeface="Wingdings" pitchFamily="2" charset="2"/>
              <a:buNone/>
            </a:pPr>
            <a:r>
              <a:rPr lang="ru-RU" sz="4400" b="1" i="1">
                <a:solidFill>
                  <a:srgbClr val="660033"/>
                </a:solidFill>
                <a:latin typeface="Vivaldi" pitchFamily="66" charset="0"/>
              </a:rPr>
              <a:t> </a:t>
            </a:r>
            <a:r>
              <a:rPr lang="ru-RU" sz="4400" b="1" i="1">
                <a:solidFill>
                  <a:srgbClr val="5FF557"/>
                </a:solidFill>
                <a:latin typeface="Tunga" pitchFamily="34" charset="0"/>
              </a:rPr>
              <a:t>Ч</a:t>
            </a:r>
            <a:r>
              <a:rPr lang="ru-RU" sz="4400" b="1" i="1">
                <a:solidFill>
                  <a:srgbClr val="5FF557"/>
                </a:solidFill>
                <a:latin typeface="Vivaldi" pitchFamily="66" charset="0"/>
              </a:rPr>
              <a:t>ем древние люди отличались от животных  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  <a:solidFill>
            <a:srgbClr val="CCFFCC"/>
          </a:solidFill>
          <a:ln w="76200">
            <a:solidFill>
              <a:srgbClr val="FF9900"/>
            </a:solidFill>
          </a:ln>
        </p:spPr>
        <p:txBody>
          <a:bodyPr/>
          <a:lstStyle/>
          <a:p>
            <a:r>
              <a:rPr lang="ru-RU" sz="3600" b="1">
                <a:solidFill>
                  <a:srgbClr val="660033"/>
                </a:solidFill>
              </a:rPr>
              <a:t>1.Происхождение человека.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914400"/>
            <a:ext cx="4419600" cy="5410200"/>
          </a:xfrm>
          <a:solidFill>
            <a:schemeClr val="tx2"/>
          </a:solidFill>
          <a:ln w="76200">
            <a:solidFill>
              <a:srgbClr val="FF9900"/>
            </a:solidFill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i="1">
                <a:solidFill>
                  <a:schemeClr val="bg2"/>
                </a:solidFill>
                <a:latin typeface="Times New Roman" pitchFamily="18" charset="0"/>
              </a:rPr>
              <a:t>Археологические раскоп-ки свидетельствуют о том, что первые люди появились в восточной Африке.    </a:t>
            </a:r>
            <a:r>
              <a:rPr lang="ru-RU" sz="2800" b="1" i="1">
                <a:solidFill>
                  <a:srgbClr val="CC0000"/>
                </a:solidFill>
                <a:latin typeface="Times New Roman" pitchFamily="18" charset="0"/>
              </a:rPr>
              <a:t>ПОЧЕМУ?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i="1">
                <a:solidFill>
                  <a:schemeClr val="bg2"/>
                </a:solidFill>
                <a:latin typeface="Times New Roman" pitchFamily="18" charset="0"/>
              </a:rPr>
              <a:t>Здесь в районе Олдувай-ского ущелья англича-нин Эванс обнаружил останки </a:t>
            </a:r>
            <a:r>
              <a:rPr lang="ru-RU" sz="2800" b="1" i="1">
                <a:solidFill>
                  <a:srgbClr val="CC0000"/>
                </a:solidFill>
                <a:latin typeface="Times New Roman" pitchFamily="18" charset="0"/>
              </a:rPr>
              <a:t>австралопитека</a:t>
            </a:r>
            <a:r>
              <a:rPr lang="ru-RU" sz="2800" b="1" i="1">
                <a:solidFill>
                  <a:schemeClr val="bg2"/>
                </a:solidFill>
                <a:latin typeface="Times New Roman" pitchFamily="18" charset="0"/>
              </a:rPr>
              <a:t> (южный человек), который жил около 2 миллионов лет назад</a:t>
            </a:r>
            <a:endParaRPr lang="ru-RU" sz="2800" b="1" i="1">
              <a:solidFill>
                <a:srgbClr val="CC0000"/>
              </a:solidFill>
              <a:latin typeface="Times New Roman" pitchFamily="18" charset="0"/>
            </a:endParaRPr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533400" y="952500"/>
          <a:ext cx="3733800" cy="5334000"/>
        </p:xfrm>
        <a:graphic>
          <a:graphicData uri="http://schemas.openxmlformats.org/presentationml/2006/ole">
            <p:oleObj spid="_x0000_s8196" name="Image" r:id="rId3" imgW="2133898" imgH="5009524" progId="Photoshop.Image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7" name="Object 3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1524000" y="838200"/>
          <a:ext cx="5943600" cy="3135313"/>
        </p:xfrm>
        <a:graphic>
          <a:graphicData uri="http://schemas.openxmlformats.org/presentationml/2006/ole">
            <p:oleObj spid="_x0000_s6147" name="Image" r:id="rId3" imgW="7276190" imgH="3839111" progId="Photoshop.Image.3">
              <p:embed/>
            </p:oleObj>
          </a:graphicData>
        </a:graphic>
      </p:graphicFrame>
      <p:sp>
        <p:nvSpPr>
          <p:cNvPr id="61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3505200"/>
            <a:ext cx="8382000" cy="3200400"/>
          </a:xfrm>
          <a:solidFill>
            <a:schemeClr val="tx2"/>
          </a:solidFill>
          <a:ln w="76200">
            <a:solidFill>
              <a:srgbClr val="FF9900"/>
            </a:solidFill>
          </a:ln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b="1">
                <a:solidFill>
                  <a:schemeClr val="bg2"/>
                </a:solidFill>
              </a:rPr>
              <a:t>Австалопитеки были маленького роста, их тело было покрыто шерстью,но они уже ходили на 2-ногах.</a:t>
            </a:r>
          </a:p>
          <a:p>
            <a:pPr>
              <a:buFont typeface="Wingdings" pitchFamily="2" charset="2"/>
              <a:buNone/>
            </a:pPr>
            <a:r>
              <a:rPr lang="ru-RU" sz="2800" b="1">
                <a:solidFill>
                  <a:schemeClr val="bg2"/>
                </a:solidFill>
              </a:rPr>
              <a:t>Освобождение рук привело к быстрому развитию первых людей.  </a:t>
            </a:r>
            <a:r>
              <a:rPr lang="ru-RU" sz="2800" b="1">
                <a:solidFill>
                  <a:srgbClr val="CC0000"/>
                </a:solidFill>
              </a:rPr>
              <a:t>ПОЧЕМУ?</a:t>
            </a:r>
            <a:endParaRPr lang="ru-RU" sz="2800" b="1">
              <a:solidFill>
                <a:schemeClr val="accent2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  <a:solidFill>
            <a:srgbClr val="CCFFCC"/>
          </a:solidFill>
          <a:ln w="76200">
            <a:solidFill>
              <a:srgbClr val="FF9900"/>
            </a:solidFill>
          </a:ln>
        </p:spPr>
        <p:txBody>
          <a:bodyPr lIns="92075" tIns="46038" rIns="92075" bIns="46038" anchor="b" anchorCtr="0"/>
          <a:lstStyle/>
          <a:p>
            <a:r>
              <a:rPr lang="ru-RU" sz="3600" b="1">
                <a:solidFill>
                  <a:srgbClr val="660033"/>
                </a:solidFill>
              </a:rPr>
              <a:t>1.Происхождение человека.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95288" y="3573463"/>
            <a:ext cx="8382000" cy="3095625"/>
          </a:xfrm>
          <a:prstGeom prst="rect">
            <a:avLst/>
          </a:prstGeom>
          <a:solidFill>
            <a:schemeClr val="tx2"/>
          </a:solidFill>
          <a:ln w="762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2800"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Древних людей , которые использовали орудия труда ученые называют «человек умелый».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2800"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Их внешний вид сильно изменился-увеличился объем черепа,исчезли надбровные дуги, уменьшилась передняя челюсть, стал исчезать волосяной покров на теле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 autoUpdateAnimBg="0"/>
      <p:bldP spid="6151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755650" y="4076700"/>
            <a:ext cx="7251700" cy="2439988"/>
          </a:xfrm>
          <a:solidFill>
            <a:schemeClr val="tx2"/>
          </a:solidFill>
          <a:ln w="76200">
            <a:solidFill>
              <a:srgbClr val="FF9900"/>
            </a:solidFill>
          </a:ln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b="1" i="1">
                <a:solidFill>
                  <a:schemeClr val="bg2"/>
                </a:solidFill>
                <a:latin typeface="Times New Roman" pitchFamily="18" charset="0"/>
              </a:rPr>
              <a:t>С течением времени древние люди изменили место своего жилья.Если австралопитеки жили на деревьях( </a:t>
            </a:r>
            <a:r>
              <a:rPr lang="ru-RU" sz="2400" b="1" i="1">
                <a:solidFill>
                  <a:srgbClr val="A50021"/>
                </a:solidFill>
                <a:latin typeface="Times New Roman" pitchFamily="18" charset="0"/>
              </a:rPr>
              <a:t>Почему?</a:t>
            </a:r>
            <a:r>
              <a:rPr lang="ru-RU" sz="2400" b="1" i="1">
                <a:solidFill>
                  <a:schemeClr val="bg2"/>
                </a:solidFill>
                <a:latin typeface="Times New Roman" pitchFamily="18" charset="0"/>
              </a:rPr>
              <a:t>), то люди умелые начали строить жилища самостоятельно.</a:t>
            </a:r>
          </a:p>
          <a:p>
            <a:pPr>
              <a:buFont typeface="Wingdings" pitchFamily="2" charset="2"/>
              <a:buNone/>
            </a:pPr>
            <a:r>
              <a:rPr lang="ru-RU" sz="2400" b="1" i="1">
                <a:solidFill>
                  <a:schemeClr val="bg2"/>
                </a:solidFill>
                <a:latin typeface="Times New Roman" pitchFamily="18" charset="0"/>
              </a:rPr>
              <a:t>Иногда они выгоняли из пещер диких животных и обживали их. Люди жили стадами. </a:t>
            </a:r>
            <a:r>
              <a:rPr lang="ru-RU" sz="2400" b="1" i="1">
                <a:solidFill>
                  <a:srgbClr val="A50021"/>
                </a:solidFill>
                <a:latin typeface="Times New Roman" pitchFamily="18" charset="0"/>
              </a:rPr>
              <a:t>Почему?</a:t>
            </a:r>
            <a:endParaRPr lang="ru-RU" sz="2400" b="1" i="1">
              <a:solidFill>
                <a:schemeClr val="bg2"/>
              </a:solidFill>
              <a:latin typeface="Times New Roman" pitchFamily="18" charset="0"/>
            </a:endParaRPr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838200" y="838200"/>
          <a:ext cx="7467600" cy="2697163"/>
        </p:xfrm>
        <a:graphic>
          <a:graphicData uri="http://schemas.openxmlformats.org/presentationml/2006/ole">
            <p:oleObj spid="_x0000_s9220" name="Image" r:id="rId3" imgW="3057143" imgH="1104762" progId="Photoshop.Image.3">
              <p:embed/>
            </p:oleObj>
          </a:graphicData>
        </a:graphic>
      </p:graphicFrame>
      <p:sp>
        <p:nvSpPr>
          <p:cNvPr id="9222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  <a:solidFill>
            <a:srgbClr val="CCFFCC"/>
          </a:solidFill>
          <a:ln w="76200">
            <a:solidFill>
              <a:srgbClr val="FF9900"/>
            </a:solidFill>
          </a:ln>
        </p:spPr>
        <p:txBody>
          <a:bodyPr lIns="92075" tIns="46038" rIns="92075" bIns="46038" anchor="b" anchorCtr="0"/>
          <a:lstStyle/>
          <a:p>
            <a:r>
              <a:rPr lang="ru-RU" sz="3600" b="1">
                <a:solidFill>
                  <a:srgbClr val="660033"/>
                </a:solidFill>
              </a:rPr>
              <a:t>1.Происхождение человека.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09600"/>
          </a:xfrm>
          <a:solidFill>
            <a:srgbClr val="CCFFCC"/>
          </a:solidFill>
          <a:ln w="76200">
            <a:solidFill>
              <a:srgbClr val="FF9900"/>
            </a:solidFill>
          </a:ln>
        </p:spPr>
        <p:txBody>
          <a:bodyPr/>
          <a:lstStyle/>
          <a:p>
            <a:r>
              <a:rPr lang="ru-RU" sz="3600" b="1">
                <a:solidFill>
                  <a:srgbClr val="660033"/>
                </a:solidFill>
              </a:rPr>
              <a:t>2.Древнейшие орудия труда.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1844675"/>
            <a:ext cx="4114800" cy="3946525"/>
          </a:xfrm>
          <a:solidFill>
            <a:schemeClr val="tx2"/>
          </a:solidFill>
          <a:ln w="76200">
            <a:solidFill>
              <a:srgbClr val="FF9900"/>
            </a:solidFill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i="1">
                <a:solidFill>
                  <a:schemeClr val="bg2"/>
                </a:solidFill>
                <a:latin typeface="Times New Roman" pitchFamily="18" charset="0"/>
              </a:rPr>
              <a:t>Основным занятием древних людей было </a:t>
            </a:r>
            <a:r>
              <a:rPr lang="ru-RU" sz="2000" b="1" i="1">
                <a:solidFill>
                  <a:srgbClr val="A50021"/>
                </a:solidFill>
                <a:latin typeface="Times New Roman" pitchFamily="18" charset="0"/>
              </a:rPr>
              <a:t>собирательство. Почему?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i="1">
                <a:solidFill>
                  <a:schemeClr val="bg2"/>
                </a:solidFill>
                <a:latin typeface="Times New Roman" pitchFamily="18" charset="0"/>
              </a:rPr>
              <a:t>Но даже довольствуясь дарами природы древние люди изготовляли орудия труда.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i="1">
                <a:solidFill>
                  <a:schemeClr val="bg2"/>
                </a:solidFill>
                <a:latin typeface="Times New Roman" pitchFamily="18" charset="0"/>
              </a:rPr>
              <a:t>На их производство  шел камень. Первым орудием труда было </a:t>
            </a:r>
            <a:r>
              <a:rPr lang="ru-RU" sz="2000" b="1" i="1">
                <a:solidFill>
                  <a:srgbClr val="A50021"/>
                </a:solidFill>
                <a:latin typeface="Times New Roman" pitchFamily="18" charset="0"/>
              </a:rPr>
              <a:t>рубило</a:t>
            </a:r>
            <a:r>
              <a:rPr lang="ru-RU" sz="2000" b="1" i="1">
                <a:solidFill>
                  <a:schemeClr val="bg2"/>
                </a:solidFill>
                <a:latin typeface="Times New Roman" pitchFamily="18" charset="0"/>
              </a:rPr>
              <a:t>-галька заострённая с одного края.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i="1">
                <a:solidFill>
                  <a:srgbClr val="A50021"/>
                </a:solidFill>
                <a:latin typeface="Times New Roman" pitchFamily="18" charset="0"/>
              </a:rPr>
              <a:t>Какие действия мог выполнить человек с помощью рубила?</a:t>
            </a:r>
          </a:p>
        </p:txBody>
      </p:sp>
      <p:graphicFrame>
        <p:nvGraphicFramePr>
          <p:cNvPr id="14341" name="Object 5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179388" y="1773238"/>
          <a:ext cx="4267200" cy="3984625"/>
        </p:xfrm>
        <a:graphic>
          <a:graphicData uri="http://schemas.openxmlformats.org/presentationml/2006/ole">
            <p:oleObj spid="_x0000_s14341" name="Image" r:id="rId3" imgW="1867161" imgH="1743318" progId="Photoshop.Image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59338" y="2060575"/>
            <a:ext cx="4114800" cy="3455988"/>
          </a:xfrm>
          <a:solidFill>
            <a:schemeClr val="tx2"/>
          </a:solidFill>
          <a:ln w="76200">
            <a:solidFill>
              <a:srgbClr val="FF9900"/>
            </a:solidFill>
          </a:ln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000" b="1" i="1">
                <a:solidFill>
                  <a:schemeClr val="bg2"/>
                </a:solidFill>
                <a:latin typeface="Times New Roman" pitchFamily="18" charset="0"/>
              </a:rPr>
              <a:t>Для производства рубила люди отбирали на берегу реки округлую гальку, и обра-батывали её, скалывая другим камнем с узкого края малень-кие кусочки.</a:t>
            </a:r>
          </a:p>
          <a:p>
            <a:pPr>
              <a:buFont typeface="Wingdings" pitchFamily="2" charset="2"/>
              <a:buNone/>
            </a:pPr>
            <a:r>
              <a:rPr lang="ru-RU" sz="2000" b="1" i="1">
                <a:solidFill>
                  <a:schemeClr val="bg2"/>
                </a:solidFill>
                <a:latin typeface="Times New Roman" pitchFamily="18" charset="0"/>
              </a:rPr>
              <a:t>Рубила были непрочны, быстро ломались, поэтому их нужно было изготавливать в большом количестве.</a:t>
            </a:r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457200" y="1752600"/>
          <a:ext cx="4114800" cy="4094163"/>
        </p:xfrm>
        <a:graphic>
          <a:graphicData uri="http://schemas.openxmlformats.org/presentationml/2006/ole">
            <p:oleObj spid="_x0000_s16388" name="Image" r:id="rId3" imgW="1867161" imgH="1857143" progId="Photoshop.Image.3">
              <p:embed/>
            </p:oleObj>
          </a:graphicData>
        </a:graphic>
      </p:graphicFrame>
      <p:sp>
        <p:nvSpPr>
          <p:cNvPr id="16390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09600"/>
          </a:xfrm>
          <a:solidFill>
            <a:srgbClr val="CCFFCC"/>
          </a:solidFill>
          <a:ln w="76200">
            <a:solidFill>
              <a:srgbClr val="FF9900"/>
            </a:solidFill>
          </a:ln>
        </p:spPr>
        <p:txBody>
          <a:bodyPr lIns="92075" tIns="46038" rIns="92075" bIns="46038" anchor="b" anchorCtr="0"/>
          <a:lstStyle/>
          <a:p>
            <a:r>
              <a:rPr lang="ru-RU" sz="3600" b="1">
                <a:solidFill>
                  <a:srgbClr val="660033"/>
                </a:solidFill>
              </a:rPr>
              <a:t>2.Древнейшие орудия труда.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2205038"/>
            <a:ext cx="4114800" cy="2476500"/>
          </a:xfrm>
          <a:solidFill>
            <a:schemeClr val="tx2"/>
          </a:solidFill>
          <a:ln w="76200">
            <a:solidFill>
              <a:srgbClr val="FF9900"/>
            </a:solidFill>
          </a:ln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000" b="1" i="1">
                <a:solidFill>
                  <a:schemeClr val="bg2"/>
                </a:solidFill>
                <a:latin typeface="Times New Roman" pitchFamily="18" charset="0"/>
              </a:rPr>
              <a:t>Другими орудиями древ- него человека были </a:t>
            </a:r>
            <a:r>
              <a:rPr lang="ru-RU" sz="2000" b="1" i="1">
                <a:solidFill>
                  <a:srgbClr val="A50021"/>
                </a:solidFill>
                <a:latin typeface="Times New Roman" pitchFamily="18" charset="0"/>
              </a:rPr>
              <a:t>отщепы,  </a:t>
            </a:r>
            <a:r>
              <a:rPr lang="ru-RU" sz="2000" b="1" i="1">
                <a:solidFill>
                  <a:schemeClr val="bg2"/>
                </a:solidFill>
                <a:latin typeface="Times New Roman" pitchFamily="18" charset="0"/>
              </a:rPr>
              <a:t>образовавшиеся после обработки гальки.</a:t>
            </a:r>
          </a:p>
          <a:p>
            <a:pPr>
              <a:buFont typeface="Wingdings" pitchFamily="2" charset="2"/>
              <a:buNone/>
            </a:pPr>
            <a:r>
              <a:rPr lang="ru-RU" sz="2000" b="1" i="1">
                <a:solidFill>
                  <a:schemeClr val="bg2"/>
                </a:solidFill>
                <a:latin typeface="Times New Roman" pitchFamily="18" charset="0"/>
              </a:rPr>
              <a:t>Отщепы использовались как ножи и скребки при обработке шкур животных.</a:t>
            </a:r>
            <a:r>
              <a:rPr lang="ru-RU" sz="2800" b="1">
                <a:solidFill>
                  <a:schemeClr val="bg2"/>
                </a:solidFill>
              </a:rPr>
              <a:t> </a:t>
            </a:r>
          </a:p>
        </p:txBody>
      </p:sp>
      <p:graphicFrame>
        <p:nvGraphicFramePr>
          <p:cNvPr id="12293" name="Object 5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457200" y="1852613"/>
          <a:ext cx="4038600" cy="3686175"/>
        </p:xfrm>
        <a:graphic>
          <a:graphicData uri="http://schemas.openxmlformats.org/presentationml/2006/ole">
            <p:oleObj spid="_x0000_s12293" name="Image" r:id="rId3" imgW="3715269" imgH="2580952" progId="Photoshop.Image.3">
              <p:embed/>
            </p:oleObj>
          </a:graphicData>
        </a:graphic>
      </p:graphicFrame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09600"/>
          </a:xfrm>
          <a:solidFill>
            <a:srgbClr val="CCFFCC"/>
          </a:solidFill>
          <a:ln w="76200">
            <a:solidFill>
              <a:srgbClr val="FF9900"/>
            </a:solidFill>
          </a:ln>
        </p:spPr>
        <p:txBody>
          <a:bodyPr lIns="92075" tIns="46038" rIns="92075" bIns="46038" anchor="b" anchorCtr="0"/>
          <a:lstStyle/>
          <a:p>
            <a:r>
              <a:rPr lang="ru-RU" sz="3600" b="1">
                <a:solidFill>
                  <a:srgbClr val="660033"/>
                </a:solidFill>
              </a:rPr>
              <a:t>2.Древнейшие орудия труда.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theme/theme1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375</TotalTime>
  <Words>607</Words>
  <Application>Microsoft Office PowerPoint</Application>
  <PresentationFormat>Экран (4:3)</PresentationFormat>
  <Paragraphs>75</Paragraphs>
  <Slides>16</Slides>
  <Notes>0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Times New Roman</vt:lpstr>
      <vt:lpstr>Arial</vt:lpstr>
      <vt:lpstr>Verdana</vt:lpstr>
      <vt:lpstr>Wingdings</vt:lpstr>
      <vt:lpstr>Vrinda</vt:lpstr>
      <vt:lpstr>Vivaldi</vt:lpstr>
      <vt:lpstr>Tunga</vt:lpstr>
      <vt:lpstr>Times New Roman Cyr</vt:lpstr>
      <vt:lpstr>Склон</vt:lpstr>
      <vt:lpstr>Adobe Photoshop Image</vt:lpstr>
      <vt:lpstr>ДРЕВНЕЙШИЕ ЛЮДИ</vt:lpstr>
      <vt:lpstr>План урока.</vt:lpstr>
      <vt:lpstr>Задание на урок</vt:lpstr>
      <vt:lpstr>1.Происхождение человека.</vt:lpstr>
      <vt:lpstr>1.Происхождение человека.</vt:lpstr>
      <vt:lpstr>1.Происхождение человека.</vt:lpstr>
      <vt:lpstr>2.Древнейшие орудия труда.</vt:lpstr>
      <vt:lpstr>2.Древнейшие орудия труда.</vt:lpstr>
      <vt:lpstr>2.Древнейшие орудия труда.</vt:lpstr>
      <vt:lpstr>2.Древнейшие орудия труда.</vt:lpstr>
      <vt:lpstr>3.Охота древних людей.</vt:lpstr>
      <vt:lpstr>4.Овладение огнем.</vt:lpstr>
      <vt:lpstr>4.Овладение огнем.</vt:lpstr>
      <vt:lpstr>4.Овладение огнем.</vt:lpstr>
      <vt:lpstr>4.Овладение огнем.</vt:lpstr>
      <vt:lpstr>Выберите правильный ответ-</vt:lpstr>
    </vt:vector>
  </TitlesOfParts>
  <Company>ШКОЛА 46 ЮЗАО МОСКВА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ДРЕВНЕЙШИЕ ЛЮДИ</dc:title>
  <dc:creator>ЧЕРНОВ АЛЕКСЕЙ</dc:creator>
  <cp:lastModifiedBy>Дарёна</cp:lastModifiedBy>
  <cp:revision>21</cp:revision>
  <dcterms:created xsi:type="dcterms:W3CDTF">1998-11-03T08:56:42Z</dcterms:created>
  <dcterms:modified xsi:type="dcterms:W3CDTF">2012-03-29T12:31:04Z</dcterms:modified>
</cp:coreProperties>
</file>