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9" r:id="rId5"/>
    <p:sldId id="281" r:id="rId6"/>
    <p:sldId id="262" r:id="rId7"/>
    <p:sldId id="263" r:id="rId8"/>
    <p:sldId id="264" r:id="rId9"/>
    <p:sldId id="260" r:id="rId10"/>
    <p:sldId id="266" r:id="rId11"/>
    <p:sldId id="268" r:id="rId12"/>
    <p:sldId id="270" r:id="rId13"/>
    <p:sldId id="272" r:id="rId14"/>
    <p:sldId id="313" r:id="rId15"/>
    <p:sldId id="314" r:id="rId16"/>
    <p:sldId id="273" r:id="rId17"/>
    <p:sldId id="274" r:id="rId18"/>
    <p:sldId id="276" r:id="rId19"/>
    <p:sldId id="277" r:id="rId20"/>
    <p:sldId id="278" r:id="rId21"/>
    <p:sldId id="31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CC00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DE98E-CD6E-4604-B67B-3D2B152F3C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2C90C-9487-4409-8244-BF5246B592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A279A-A8F1-4D48-9006-C14CE03FBE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3C978-2044-4939-BF4C-DD7C241808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75F5E-2F12-4231-BA8C-A641695AA8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6B282-6291-42EB-AD04-4347918FAA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A6471-2A12-4036-BD87-D05FAAA08C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A44E8-885D-441C-AAAF-836C6B29C0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AC9F5-0A04-4E50-A661-84A6B62134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A986A-0353-40E8-97D1-55B3FD1512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30B60-9C2A-413B-8B3D-3D1278E71E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72CC3A-DF11-49D7-AC19-DE3CEB0C6C0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hyperlink" Target="../008%20&#1058;&#1072;&#1085;&#1077;&#1094;%20&#1089;&#1085;&#1077;&#1078;&#1080;&#1085;&#1086;&#1082;.mp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>
                <a:solidFill>
                  <a:srgbClr val="0000FF"/>
                </a:solidFill>
              </a:rPr>
              <a:t>Русский язык.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>
                <a:solidFill>
                  <a:srgbClr val="0000FF"/>
                </a:solidFill>
              </a:rPr>
              <a:t>4 класс</a:t>
            </a:r>
          </a:p>
        </p:txBody>
      </p:sp>
      <p:pic>
        <p:nvPicPr>
          <p:cNvPr id="5126" name="Picture 6" descr="AMERI0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4125" y="836613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AMERI0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733800"/>
            <a:ext cx="2808288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724400" y="838200"/>
            <a:ext cx="0" cy="5327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42988" y="1844675"/>
            <a:ext cx="3024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</a:rPr>
              <a:t>1) Часть речи.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64163" y="1844675"/>
            <a:ext cx="2808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</a:rPr>
              <a:t>1) Часть речи.</a:t>
            </a:r>
            <a:endParaRPr lang="ru-RU" sz="2800">
              <a:solidFill>
                <a:srgbClr val="0033CC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09600" y="2590800"/>
            <a:ext cx="41767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b="1">
                <a:solidFill>
                  <a:srgbClr val="FF0000"/>
                </a:solidFill>
              </a:rPr>
              <a:t>2) Обозначает предмет.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716463" y="2565400"/>
            <a:ext cx="44275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b="1">
                <a:solidFill>
                  <a:srgbClr val="FF0000"/>
                </a:solidFill>
              </a:rPr>
              <a:t>2) Указывает на предмет.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609600" y="3200400"/>
            <a:ext cx="3959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</a:rPr>
              <a:t>3) Отвечает на вопросы кто?, что?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724400" y="3200400"/>
            <a:ext cx="457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</a:rPr>
              <a:t>3) Отвечает на вопросы кто?, что?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990600" y="54102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0066"/>
                </a:solidFill>
              </a:rPr>
              <a:t>5) Имеет род.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787900" y="5373688"/>
            <a:ext cx="38893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FF0066"/>
                </a:solidFill>
              </a:rPr>
              <a:t>5) Имеет род только в з лице, ед. числе.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04800" y="4419600"/>
            <a:ext cx="4643438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600" b="1">
                <a:solidFill>
                  <a:srgbClr val="0033CC"/>
                </a:solidFill>
              </a:rPr>
              <a:t>4) Изменяется по </a:t>
            </a:r>
          </a:p>
          <a:p>
            <a:pPr algn="ctr">
              <a:spcBef>
                <a:spcPct val="50000"/>
              </a:spcBef>
            </a:pPr>
            <a:r>
              <a:rPr lang="ru-RU" sz="2600" b="1">
                <a:solidFill>
                  <a:srgbClr val="0033CC"/>
                </a:solidFill>
              </a:rPr>
              <a:t>числам.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498975" y="4437063"/>
            <a:ext cx="46450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600" b="1">
                <a:solidFill>
                  <a:srgbClr val="0033CC"/>
                </a:solidFill>
              </a:rPr>
              <a:t>4) Изменяется по числам.</a:t>
            </a:r>
          </a:p>
        </p:txBody>
      </p:sp>
      <p:sp>
        <p:nvSpPr>
          <p:cNvPr id="14349" name="WordArt 13"/>
          <p:cNvSpPr>
            <a:spLocks noChangeArrowheads="1" noChangeShapeType="1" noTextEdit="1"/>
          </p:cNvSpPr>
          <p:nvPr/>
        </p:nvSpPr>
        <p:spPr bwMode="auto">
          <a:xfrm>
            <a:off x="4932363" y="549275"/>
            <a:ext cx="3887787" cy="10080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Местоимение</a:t>
            </a:r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762000" y="304800"/>
            <a:ext cx="3816350" cy="145891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Имя существительное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900"/>
                            </p:stCondLst>
                            <p:childTnLst>
                              <p:par>
                                <p:cTn id="146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/>
      <p:bldP spid="14340" grpId="0"/>
      <p:bldP spid="14341" grpId="0"/>
      <p:bldP spid="14341" grpId="1"/>
      <p:bldP spid="14342" grpId="0"/>
      <p:bldP spid="14342" grpId="1"/>
      <p:bldP spid="14343" grpId="0"/>
      <p:bldP spid="14344" grpId="0"/>
      <p:bldP spid="14345" grpId="0"/>
      <p:bldP spid="14345" grpId="1"/>
      <p:bldP spid="14346" grpId="0"/>
      <p:bldP spid="14346" grpId="1"/>
      <p:bldP spid="14347" grpId="0"/>
      <p:bldP spid="14348" grpId="0"/>
      <p:bldP spid="14349" grpId="0" animBg="1"/>
      <p:bldP spid="143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6732588" y="2060575"/>
            <a:ext cx="2303462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3059113" y="2349500"/>
            <a:ext cx="3457575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07950" y="2060575"/>
            <a:ext cx="2519363" cy="7207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04800" y="0"/>
            <a:ext cx="864235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79388" y="0"/>
            <a:ext cx="1511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она,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619250" y="0"/>
            <a:ext cx="6778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в,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2339975" y="0"/>
            <a:ext cx="9890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на,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419475" y="0"/>
            <a:ext cx="1314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ты,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787900" y="0"/>
            <a:ext cx="650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а,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580063" y="0"/>
            <a:ext cx="1368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под,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7308850" y="0"/>
            <a:ext cx="1019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он,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211638" y="620713"/>
            <a:ext cx="86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но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323850" y="620713"/>
            <a:ext cx="668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я,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971550" y="620713"/>
            <a:ext cx="996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да,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596188" y="620713"/>
            <a:ext cx="12049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оно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5435600" y="620713"/>
            <a:ext cx="1835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перед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2051050" y="620713"/>
            <a:ext cx="1360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они,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3492500" y="620713"/>
            <a:ext cx="681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и,</a:t>
            </a:r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1331913" y="1412875"/>
            <a:ext cx="64611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6948488" y="1412875"/>
            <a:ext cx="503237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4500563" y="1412875"/>
            <a:ext cx="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152400" y="2057400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>
                <a:solidFill>
                  <a:srgbClr val="006600"/>
                </a:solidFill>
              </a:rPr>
              <a:t>Предлоги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6804025" y="2060575"/>
            <a:ext cx="2339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>
                <a:solidFill>
                  <a:schemeClr val="accent2"/>
                </a:solidFill>
              </a:rPr>
              <a:t> Союзы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3059113" y="2349500"/>
            <a:ext cx="34559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>
                <a:solidFill>
                  <a:srgbClr val="FF0000"/>
                </a:solidFill>
              </a:rPr>
              <a:t>Местоимения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7235825" y="515938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,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5076825" y="515938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C0000"/>
                </a:solidFill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5 0.0768 L -0.14722 0.4022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163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768 L -0.12483 0.4020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163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04 0.05598 L -0.57882 0.5387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" y="241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81 0.04951 L -0.57344 0.60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" y="278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98 0.02452 L 0.26354 0.3918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184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741 L 0.71007 0.4346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" y="214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45131E-6 L 0.51406 0.2907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" y="145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131E-6 L 0.36233 0.5845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292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6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9792E-6 L 0.01476 0.685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343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46 0.12283 L 0.38872 0.3432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11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13 0.06639 L -0.27621 0.433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184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2 0.10178 L 0.225 0.4587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1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0.07032 L -0.38073 0.6999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6639 L 0.49218 0.685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  <p:bldP spid="16387" grpId="0" animBg="1"/>
      <p:bldP spid="16388" grpId="0" animBg="1"/>
      <p:bldP spid="16388" grpId="1" animBg="1"/>
      <p:bldP spid="16389" grpId="0" animBg="1"/>
      <p:bldP spid="16390" grpId="0"/>
      <p:bldP spid="16391" grpId="0" build="allAtOnce"/>
      <p:bldP spid="16392" grpId="0"/>
      <p:bldP spid="16393" grpId="0"/>
      <p:bldP spid="16394" grpId="0"/>
      <p:bldP spid="16395" grpId="0"/>
      <p:bldP spid="16396" grpId="0"/>
      <p:bldP spid="16397" grpId="0"/>
      <p:bldP spid="16398" grpId="0"/>
      <p:bldP spid="16399" grpId="0"/>
      <p:bldP spid="16400" grpId="0"/>
      <p:bldP spid="16401" grpId="0"/>
      <p:bldP spid="16402" grpId="0"/>
      <p:bldP spid="16403" grpId="0"/>
      <p:bldP spid="16404" grpId="0" animBg="1"/>
      <p:bldP spid="16404" grpId="1" animBg="1"/>
      <p:bldP spid="16405" grpId="0" animBg="1"/>
      <p:bldP spid="16405" grpId="1" animBg="1"/>
      <p:bldP spid="16406" grpId="0" animBg="1"/>
      <p:bldP spid="16406" grpId="1" animBg="1"/>
      <p:bldP spid="16407" grpId="0"/>
      <p:bldP spid="16407" grpId="1"/>
      <p:bldP spid="16408" grpId="0"/>
      <p:bldP spid="16408" grpId="1"/>
      <p:bldP spid="164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0825" y="1341438"/>
            <a:ext cx="8713788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600"/>
              <a:t>	</a:t>
            </a:r>
            <a:r>
              <a:rPr lang="ru-RU" sz="4000" i="1">
                <a:solidFill>
                  <a:srgbClr val="0033CC"/>
                </a:solidFill>
              </a:rPr>
              <a:t>На каникулах</a:t>
            </a:r>
            <a:r>
              <a:rPr lang="ru-RU" sz="2800" i="1">
                <a:solidFill>
                  <a:srgbClr val="AA29AD"/>
                </a:solidFill>
              </a:rPr>
              <a:t>(кто?)</a:t>
            </a:r>
            <a:r>
              <a:rPr lang="ru-RU" sz="4000" i="1">
                <a:solidFill>
                  <a:srgbClr val="0033CC"/>
                </a:solidFill>
              </a:rPr>
              <a:t> …   жила в деревне. Там </a:t>
            </a:r>
            <a:r>
              <a:rPr lang="ru-RU" sz="2800" i="1">
                <a:solidFill>
                  <a:srgbClr val="AA29AD"/>
                </a:solidFill>
              </a:rPr>
              <a:t>(у кого?)</a:t>
            </a:r>
            <a:r>
              <a:rPr lang="ru-RU" sz="4000" i="1">
                <a:solidFill>
                  <a:srgbClr val="0033CC"/>
                </a:solidFill>
              </a:rPr>
              <a:t>    …       было много подруг. </a:t>
            </a:r>
            <a:r>
              <a:rPr lang="ru-RU" sz="2800" i="1">
                <a:solidFill>
                  <a:srgbClr val="AA29AD"/>
                </a:solidFill>
              </a:rPr>
              <a:t>(Кому?)</a:t>
            </a:r>
            <a:r>
              <a:rPr lang="ru-RU" sz="4000" i="1">
                <a:solidFill>
                  <a:srgbClr val="0033CC"/>
                </a:solidFill>
              </a:rPr>
              <a:t>   …      жилось очень хорошо. Подруги </a:t>
            </a:r>
            <a:r>
              <a:rPr lang="ru-RU" sz="2800" i="1">
                <a:solidFill>
                  <a:srgbClr val="AA29AD"/>
                </a:solidFill>
              </a:rPr>
              <a:t>(кого?)</a:t>
            </a:r>
            <a:r>
              <a:rPr lang="ru-RU" sz="4000" i="1">
                <a:solidFill>
                  <a:srgbClr val="0033CC"/>
                </a:solidFill>
              </a:rPr>
              <a:t> …     любили. Только один раз </a:t>
            </a:r>
            <a:r>
              <a:rPr lang="ru-RU" sz="2800" i="1">
                <a:solidFill>
                  <a:srgbClr val="AA29AD"/>
                </a:solidFill>
              </a:rPr>
              <a:t>(с кем?)          </a:t>
            </a:r>
            <a:r>
              <a:rPr lang="ru-RU"/>
              <a:t>    	</a:t>
            </a:r>
            <a:r>
              <a:rPr lang="ru-RU" sz="4000" i="1">
                <a:solidFill>
                  <a:srgbClr val="0033CC"/>
                </a:solidFill>
              </a:rPr>
              <a:t>…        поссорилась  Лена Огонькова.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348038" y="1773238"/>
            <a:ext cx="719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360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  <a:latin typeface="Arial Unicode MS" pitchFamily="34" charset="-128"/>
              </a:rPr>
              <a:t>я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201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у меня  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132138" y="333375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мне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932363" y="476250"/>
            <a:ext cx="1657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меня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659563" y="333375"/>
            <a:ext cx="23764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со  мной</a:t>
            </a:r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338" y="188913"/>
            <a:ext cx="8856662" cy="1079500"/>
          </a:xfrm>
          <a:prstGeom prst="rect">
            <a:avLst/>
          </a:prstGeom>
          <a:noFill/>
        </p:spPr>
      </p:pic>
      <p:pic>
        <p:nvPicPr>
          <p:cNvPr id="20490" name="Picture 10" descr="00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0250" y="4292600"/>
            <a:ext cx="1919288" cy="2305050"/>
          </a:xfrm>
          <a:prstGeom prst="rect">
            <a:avLst/>
          </a:prstGeom>
          <a:noFill/>
        </p:spPr>
      </p:pic>
      <p:pic>
        <p:nvPicPr>
          <p:cNvPr id="20491" name="Picture 11" descr="image68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0"/>
            <a:ext cx="1722438" cy="172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1179 L 0.4493 0.1389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0.03262 L 0.45677 0.2530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0.02221 L 0.25191 0.3370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0.02244 L 0.26372 0.4105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43 0.03262 L -0.7125 0.609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/>
      <p:bldP spid="20485" grpId="0"/>
      <p:bldP spid="20486" grpId="0"/>
      <p:bldP spid="20487" grpId="0"/>
      <p:bldP spid="204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8"/>
            <a:ext cx="776590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Склонение местоимений</a:t>
            </a:r>
          </a:p>
        </p:txBody>
      </p:sp>
      <p:graphicFrame>
        <p:nvGraphicFramePr>
          <p:cNvPr id="22565" name="Group 37"/>
          <p:cNvGraphicFramePr>
            <a:graphicFrameLocks noGrp="1"/>
          </p:cNvGraphicFramePr>
          <p:nvPr/>
        </p:nvGraphicFramePr>
        <p:xfrm>
          <a:off x="571500" y="1643063"/>
          <a:ext cx="8072438" cy="4389120"/>
        </p:xfrm>
        <a:graphic>
          <a:graphicData uri="http://schemas.openxmlformats.org/drawingml/2006/table">
            <a:tbl>
              <a:tblPr/>
              <a:tblGrid>
                <a:gridCol w="2143125"/>
                <a:gridCol w="2786063"/>
                <a:gridCol w="31432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Им.п.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Я, 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мы,вы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Род.п.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Меня, тебя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Нас,вас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Дат. 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Мне, тебе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Нам. вам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Вин. 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Меня, тебя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Нас, 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Тв.п.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Мной, тобой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Нами, вами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Предл.п.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 мне, о тебе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нас, о 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1" name="Rectangle 1"/>
          <p:cNvSpPr>
            <a:spLocks noChangeArrowheads="1"/>
          </p:cNvSpPr>
          <p:nvPr/>
        </p:nvSpPr>
        <p:spPr bwMode="auto">
          <a:xfrm>
            <a:off x="1071563" y="6035675"/>
            <a:ext cx="80724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i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У личных местоимений при склонении изменяется не окончание, а всё слово.</a:t>
            </a:r>
            <a:endParaRPr lang="ru-RU" sz="3600" b="1" i="1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66" name="Picture 2" descr="C:\Documents and Settings\Администратор\Мои документы\Мои рисунки\Организатор клипов (Microsoft)\j03567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2192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7" name="Picture 4" descr="C:\Documents and Settings\Администратор\Мои документы\Мои рисунки\Организатор клипов (Microsoft)\j035678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1430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8" name="Рисунок 5" descr="j034329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4800" y="1219200"/>
            <a:ext cx="9286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Физкультминутка.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6" descr="post-6773-116319099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281092">
            <a:off x="1119188" y="3395663"/>
            <a:ext cx="273526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6" descr="post-6773-116319099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40060" flipH="1">
            <a:off x="5399088" y="3387725"/>
            <a:ext cx="297973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14438" y="357188"/>
            <a:ext cx="6929437" cy="2835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rgbClr val="0000FF"/>
                </a:solidFill>
                <a:latin typeface="Monotype Corsiva" pitchFamily="66" charset="0"/>
                <a:cs typeface="Arial" pitchFamily="34" charset="0"/>
              </a:rPr>
              <a:t>Электронная физкультминутка</a:t>
            </a:r>
          </a:p>
          <a:p>
            <a:pPr algn="ctr"/>
            <a:r>
              <a:rPr lang="ru-RU" sz="6000" b="1">
                <a:solidFill>
                  <a:srgbClr val="0000FF"/>
                </a:solidFill>
                <a:latin typeface="Monotype Corsiva" pitchFamily="66" charset="0"/>
                <a:cs typeface="Arial" pitchFamily="34" charset="0"/>
              </a:rPr>
              <a:t>для глаз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Самостоятельная работа.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u="sng"/>
              <a:t>1 уровень.</a:t>
            </a:r>
          </a:p>
          <a:p>
            <a:pPr>
              <a:lnSpc>
                <a:spcPct val="80000"/>
              </a:lnSpc>
            </a:pPr>
            <a:r>
              <a:rPr lang="ru-RU" sz="2000"/>
              <a:t>Вставьте местоимения в нужном падеже, определи число.</a:t>
            </a:r>
          </a:p>
          <a:p>
            <a:pPr>
              <a:lnSpc>
                <a:spcPct val="80000"/>
              </a:lnSpc>
            </a:pPr>
            <a:r>
              <a:rPr lang="ru-RU" sz="2000"/>
              <a:t>Подошёл к (он), возвратился с (она), поздравляю(он), посмотрел на (они),</a:t>
            </a:r>
          </a:p>
          <a:p>
            <a:pPr>
              <a:lnSpc>
                <a:spcPct val="80000"/>
              </a:lnSpc>
            </a:pPr>
            <a:r>
              <a:rPr lang="ru-RU" sz="2000"/>
              <a:t>Позвонил (она),отвечал(они)</a:t>
            </a:r>
          </a:p>
          <a:p>
            <a:pPr>
              <a:lnSpc>
                <a:spcPct val="80000"/>
              </a:lnSpc>
            </a:pPr>
            <a:r>
              <a:rPr lang="ru-RU" sz="2000" b="1" i="1" u="sng"/>
              <a:t>2 уровень.</a:t>
            </a:r>
          </a:p>
          <a:p>
            <a:pPr>
              <a:lnSpc>
                <a:spcPct val="80000"/>
              </a:lnSpc>
            </a:pPr>
            <a:r>
              <a:rPr lang="ru-RU" sz="2000"/>
              <a:t>Исправь ошибки.</a:t>
            </a:r>
          </a:p>
          <a:p>
            <a:pPr>
              <a:lnSpc>
                <a:spcPct val="80000"/>
              </a:lnSpc>
            </a:pPr>
            <a:r>
              <a:rPr lang="ru-RU" sz="2000"/>
              <a:t>Каштанка осталась одна. Грусть подкрадывалась к ей незаметно и овладел нею постепенно. Вдруг блиско от её раз дался крик. Гусь сидел на полу. Глаза у его были закрыты. Хозяин сел перед им, минуту глидел на его молчя.</a:t>
            </a:r>
          </a:p>
          <a:p>
            <a:pPr>
              <a:lnSpc>
                <a:spcPct val="80000"/>
              </a:lnSpc>
            </a:pPr>
            <a:r>
              <a:rPr lang="ru-RU" sz="2000" b="1" i="1" u="sng"/>
              <a:t>3 уровень.</a:t>
            </a:r>
          </a:p>
          <a:p>
            <a:pPr>
              <a:lnSpc>
                <a:spcPct val="80000"/>
              </a:lnSpc>
            </a:pPr>
            <a:r>
              <a:rPr lang="ru-RU" sz="2000"/>
              <a:t>Составьте и запишите с каждым местоимением словосочетание.</a:t>
            </a:r>
          </a:p>
          <a:p>
            <a:pPr>
              <a:lnSpc>
                <a:spcPct val="80000"/>
              </a:lnSpc>
            </a:pPr>
            <a:r>
              <a:rPr lang="ru-RU" sz="2000"/>
              <a:t>Его, него, ему, нему, им, ним, её, неё.</a:t>
            </a:r>
          </a:p>
          <a:p>
            <a:pPr>
              <a:lnSpc>
                <a:spcPct val="80000"/>
              </a:lnSpc>
            </a:pP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Работа по учебнику.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>
                <a:solidFill>
                  <a:srgbClr val="0000FF"/>
                </a:solidFill>
              </a:rPr>
              <a:t>Стр.142 №244.</a:t>
            </a:r>
          </a:p>
        </p:txBody>
      </p:sp>
      <p:pic>
        <p:nvPicPr>
          <p:cNvPr id="24580" name="Picture 4" descr="Рисунок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124200"/>
            <a:ext cx="2286000" cy="3048000"/>
          </a:xfrm>
          <a:prstGeom prst="rect">
            <a:avLst/>
          </a:prstGeom>
          <a:noFill/>
        </p:spPr>
      </p:pic>
      <p:pic>
        <p:nvPicPr>
          <p:cNvPr id="24581" name="Picture 5" descr="Рисунок3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048000"/>
            <a:ext cx="2314575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0099"/>
                </a:solidFill>
              </a:rPr>
              <a:t>Склонение местоимений 3 лица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9288463" cy="43195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И.п  Кто?  Он, она.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Р.п  Кого? Его, её,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Д.п  Кому? Ему, ей,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В.п.  Кого? Его, её.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Т.п.  Кем?  Им, ею,.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П.п  О ком? О нём, о ней.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Он- 3лицо, ед.ч.,муж.род;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Она- 3 лицо, ед.ч., жен.род.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                   </a:t>
            </a:r>
          </a:p>
        </p:txBody>
      </p:sp>
      <p:pic>
        <p:nvPicPr>
          <p:cNvPr id="26628" name="Picture 4" descr="image4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371600"/>
            <a:ext cx="2743200" cy="2895600"/>
          </a:xfrm>
          <a:prstGeom prst="rect">
            <a:avLst/>
          </a:prstGeom>
          <a:noFill/>
        </p:spPr>
      </p:pic>
      <p:pic>
        <p:nvPicPr>
          <p:cNvPr id="26629" name="Рисунок 14" descr="j03433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953000"/>
            <a:ext cx="1795463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2" descr="C:\Documents and Settings\Администратор\Мои документы\Мои рисунки\Организатор клипов (Microsoft)\j035671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16764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4" descr="C:\Documents and Settings\Администратор\Мои документы\Мои рисунки\Организатор клипов (Microsoft)\j0356784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10668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Домашнее задание.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Стр.143 №246</a:t>
            </a:r>
          </a:p>
        </p:txBody>
      </p:sp>
      <p:pic>
        <p:nvPicPr>
          <p:cNvPr id="1026" name="Picture 2" descr="C:\Users\1\Pictures\Мои документы\Мои картинки\Все картинки\Школьная тема\File02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3337823" y="2597641"/>
            <a:ext cx="4217858" cy="35506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Склонение местоимений</a:t>
            </a:r>
            <a:r>
              <a:rPr lang="ru-RU" b="1" i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solidFill>
                  <a:srgbClr val="0000FF"/>
                </a:solidFill>
              </a:rPr>
              <a:t>Цели   и  задачи: </a:t>
            </a:r>
          </a:p>
          <a:p>
            <a:pPr>
              <a:lnSpc>
                <a:spcPct val="90000"/>
              </a:lnSpc>
            </a:pPr>
            <a:r>
              <a:rPr lang="ru-RU" sz="2400"/>
              <a:t> </a:t>
            </a:r>
          </a:p>
          <a:p>
            <a:pPr>
              <a:lnSpc>
                <a:spcPct val="90000"/>
              </a:lnSpc>
            </a:pPr>
            <a:r>
              <a:rPr lang="ru-RU" sz="2400" b="1" i="1"/>
              <a:t>1. Актуализировать знание склонений  местоимений 1 и 2 лица, развивать умение различать  местоимения в тексте и определять падежи.</a:t>
            </a:r>
          </a:p>
          <a:p>
            <a:pPr>
              <a:lnSpc>
                <a:spcPct val="90000"/>
              </a:lnSpc>
            </a:pPr>
            <a:r>
              <a:rPr lang="ru-RU" sz="2400" b="1" i="1"/>
              <a:t>2.. Учить мыслить, анализировать, делать выводы, рассуждать. </a:t>
            </a:r>
          </a:p>
          <a:p>
            <a:pPr>
              <a:lnSpc>
                <a:spcPct val="90000"/>
              </a:lnSpc>
            </a:pPr>
            <a:r>
              <a:rPr lang="ru-RU" sz="2400" b="1" i="1"/>
              <a:t>3.     Развивать элементы творческой деятельности, орфографическую зоркость.</a:t>
            </a:r>
          </a:p>
          <a:p>
            <a:pPr>
              <a:lnSpc>
                <a:spcPct val="90000"/>
              </a:lnSpc>
            </a:pPr>
            <a:endParaRPr lang="ru-RU" sz="2400" b="1" i="1"/>
          </a:p>
          <a:p>
            <a:pPr>
              <a:lnSpc>
                <a:spcPct val="90000"/>
              </a:lnSpc>
            </a:pPr>
            <a:r>
              <a:rPr lang="ru-RU" sz="2400" b="1" i="1">
                <a:solidFill>
                  <a:schemeClr val="hlink"/>
                </a:solidFill>
              </a:rPr>
              <a:t>Тип урока: урок открытий новых знаний.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ru-RU" sz="2400" b="1" i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Оцени свою работу.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>
                <a:solidFill>
                  <a:srgbClr val="0000FF"/>
                </a:solidFill>
              </a:rPr>
              <a:t>Утверждения.</a:t>
            </a:r>
          </a:p>
          <a:p>
            <a:r>
              <a:rPr lang="ru-RU" i="1">
                <a:solidFill>
                  <a:srgbClr val="0000FF"/>
                </a:solidFill>
              </a:rPr>
              <a:t>Поставь знак «+» или «?» </a:t>
            </a:r>
          </a:p>
          <a:p>
            <a:r>
              <a:rPr lang="ru-RU" i="1">
                <a:solidFill>
                  <a:srgbClr val="0000FF"/>
                </a:solidFill>
              </a:rPr>
              <a:t>1) Тема урока мне понятна.</a:t>
            </a:r>
          </a:p>
          <a:p>
            <a:r>
              <a:rPr lang="ru-RU" i="1">
                <a:solidFill>
                  <a:srgbClr val="0000FF"/>
                </a:solidFill>
              </a:rPr>
              <a:t>2)Я достиг цели урока.</a:t>
            </a:r>
          </a:p>
          <a:p>
            <a:r>
              <a:rPr lang="ru-RU" i="1">
                <a:solidFill>
                  <a:srgbClr val="0000FF"/>
                </a:solidFill>
              </a:rPr>
              <a:t>3) Я умею склонять местоимения.</a:t>
            </a:r>
          </a:p>
          <a:p>
            <a:r>
              <a:rPr lang="ru-RU" i="1">
                <a:solidFill>
                  <a:srgbClr val="0000FF"/>
                </a:solidFill>
              </a:rPr>
              <a:t>4) Мне необходимо поработать над…</a:t>
            </a:r>
          </a:p>
          <a:p>
            <a:r>
              <a:rPr lang="ru-RU" i="1">
                <a:solidFill>
                  <a:srgbClr val="0000FF"/>
                </a:solidFill>
              </a:rPr>
              <a:t>(перечисли темы для доработки…)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4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00200" y="762000"/>
            <a:ext cx="6553200" cy="49149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066800"/>
            <a:ext cx="8229600" cy="1143000"/>
          </a:xfrm>
        </p:spPr>
        <p:txBody>
          <a:bodyPr/>
          <a:lstStyle/>
          <a:p>
            <a:r>
              <a:rPr lang="ru-RU" b="1" i="1">
                <a:solidFill>
                  <a:srgbClr val="0000FF"/>
                </a:solidFill>
              </a:rPr>
              <a:t>Четырнадцатое декабря.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                    </a:t>
            </a:r>
            <a:r>
              <a:rPr lang="ru-RU" b="1" i="1">
                <a:solidFill>
                  <a:srgbClr val="0000FF"/>
                </a:solidFill>
              </a:rPr>
              <a:t>Среда.</a:t>
            </a:r>
          </a:p>
          <a:p>
            <a:pPr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              Классная работа.</a:t>
            </a:r>
          </a:p>
        </p:txBody>
      </p:sp>
      <p:pic>
        <p:nvPicPr>
          <p:cNvPr id="30724" name="Picture 2" descr="C:\Documents and Settings\Администратор\Мои документы\Мои рисунки\Организатор клипов (Microsoft)\j03567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5334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4" descr="C:\Documents and Settings\Администратор\Мои документы\Мои рисунки\Организатор клипов (Microsoft)\j035678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2860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Рисунок 5" descr="j034329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381000"/>
            <a:ext cx="9286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Рисунок 14" descr="j034336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419600"/>
            <a:ext cx="1795463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5" descr="C:\Documents and Settings\Администратор\Мои документы\Мои рисунки\Организатор клипов (Microsoft)\j0397995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7625" y="4286250"/>
            <a:ext cx="8588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7" descr="C:\Documents and Settings\Администратор\Мои документы\Мои рисунки\Организатор клипов (Microsoft)\j0336916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4572000"/>
            <a:ext cx="7143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838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i="1">
                <a:solidFill>
                  <a:srgbClr val="CC0099"/>
                </a:solidFill>
              </a:rPr>
              <a:t>К одному прибавь один, дружок,</a:t>
            </a: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rgbClr val="CC0099"/>
                </a:solidFill>
              </a:rPr>
              <a:t>И получишь чудо, да какое-</a:t>
            </a: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rgbClr val="CC0099"/>
                </a:solidFill>
              </a:rPr>
              <a:t>Одинокий стал не одинок,</a:t>
            </a: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rgbClr val="CC0099"/>
                </a:solidFill>
              </a:rPr>
              <a:t>Подружились на планете двое.</a:t>
            </a:r>
          </a:p>
          <a:p>
            <a:pPr>
              <a:lnSpc>
                <a:spcPct val="90000"/>
              </a:lnSpc>
            </a:pPr>
            <a:endParaRPr lang="ru-RU" b="1" i="1">
              <a:solidFill>
                <a:srgbClr val="CC0099"/>
              </a:solidFill>
            </a:endParaRP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rgbClr val="CC0099"/>
                </a:solidFill>
              </a:rPr>
              <a:t>Вот уже нас двое, а если каждый следующий присоединится к нам и мы все вместе возьмемся за руки, то получится круг дружбы.</a:t>
            </a:r>
          </a:p>
          <a:p>
            <a:pPr>
              <a:lnSpc>
                <a:spcPct val="90000"/>
              </a:lnSpc>
            </a:pPr>
            <a:endParaRPr lang="ru-RU" b="1" i="1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549900"/>
          </a:xfrm>
        </p:spPr>
        <p:txBody>
          <a:bodyPr/>
          <a:lstStyle/>
          <a:p>
            <a:endParaRPr lang="ru-RU"/>
          </a:p>
        </p:txBody>
      </p:sp>
      <p:pic>
        <p:nvPicPr>
          <p:cNvPr id="32771" name="Picture 3" descr="дружба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7620000" cy="5105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ru-RU" b="1" i="1">
                <a:solidFill>
                  <a:srgbClr val="CC0099"/>
                </a:solidFill>
              </a:rPr>
              <a:t>Шкала настроения.</a:t>
            </a:r>
          </a:p>
        </p:txBody>
      </p:sp>
      <p:pic>
        <p:nvPicPr>
          <p:cNvPr id="10244" name="Picture 4" descr="j028312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2743200"/>
            <a:ext cx="2211388" cy="2819400"/>
          </a:xfrm>
          <a:ln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609600"/>
            <a:ext cx="1543050" cy="1584325"/>
          </a:xfrm>
          <a:prstGeom prst="rect">
            <a:avLst/>
          </a:prstGeom>
          <a:noFill/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1295400"/>
            <a:ext cx="2159000" cy="1606550"/>
          </a:xfrm>
          <a:prstGeom prst="rect">
            <a:avLst/>
          </a:prstGeom>
          <a:noFill/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4114800"/>
            <a:ext cx="1798638" cy="1758950"/>
          </a:xfrm>
          <a:prstGeom prst="rect">
            <a:avLst/>
          </a:prstGeom>
          <a:noFill/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209800"/>
            <a:ext cx="2879725" cy="1520825"/>
          </a:xfrm>
          <a:prstGeom prst="rect">
            <a:avLst/>
          </a:prstGeom>
          <a:noFill/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38800" y="4038600"/>
            <a:ext cx="3095625" cy="2652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66800"/>
            <a:ext cx="8229600" cy="4525963"/>
          </a:xfrm>
        </p:spPr>
        <p:txBody>
          <a:bodyPr/>
          <a:lstStyle/>
          <a:p>
            <a:r>
              <a:rPr lang="ru-RU" sz="4000" b="1" i="1">
                <a:solidFill>
                  <a:srgbClr val="008000"/>
                </a:solidFill>
              </a:rPr>
              <a:t>«Дружба- соучастие в благих делах и в испытаниях.»</a:t>
            </a:r>
          </a:p>
          <a:p>
            <a:pPr>
              <a:buFontTx/>
              <a:buNone/>
            </a:pPr>
            <a:r>
              <a:rPr lang="ru-RU" sz="4000" b="1" i="1">
                <a:solidFill>
                  <a:srgbClr val="008000"/>
                </a:solidFill>
              </a:rPr>
              <a:t>                            Платон.</a:t>
            </a:r>
          </a:p>
        </p:txBody>
      </p:sp>
      <p:pic>
        <p:nvPicPr>
          <p:cNvPr id="11268" name="Picture 6" descr="img1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962400"/>
            <a:ext cx="25511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60960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Вар . жка</a:t>
            </a:r>
          </a:p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х . к . ей</a:t>
            </a:r>
          </a:p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х . л . дный</a:t>
            </a:r>
          </a:p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 .ди . надцать</a:t>
            </a:r>
          </a:p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зам . р . зить</a:t>
            </a:r>
          </a:p>
          <a:p>
            <a:pPr algn="ctr"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 ин . й</a:t>
            </a:r>
          </a:p>
        </p:txBody>
      </p:sp>
      <p:pic>
        <p:nvPicPr>
          <p:cNvPr id="12292" name="Picture 4" descr="F0CCFA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524000"/>
            <a:ext cx="253206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810000" y="152400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962400" y="449580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962400" y="2133600"/>
            <a:ext cx="415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008000"/>
                </a:solidFill>
              </a:rPr>
              <a:t>к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429000" y="21336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124200" y="277018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438400" y="32766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657600" y="27432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3962400" y="39624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3352800" y="39624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76600" y="3352800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5" grpId="0"/>
      <p:bldP spid="12296" grpId="0"/>
      <p:bldP spid="12297" grpId="0"/>
      <p:bldP spid="12298" grpId="0"/>
      <p:bldP spid="12299" grpId="0"/>
      <p:bldP spid="12300" grpId="0"/>
      <p:bldP spid="12302" grpId="0"/>
      <p:bldP spid="12303" grpId="0"/>
      <p:bldP spid="123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7696200" cy="472122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		Живет в лесу дятел. Спинка у дятла черная, крылья пестрые, шапочка красная. Бежит дятел вверх, клювом по коре стучит. Нашел дятел в лесу корявое дерево и стал туда шишки таскать. Засунет дятел шишку в трещину и семена выбирает.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484438" y="5445125"/>
            <a:ext cx="5616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8196" name="Picture 4" descr="j0283125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4797425"/>
            <a:ext cx="15113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4716463" y="4149725"/>
            <a:ext cx="3384550" cy="863600"/>
          </a:xfrm>
          <a:prstGeom prst="wedgeRoundRectCallout">
            <a:avLst>
              <a:gd name="adj1" fmla="val -60319"/>
              <a:gd name="adj2" fmla="val 3290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Какими словами можно заменить слово дятел?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11188" y="692150"/>
            <a:ext cx="1296987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chemeClr val="tx2"/>
                </a:solidFill>
              </a:rPr>
              <a:t>него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508625" y="1196975"/>
            <a:ext cx="1296988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chemeClr val="tx2"/>
                </a:solidFill>
              </a:rPr>
              <a:t> он</a:t>
            </a:r>
            <a:endParaRPr lang="ru-RU" sz="3600" b="1">
              <a:solidFill>
                <a:schemeClr val="tx2"/>
              </a:solidFill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84213" y="3141663"/>
            <a:ext cx="1296987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chemeClr val="tx2"/>
                </a:solidFill>
              </a:rPr>
              <a:t> он</a:t>
            </a:r>
            <a:endParaRPr lang="ru-RU" sz="3600" b="1">
              <a:solidFill>
                <a:schemeClr val="tx2"/>
              </a:solidFill>
            </a:endParaRP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5435600" y="5589588"/>
            <a:ext cx="3384550" cy="863600"/>
          </a:xfrm>
          <a:prstGeom prst="wedgeRoundRectCallout">
            <a:avLst>
              <a:gd name="adj1" fmla="val -75190"/>
              <a:gd name="adj2" fmla="val -10882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Замените слово дятел словами у него, он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4572000" y="4076700"/>
            <a:ext cx="4176713" cy="1008063"/>
          </a:xfrm>
          <a:prstGeom prst="wedgeRoundRectCallout">
            <a:avLst>
              <a:gd name="adj1" fmla="val -63569"/>
              <a:gd name="adj2" fmla="val 5598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Как украсить текст?</a:t>
            </a:r>
          </a:p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 animBg="1"/>
      <p:bldP spid="8200" grpId="1" animBg="1"/>
      <p:bldP spid="8201" grpId="0" animBg="1"/>
      <p:bldP spid="820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570</Words>
  <Application>Microsoft Office PowerPoint</Application>
  <PresentationFormat>Экран (4:3)</PresentationFormat>
  <Paragraphs>140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Arial Unicode MS</vt:lpstr>
      <vt:lpstr>Times New Roman</vt:lpstr>
      <vt:lpstr>Monotype Corsiva</vt:lpstr>
      <vt:lpstr>Оформление по умолчанию</vt:lpstr>
      <vt:lpstr>Русский язык.</vt:lpstr>
      <vt:lpstr>Склонение местоимений.</vt:lpstr>
      <vt:lpstr>Четырнадцатое декабря.</vt:lpstr>
      <vt:lpstr>Слайд 4</vt:lpstr>
      <vt:lpstr>Слайд 5</vt:lpstr>
      <vt:lpstr>Шкала настроения.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Физкультминутка.</vt:lpstr>
      <vt:lpstr>Слайд 15</vt:lpstr>
      <vt:lpstr>Самостоятельная работа.</vt:lpstr>
      <vt:lpstr>Работа по учебнику.</vt:lpstr>
      <vt:lpstr>Склонение местоимений 3 лица</vt:lpstr>
      <vt:lpstr>Домашнее задание.</vt:lpstr>
      <vt:lpstr>Оцени свою работу.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10</cp:revision>
  <cp:lastPrinted>1601-01-01T00:00:00Z</cp:lastPrinted>
  <dcterms:created xsi:type="dcterms:W3CDTF">1601-01-01T00:00:00Z</dcterms:created>
  <dcterms:modified xsi:type="dcterms:W3CDTF">2012-03-29T12:04:48Z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