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54" autoAdjust="0"/>
  </p:normalViewPr>
  <p:slideViewPr>
    <p:cSldViewPr>
      <p:cViewPr varScale="1">
        <p:scale>
          <a:sx n="94" d="100"/>
          <a:sy n="94" d="100"/>
        </p:scale>
        <p:origin x="-17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128CD-905F-4F3F-95F8-1E5E755069DE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50271-D7E5-4321-9568-51FEB17BF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437AD-441F-4ACA-AFDC-D29B9EB52F4A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742A4-4F1C-4CC3-94EE-725FDEC0D8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F2545-D996-42B0-BD9E-35EC2B36D277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66B89-4E93-470F-A359-82043034D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FC8F-752E-4955-8167-B54B308AD678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2ED7D-E08E-4325-9511-68C9D23C0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B7CF7-0056-4C7C-89D1-DEF6E97636DD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C4FA5-C77C-4B59-8DDF-D6C50AEDA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2C20A-7A4F-42E0-AF1B-21458DD9D4A9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14BF-A87F-4195-9DF6-0F3969C69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F0D47-C790-45FF-B4FB-9199D6AE5F8D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5E8FE-55DE-4275-AB41-62B90C98B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88E9B-96DC-420D-B606-0DA690DB186F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BBB9A-4D7B-4360-9A9A-2E11B8BE2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5632-E708-4257-9B11-409BA95C7CCC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876A0-B66F-4D72-B3C7-21B2EC455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50DE0-BCAB-4099-922B-B1CC95F900AA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3E9E6-17A1-4562-969F-251E2A710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2618-FE48-4EA8-ACA6-6661185FA6AB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3357C-045A-4332-9D35-BA6656F49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F2DB80-3D52-4DBA-8061-62A35C115B64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B4EAB6-6AE4-4ADE-9467-8B317636C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pril5.docx" TargetMode="External"/><Relationship Id="rId3" Type="http://schemas.openxmlformats.org/officeDocument/2006/relationships/hyperlink" Target="pril8.docx" TargetMode="External"/><Relationship Id="rId7" Type="http://schemas.openxmlformats.org/officeDocument/2006/relationships/hyperlink" Target="pril4.docx" TargetMode="External"/><Relationship Id="rId2" Type="http://schemas.openxmlformats.org/officeDocument/2006/relationships/hyperlink" Target="pril9.doc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pril3.docx" TargetMode="External"/><Relationship Id="rId5" Type="http://schemas.openxmlformats.org/officeDocument/2006/relationships/hyperlink" Target="pril2.docx" TargetMode="External"/><Relationship Id="rId10" Type="http://schemas.openxmlformats.org/officeDocument/2006/relationships/image" Target="../media/image3.png"/><Relationship Id="rId4" Type="http://schemas.openxmlformats.org/officeDocument/2006/relationships/hyperlink" Target="pril1.docx" TargetMode="External"/><Relationship Id="rId9" Type="http://schemas.openxmlformats.org/officeDocument/2006/relationships/hyperlink" Target="pril6.doc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00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solidFill>
                  <a:srgbClr val="C00000"/>
                </a:solidFill>
              </a:rPr>
              <a:t> База данных. Прикладная среда-система управления </a:t>
            </a:r>
            <a:br>
              <a:rPr lang="ru-RU" sz="2200" dirty="0" smtClean="0">
                <a:solidFill>
                  <a:srgbClr val="C00000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базой данных А</a:t>
            </a:r>
            <a:r>
              <a:rPr lang="en-US" sz="2200" dirty="0" err="1" smtClean="0">
                <a:solidFill>
                  <a:srgbClr val="C00000"/>
                </a:solidFill>
              </a:rPr>
              <a:t>ccess</a:t>
            </a:r>
            <a:r>
              <a:rPr lang="en-US" sz="2200" dirty="0" smtClean="0">
                <a:solidFill>
                  <a:srgbClr val="C00000"/>
                </a:solidFill>
              </a:rPr>
              <a:t>.</a:t>
            </a:r>
            <a:endParaRPr lang="ru-RU" sz="2200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428750"/>
          <a:ext cx="9144000" cy="58150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72000"/>
                <a:gridCol w="4572000"/>
              </a:tblGrid>
              <a:tr h="4467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Предметная область: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Информатика</a:t>
                      </a:r>
                    </a:p>
                    <a:p>
                      <a:r>
                        <a:rPr lang="ru-RU" sz="1400" dirty="0" smtClean="0"/>
                        <a:t>Информационные технологии</a:t>
                      </a:r>
                      <a:endParaRPr lang="ru-RU" sz="1400" dirty="0"/>
                    </a:p>
                  </a:txBody>
                  <a:tcPr/>
                </a:tc>
              </a:tr>
              <a:tr h="644511">
                <a:tc>
                  <a:txBody>
                    <a:bodyPr/>
                    <a:lstStyle/>
                    <a:p>
                      <a:r>
                        <a:rPr lang="ru-RU" sz="1400" smtClean="0"/>
                        <a:t>Цель 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smtClean="0"/>
                        <a:t>Научить строить</a:t>
                      </a:r>
                      <a:r>
                        <a:rPr lang="ru-RU" sz="1400" baseline="0" smtClean="0"/>
                        <a:t> </a:t>
                      </a:r>
                      <a:r>
                        <a:rPr lang="ru-RU" sz="1400" baseline="0" dirty="0" smtClean="0"/>
                        <a:t>и работать с базой данных  в приложении </a:t>
                      </a:r>
                      <a:r>
                        <a:rPr lang="en-US" sz="1400" baseline="0" dirty="0" smtClean="0"/>
                        <a:t>Access</a:t>
                      </a:r>
                      <a:endParaRPr lang="ru-RU" sz="1400" dirty="0"/>
                    </a:p>
                  </a:txBody>
                  <a:tcPr/>
                </a:tc>
              </a:tr>
              <a:tr h="16174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Описание: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школьной программе затрагивается тема Реляционные базы данных. Для ученика она на первый взгляд кажется сложной,</a:t>
                      </a:r>
                      <a:r>
                        <a:rPr lang="ru-RU" sz="1400" baseline="0" dirty="0" smtClean="0"/>
                        <a:t> поэтому учителю важно правильно и четко преподнести данную тему. Так как эта тема изучается в дальнейшем в ВУЗах и </a:t>
                      </a:r>
                      <a:r>
                        <a:rPr lang="ru-RU" sz="1400" baseline="0" dirty="0" err="1" smtClean="0"/>
                        <a:t>СУЗах</a:t>
                      </a:r>
                      <a:r>
                        <a:rPr lang="ru-RU" sz="1400" baseline="0" dirty="0" smtClean="0"/>
                        <a:t>. Вашему вниманию предлагаю 7 занятий  по курсу «База данных» в приложении </a:t>
                      </a:r>
                      <a:r>
                        <a:rPr lang="en-US" sz="1400" baseline="0" dirty="0" smtClean="0"/>
                        <a:t>Word.</a:t>
                      </a:r>
                      <a:endParaRPr lang="ru-RU" sz="1400" dirty="0"/>
                    </a:p>
                  </a:txBody>
                  <a:tcPr/>
                </a:tc>
              </a:tr>
              <a:tr h="142590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Ключевые слова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База данных, реляционная база данных, предметная область, отчет, системный анализ, поле , запись, ключевое поле, форматы типов данных СУБД «</a:t>
                      </a:r>
                      <a:r>
                        <a:rPr lang="en-US" sz="1400" dirty="0" smtClean="0"/>
                        <a:t>Access</a:t>
                      </a:r>
                      <a:r>
                        <a:rPr lang="ru-RU" sz="1400" dirty="0" smtClean="0"/>
                        <a:t>»</a:t>
                      </a:r>
                      <a:r>
                        <a:rPr lang="en-US" sz="1400" dirty="0" smtClean="0"/>
                        <a:t> </a:t>
                      </a:r>
                      <a:r>
                        <a:rPr lang="ru-RU" sz="1400" dirty="0" smtClean="0"/>
                        <a:t>и её</a:t>
                      </a:r>
                      <a:r>
                        <a:rPr lang="ru-RU" sz="1400" baseline="0" dirty="0" smtClean="0"/>
                        <a:t> интерфейсы</a:t>
                      </a:r>
                      <a:endParaRPr lang="ru-RU" sz="1400" dirty="0"/>
                    </a:p>
                  </a:txBody>
                  <a:tcPr/>
                </a:tc>
              </a:tr>
              <a:tr h="53614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Программное  обеспечение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Microsoft office Word</a:t>
                      </a:r>
                    </a:p>
                    <a:p>
                      <a:r>
                        <a:rPr lang="en-US" sz="1400" dirty="0" smtClean="0"/>
                        <a:t>Microsoft office </a:t>
                      </a:r>
                      <a:r>
                        <a:rPr lang="en-US" sz="1400" baseline="0" dirty="0" smtClean="0"/>
                        <a:t>Access</a:t>
                      </a:r>
                      <a:endParaRPr lang="ru-RU" sz="1400" dirty="0"/>
                    </a:p>
                  </a:txBody>
                  <a:tcPr/>
                </a:tc>
              </a:tr>
              <a:tr h="107289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Автор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Отт</a:t>
                      </a:r>
                      <a:r>
                        <a:rPr lang="ru-RU" sz="1400" dirty="0" smtClean="0"/>
                        <a:t> Нина Тимофеевна – учитель информатики Туруханский район </a:t>
                      </a:r>
                      <a:r>
                        <a:rPr lang="ru-RU" sz="1400" dirty="0" err="1" smtClean="0"/>
                        <a:t>с.Ворогово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0"/>
            <a:ext cx="21431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229600" cy="785813"/>
          </a:xfrm>
        </p:spPr>
        <p:txBody>
          <a:bodyPr/>
          <a:lstStyle/>
          <a:p>
            <a:r>
              <a:rPr lang="ru-RU" sz="1800" smtClean="0">
                <a:solidFill>
                  <a:srgbClr val="C00000"/>
                </a:solidFill>
              </a:rPr>
              <a:t>База данных. Прикладная среда-система управления базой данных А</a:t>
            </a:r>
            <a:r>
              <a:rPr lang="en-US" sz="1800" smtClean="0">
                <a:solidFill>
                  <a:srgbClr val="C00000"/>
                </a:solidFill>
              </a:rPr>
              <a:t>ccess.</a:t>
            </a:r>
            <a:endParaRPr lang="ru-RU" sz="180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42938"/>
          <a:ext cx="9144000" cy="6686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3286149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Актуальность и оригинальность проекта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 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школьном курсе информатики обязательно включена тема «База данных». Поэтому для каждого учителя важно, чтобы ученик усвоил данную тему. Важную роль играет эта тема  в том, что  на практике в жизни очень часто мы применяем  эти знания, полученные в школе по этой теме. Данная тема несет воспитательные задачи: практическое применение в жизни этих знаний; развитие мировоззрения; развитие к исследованию; воспитывать стремление к реализации  себя в обществе.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Знать: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Основные понятия по теме «База данных»:База данных, реляционная база данных, предметная область, отчет, системный анализ, поле , запись, ключевое поле, форматы типов данных СУБД «</a:t>
                      </a:r>
                      <a:r>
                        <a:rPr lang="en-US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Access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»</a:t>
                      </a:r>
                      <a:r>
                        <a:rPr lang="en-US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и её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интерфейсы.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845238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Уметь: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1.Сторить базу данных.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2. Редактировать базу данных.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3. Сохранение и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форматирование базы.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4. Выполнять сортировку и фильтрацию данных.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6. Создавать отчет и запрос по базе.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352" name="Рисунок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214438"/>
            <a:ext cx="17859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sz="1800" smtClean="0">
                <a:solidFill>
                  <a:srgbClr val="C00000"/>
                </a:solidFill>
              </a:rPr>
              <a:t>База данных. Прикладная среда-система управления базой данных А</a:t>
            </a:r>
            <a:r>
              <a:rPr lang="en-US" sz="1800" smtClean="0">
                <a:solidFill>
                  <a:srgbClr val="C00000"/>
                </a:solidFill>
              </a:rPr>
              <a:t>ccess.</a:t>
            </a:r>
            <a:endParaRPr lang="ru-RU" sz="180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50" y="857250"/>
          <a:ext cx="8429625" cy="605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7907"/>
                <a:gridCol w="6091777"/>
              </a:tblGrid>
              <a:tr h="969135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Учебные и методические материалы для учителя и учащихся  изложены в приложении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84478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№1</a:t>
                      </a:r>
                    </a:p>
                    <a:p>
                      <a:r>
                        <a:rPr lang="ru-RU" dirty="0" smtClean="0"/>
                        <a:t>Занятие «База»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Вводная лекция. Информация и структуры данных.Классификация БД. Основные принципы создания БД. Практическая работа №1.</a:t>
                      </a:r>
                      <a:endParaRPr lang="ru-RU" dirty="0"/>
                    </a:p>
                  </a:txBody>
                  <a:tcPr/>
                </a:tc>
              </a:tr>
              <a:tr h="969135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Системный анализ предметной области. Инфологическая модель. Тестовая работа №1</a:t>
                      </a:r>
                      <a:endParaRPr lang="ru-RU" dirty="0"/>
                    </a:p>
                  </a:txBody>
                  <a:tcPr/>
                </a:tc>
              </a:tr>
              <a:tr h="722327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Создание связей в многотабличной БД.</a:t>
                      </a:r>
                      <a:r>
                        <a:rPr lang="ru-RU" baseline="0" dirty="0" smtClean="0"/>
                        <a:t> В </a:t>
                      </a:r>
                      <a:r>
                        <a:rPr lang="ru-RU" dirty="0" smtClean="0"/>
                        <a:t>СУБД  Ассе</a:t>
                      </a:r>
                      <a:r>
                        <a:rPr lang="en-US" dirty="0" err="1" smtClean="0"/>
                        <a:t>ss</a:t>
                      </a:r>
                      <a:r>
                        <a:rPr lang="ru-RU" dirty="0" smtClean="0"/>
                        <a:t>.Тестовая</a:t>
                      </a:r>
                      <a:r>
                        <a:rPr lang="ru-RU" baseline="0" dirty="0" smtClean="0"/>
                        <a:t> работа№2.Практическая работа №3.</a:t>
                      </a:r>
                      <a:endParaRPr lang="ru-RU" dirty="0"/>
                    </a:p>
                  </a:txBody>
                  <a:tcPr/>
                </a:tc>
              </a:tr>
              <a:tr h="722327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Технология создания многотабличной БД. Практическая работа №4.</a:t>
                      </a:r>
                      <a:endParaRPr lang="ru-RU" dirty="0"/>
                    </a:p>
                  </a:txBody>
                  <a:tcPr/>
                </a:tc>
              </a:tr>
              <a:tr h="561483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Фильтрация данных, запрос. Практическая №5.</a:t>
                      </a:r>
                      <a:endParaRPr lang="ru-RU" dirty="0"/>
                    </a:p>
                  </a:txBody>
                  <a:tcPr/>
                </a:tc>
              </a:tr>
              <a:tr h="722327">
                <a:tc>
                  <a:txBody>
                    <a:bodyPr/>
                    <a:lstStyle/>
                    <a:p>
                      <a:r>
                        <a:rPr lang="ru-RU" dirty="0" smtClean="0"/>
                        <a:t>Занятие №6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Технология формирования форм и отчетов в СУБД  Ассе</a:t>
                      </a:r>
                      <a:r>
                        <a:rPr lang="en-US" dirty="0" err="1" smtClean="0"/>
                        <a:t>ss</a:t>
                      </a:r>
                      <a:r>
                        <a:rPr lang="ru-RU" dirty="0" smtClean="0"/>
                        <a:t>. Практическая</a:t>
                      </a:r>
                      <a:r>
                        <a:rPr lang="ru-RU" baseline="0" dirty="0" smtClean="0"/>
                        <a:t> работа №6.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sz="1800" smtClean="0">
                <a:solidFill>
                  <a:srgbClr val="C00000"/>
                </a:solidFill>
              </a:rPr>
              <a:t>База данных. Прикладная среда-система управления базой данных А</a:t>
            </a:r>
            <a:r>
              <a:rPr lang="en-US" sz="1800" smtClean="0">
                <a:solidFill>
                  <a:srgbClr val="C00000"/>
                </a:solidFill>
              </a:rPr>
              <a:t>ccess.</a:t>
            </a:r>
            <a:endParaRPr lang="ru-RU" sz="1800" smtClean="0"/>
          </a:p>
        </p:txBody>
      </p:sp>
      <p:graphicFrame>
        <p:nvGraphicFramePr>
          <p:cNvPr id="16413" name="Group 29"/>
          <p:cNvGraphicFramePr>
            <a:graphicFrameLocks noGrp="1"/>
          </p:cNvGraphicFramePr>
          <p:nvPr/>
        </p:nvGraphicFramePr>
        <p:xfrm>
          <a:off x="857250" y="1397000"/>
          <a:ext cx="7929563" cy="4189413"/>
        </p:xfrm>
        <a:graphic>
          <a:graphicData uri="http://schemas.openxmlformats.org/drawingml/2006/table">
            <a:tbl>
              <a:tblPr/>
              <a:tblGrid>
                <a:gridCol w="3965575"/>
                <a:gridCol w="3963988"/>
              </a:tblGrid>
              <a:tr h="1225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2" action="ppaction://hlinkfile"/>
                        </a:rPr>
                        <a:t>Критерии оценивания работ учащихся по проекту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38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3" action="ppaction://hlinkfile"/>
                        </a:rPr>
                        <a:t>Примеры оценивания работ учащихся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</a:tr>
              <a:tr h="1016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Примеры выполнения практических заданий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4" action="ppaction://hlinkfile"/>
                        </a:rPr>
                        <a:t>1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5" action="ppaction://hlinkfile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6" action="ppaction://hlinkfile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7" action="ppaction://hlinkfile"/>
                        </a:rPr>
                        <a:t>4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8" action="ppaction://hlinkfile"/>
                        </a:rPr>
                        <a:t>5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                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  <a:hlinkClick r:id="rId9" action="ppaction://hlinkfile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E9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CFCC"/>
                    </a:solidFill>
                  </a:tcPr>
                </a:tc>
              </a:tr>
            </a:tbl>
          </a:graphicData>
        </a:graphic>
      </p:graphicFrame>
      <p:pic>
        <p:nvPicPr>
          <p:cNvPr id="16403" name="Рисунок 5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1476375" y="458152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Рисунок 6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6948488" y="4581525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Рисунок 7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5580063" y="4581525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Рисунок 8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4500563" y="4581525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Рисунок 9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3492500" y="458152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8" name="Рисунок 10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2555875" y="4581525"/>
            <a:ext cx="5000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Рисунок 11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2771775" y="1700213"/>
            <a:ext cx="5000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0" name="Рисунок 12"/>
          <p:cNvPicPr>
            <a:picLocks noChangeAspect="1" noChangeArrowheads="1"/>
          </p:cNvPicPr>
          <p:nvPr/>
        </p:nvPicPr>
        <p:blipFill>
          <a:blip r:embed="rId10"/>
          <a:srcRect l="36621" t="47852" r="58252" b="45313"/>
          <a:stretch>
            <a:fillRect/>
          </a:stretch>
        </p:blipFill>
        <p:spPr bwMode="auto">
          <a:xfrm>
            <a:off x="2916238" y="2781300"/>
            <a:ext cx="5000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sz="1800" smtClean="0">
                <a:solidFill>
                  <a:srgbClr val="C00000"/>
                </a:solidFill>
              </a:rPr>
              <a:t>База данных. Прикладная среда-система управления базой данных А</a:t>
            </a:r>
            <a:r>
              <a:rPr lang="en-US" sz="1800" smtClean="0">
                <a:solidFill>
                  <a:srgbClr val="C00000"/>
                </a:solidFill>
              </a:rPr>
              <a:t>ccess.</a:t>
            </a:r>
            <a:endParaRPr lang="ru-RU" sz="1800" smtClean="0"/>
          </a:p>
        </p:txBody>
      </p:sp>
      <p:pic>
        <p:nvPicPr>
          <p:cNvPr id="1026" name="Picture 2" descr="C:\Documents and Settings\нина\Рабочий стол\домашние фото\100_0011н.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347913"/>
            <a:ext cx="4038600" cy="302895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Отт</a:t>
            </a:r>
            <a:r>
              <a:rPr lang="ru-RU" dirty="0" smtClean="0"/>
              <a:t> Нина Тимофеевна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 учитель информатики, стаж работы 7 лет.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МОУ «</a:t>
            </a:r>
            <a:r>
              <a:rPr lang="ru-RU" dirty="0" err="1" smtClean="0"/>
              <a:t>Вороговская</a:t>
            </a:r>
            <a:r>
              <a:rPr lang="ru-RU" dirty="0" smtClean="0"/>
              <a:t> средняя общеобразовательная школа»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Туруханский район Красноярский край </a:t>
            </a:r>
            <a:r>
              <a:rPr lang="ru-RU" dirty="0" err="1" smtClean="0"/>
              <a:t>с.Ворогово</a:t>
            </a:r>
            <a:r>
              <a:rPr lang="ru-RU" smtClean="0"/>
              <a:t> ул.Школьная 26-А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nott79@ mail.ru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89504334653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3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3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3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406</Words>
  <Application>Microsoft Office PowerPoint</Application>
  <PresentationFormat>Экран (4:3)</PresentationFormat>
  <Paragraphs>55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Calibri</vt:lpstr>
      <vt:lpstr>Arial</vt:lpstr>
      <vt:lpstr>Тема Office</vt:lpstr>
      <vt:lpstr>  База данных. Прикладная среда-система управления  базой данных Аccess.</vt:lpstr>
      <vt:lpstr>База данных. Прикладная среда-система управления базой данных Аccess.</vt:lpstr>
      <vt:lpstr> База данных. Прикладная среда-система управления базой данных Аccess.</vt:lpstr>
      <vt:lpstr> База данных. Прикладная среда-система управления базой данных Аccess.</vt:lpstr>
      <vt:lpstr> База данных. Прикладная среда-система управления базой данных Аccess.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Adel</cp:lastModifiedBy>
  <cp:revision>26</cp:revision>
  <dcterms:modified xsi:type="dcterms:W3CDTF">2012-04-18T19:11:48Z</dcterms:modified>
</cp:coreProperties>
</file>