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98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18" r:id="rId55"/>
    <p:sldId id="309" r:id="rId56"/>
    <p:sldId id="320" r:id="rId57"/>
    <p:sldId id="311" r:id="rId58"/>
    <p:sldId id="310" r:id="rId59"/>
    <p:sldId id="312" r:id="rId60"/>
    <p:sldId id="313" r:id="rId61"/>
    <p:sldId id="314" r:id="rId62"/>
    <p:sldId id="315" r:id="rId63"/>
    <p:sldId id="319" r:id="rId64"/>
    <p:sldId id="316" r:id="rId65"/>
    <p:sldId id="317" r:id="rId6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9DBF1"/>
    <a:srgbClr val="FFFF00"/>
    <a:srgbClr val="F58FDA"/>
    <a:srgbClr val="00FF00"/>
    <a:srgbClr val="F4F406"/>
    <a:srgbClr val="E614A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8195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196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/>
              <a:ahLst/>
              <a:cxnLst>
                <a:cxn ang="0">
                  <a:pos x="580" y="1043"/>
                </a:cxn>
                <a:cxn ang="0">
                  <a:pos x="544" y="683"/>
                </a:cxn>
                <a:cxn ang="0">
                  <a:pos x="670" y="395"/>
                </a:cxn>
                <a:cxn ang="0">
                  <a:pos x="927" y="587"/>
                </a:cxn>
                <a:cxn ang="0">
                  <a:pos x="1214" y="869"/>
                </a:cxn>
                <a:cxn ang="0">
                  <a:pos x="1483" y="1109"/>
                </a:cxn>
                <a:cxn ang="0">
                  <a:pos x="1800" y="1360"/>
                </a:cxn>
                <a:cxn ang="0">
                  <a:pos x="1883" y="1414"/>
                </a:cxn>
                <a:cxn ang="0">
                  <a:pos x="1836" y="1354"/>
                </a:cxn>
                <a:cxn ang="0">
                  <a:pos x="1411" y="1001"/>
                </a:cxn>
                <a:cxn ang="0">
                  <a:pos x="1088" y="683"/>
                </a:cxn>
                <a:cxn ang="0">
                  <a:pos x="723" y="329"/>
                </a:cxn>
                <a:cxn ang="0">
                  <a:pos x="999" y="311"/>
                </a:cxn>
                <a:cxn ang="0">
                  <a:pos x="1286" y="317"/>
                </a:cxn>
                <a:cxn ang="0">
                  <a:pos x="1614" y="269"/>
                </a:cxn>
                <a:cxn ang="0">
                  <a:pos x="2123" y="197"/>
                </a:cxn>
                <a:cxn ang="0">
                  <a:pos x="2075" y="173"/>
                </a:cxn>
                <a:cxn ang="0">
                  <a:pos x="1543" y="257"/>
                </a:cxn>
                <a:cxn ang="0">
                  <a:pos x="1208" y="275"/>
                </a:cxn>
                <a:cxn ang="0">
                  <a:pos x="759" y="257"/>
                </a:cxn>
                <a:cxn ang="0">
                  <a:pos x="819" y="227"/>
                </a:cxn>
                <a:cxn ang="0">
                  <a:pos x="1142" y="0"/>
                </a:cxn>
                <a:cxn ang="0">
                  <a:pos x="1088" y="30"/>
                </a:cxn>
                <a:cxn ang="0">
                  <a:pos x="1010" y="84"/>
                </a:cxn>
                <a:cxn ang="0">
                  <a:pos x="855" y="191"/>
                </a:cxn>
                <a:cxn ang="0">
                  <a:pos x="670" y="281"/>
                </a:cxn>
                <a:cxn ang="0">
                  <a:pos x="634" y="359"/>
                </a:cxn>
                <a:cxn ang="0">
                  <a:pos x="305" y="587"/>
                </a:cxn>
                <a:cxn ang="0">
                  <a:pos x="0" y="725"/>
                </a:cxn>
                <a:cxn ang="0">
                  <a:pos x="0" y="731"/>
                </a:cxn>
                <a:cxn ang="0">
                  <a:pos x="0" y="767"/>
                </a:cxn>
                <a:cxn ang="0">
                  <a:pos x="299" y="635"/>
                </a:cxn>
                <a:cxn ang="0">
                  <a:pos x="592" y="431"/>
                </a:cxn>
                <a:cxn ang="0">
                  <a:pos x="508" y="671"/>
                </a:cxn>
                <a:cxn ang="0">
                  <a:pos x="526" y="995"/>
                </a:cxn>
                <a:cxn ang="0">
                  <a:pos x="460" y="1168"/>
                </a:cxn>
                <a:cxn ang="0">
                  <a:pos x="329" y="1480"/>
                </a:cxn>
                <a:cxn ang="0">
                  <a:pos x="323" y="1696"/>
                </a:cxn>
                <a:cxn ang="0">
                  <a:pos x="329" y="1696"/>
                </a:cxn>
                <a:cxn ang="0">
                  <a:pos x="347" y="1552"/>
                </a:cxn>
                <a:cxn ang="0">
                  <a:pos x="580" y="1043"/>
                </a:cxn>
                <a:cxn ang="0">
                  <a:pos x="580" y="104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197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/>
              <a:ahLst/>
              <a:cxnLst>
                <a:cxn ang="0">
                  <a:pos x="3338" y="288"/>
                </a:cxn>
                <a:cxn ang="0">
                  <a:pos x="3194" y="258"/>
                </a:cxn>
                <a:cxn ang="0">
                  <a:pos x="2816" y="234"/>
                </a:cxn>
                <a:cxn ang="0">
                  <a:pos x="2330" y="306"/>
                </a:cxn>
                <a:cxn ang="0">
                  <a:pos x="2372" y="258"/>
                </a:cxn>
                <a:cxn ang="0">
                  <a:pos x="2624" y="132"/>
                </a:cxn>
                <a:cxn ang="0">
                  <a:pos x="2707" y="24"/>
                </a:cxn>
                <a:cxn ang="0">
                  <a:pos x="2642" y="12"/>
                </a:cxn>
                <a:cxn ang="0">
                  <a:pos x="2515" y="54"/>
                </a:cxn>
                <a:cxn ang="0">
                  <a:pos x="2324" y="66"/>
                </a:cxn>
                <a:cxn ang="0">
                  <a:pos x="2101" y="90"/>
                </a:cxn>
                <a:cxn ang="0">
                  <a:pos x="1855" y="228"/>
                </a:cxn>
                <a:cxn ang="0">
                  <a:pos x="1591" y="337"/>
                </a:cxn>
                <a:cxn ang="0">
                  <a:pos x="1459" y="379"/>
                </a:cxn>
                <a:cxn ang="0">
                  <a:pos x="1417" y="361"/>
                </a:cxn>
                <a:cxn ang="0">
                  <a:pos x="1363" y="331"/>
                </a:cxn>
                <a:cxn ang="0">
                  <a:pos x="1344" y="312"/>
                </a:cxn>
                <a:cxn ang="0">
                  <a:pos x="1290" y="288"/>
                </a:cxn>
                <a:cxn ang="0">
                  <a:pos x="1230" y="252"/>
                </a:cxn>
                <a:cxn ang="0">
                  <a:pos x="1119" y="227"/>
                </a:cxn>
                <a:cxn ang="0">
                  <a:pos x="1320" y="438"/>
                </a:cxn>
                <a:cxn ang="0">
                  <a:pos x="960" y="558"/>
                </a:cxn>
                <a:cxn ang="0">
                  <a:pos x="474" y="630"/>
                </a:cxn>
                <a:cxn ang="0">
                  <a:pos x="132" y="781"/>
                </a:cxn>
                <a:cxn ang="0">
                  <a:pos x="234" y="847"/>
                </a:cxn>
                <a:cxn ang="0">
                  <a:pos x="925" y="739"/>
                </a:cxn>
                <a:cxn ang="0">
                  <a:pos x="637" y="925"/>
                </a:cxn>
                <a:cxn ang="0">
                  <a:pos x="1405" y="943"/>
                </a:cxn>
                <a:cxn ang="0">
                  <a:pos x="1447" y="943"/>
                </a:cxn>
                <a:cxn ang="0">
                  <a:pos x="2888" y="859"/>
                </a:cxn>
                <a:cxn ang="0">
                  <a:pos x="2582" y="708"/>
                </a:cxn>
                <a:cxn ang="0">
                  <a:pos x="2299" y="606"/>
                </a:cxn>
                <a:cxn ang="0">
                  <a:pos x="2606" y="588"/>
                </a:cxn>
                <a:cxn ang="0">
                  <a:pos x="3001" y="582"/>
                </a:cxn>
                <a:cxn ang="0">
                  <a:pos x="3452" y="438"/>
                </a:cxn>
                <a:cxn ang="0">
                  <a:pos x="3668" y="312"/>
                </a:cxn>
                <a:cxn ang="0">
                  <a:pos x="3482" y="300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198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/>
              <a:ahLst/>
              <a:cxnLst>
                <a:cxn ang="0">
                  <a:pos x="323" y="1186"/>
                </a:cxn>
                <a:cxn ang="0">
                  <a:pos x="490" y="1192"/>
                </a:cxn>
                <a:cxn ang="0">
                  <a:pos x="580" y="1150"/>
                </a:cxn>
                <a:cxn ang="0">
                  <a:pos x="813" y="1085"/>
                </a:cxn>
                <a:cxn ang="0">
                  <a:pos x="933" y="1055"/>
                </a:cxn>
                <a:cxn ang="0">
                  <a:pos x="759" y="989"/>
                </a:cxn>
                <a:cxn ang="0">
                  <a:pos x="556" y="953"/>
                </a:cxn>
                <a:cxn ang="0">
                  <a:pos x="197" y="971"/>
                </a:cxn>
                <a:cxn ang="0">
                  <a:pos x="299" y="893"/>
                </a:cxn>
                <a:cxn ang="0">
                  <a:pos x="496" y="803"/>
                </a:cxn>
                <a:cxn ang="0">
                  <a:pos x="694" y="671"/>
                </a:cxn>
                <a:cxn ang="0">
                  <a:pos x="700" y="671"/>
                </a:cxn>
                <a:cxn ang="0">
                  <a:pos x="712" y="665"/>
                </a:cxn>
                <a:cxn ang="0">
                  <a:pos x="753" y="647"/>
                </a:cxn>
                <a:cxn ang="0">
                  <a:pos x="777" y="641"/>
                </a:cxn>
                <a:cxn ang="0">
                  <a:pos x="789" y="629"/>
                </a:cxn>
                <a:cxn ang="0">
                  <a:pos x="795" y="617"/>
                </a:cxn>
                <a:cxn ang="0">
                  <a:pos x="789" y="611"/>
                </a:cxn>
                <a:cxn ang="0">
                  <a:pos x="783" y="599"/>
                </a:cxn>
                <a:cxn ang="0">
                  <a:pos x="783" y="575"/>
                </a:cxn>
                <a:cxn ang="0">
                  <a:pos x="795" y="545"/>
                </a:cxn>
                <a:cxn ang="0">
                  <a:pos x="807" y="515"/>
                </a:cxn>
                <a:cxn ang="0">
                  <a:pos x="825" y="485"/>
                </a:cxn>
                <a:cxn ang="0">
                  <a:pos x="837" y="455"/>
                </a:cxn>
                <a:cxn ang="0">
                  <a:pos x="843" y="437"/>
                </a:cxn>
                <a:cxn ang="0">
                  <a:pos x="849" y="431"/>
                </a:cxn>
                <a:cxn ang="0">
                  <a:pos x="849" y="347"/>
                </a:cxn>
                <a:cxn ang="0">
                  <a:pos x="849" y="341"/>
                </a:cxn>
                <a:cxn ang="0">
                  <a:pos x="855" y="335"/>
                </a:cxn>
                <a:cxn ang="0">
                  <a:pos x="873" y="305"/>
                </a:cxn>
                <a:cxn ang="0">
                  <a:pos x="885" y="269"/>
                </a:cxn>
                <a:cxn ang="0">
                  <a:pos x="897" y="239"/>
                </a:cxn>
                <a:cxn ang="0">
                  <a:pos x="903" y="227"/>
                </a:cxn>
                <a:cxn ang="0">
                  <a:pos x="909" y="215"/>
                </a:cxn>
                <a:cxn ang="0">
                  <a:pos x="927" y="173"/>
                </a:cxn>
                <a:cxn ang="0">
                  <a:pos x="945" y="137"/>
                </a:cxn>
                <a:cxn ang="0">
                  <a:pos x="951" y="125"/>
                </a:cxn>
                <a:cxn ang="0">
                  <a:pos x="951" y="119"/>
                </a:cxn>
                <a:cxn ang="0">
                  <a:pos x="969" y="0"/>
                </a:cxn>
                <a:cxn ang="0">
                  <a:pos x="945" y="47"/>
                </a:cxn>
                <a:cxn ang="0">
                  <a:pos x="783" y="113"/>
                </a:cxn>
                <a:cxn ang="0">
                  <a:pos x="706" y="161"/>
                </a:cxn>
                <a:cxn ang="0">
                  <a:pos x="460" y="233"/>
                </a:cxn>
                <a:cxn ang="0">
                  <a:pos x="281" y="287"/>
                </a:cxn>
                <a:cxn ang="0">
                  <a:pos x="173" y="293"/>
                </a:cxn>
                <a:cxn ang="0">
                  <a:pos x="12" y="485"/>
                </a:cxn>
                <a:cxn ang="0">
                  <a:pos x="0" y="509"/>
                </a:cxn>
                <a:cxn ang="0">
                  <a:pos x="0" y="1186"/>
                </a:cxn>
                <a:cxn ang="0">
                  <a:pos x="96" y="1180"/>
                </a:cxn>
                <a:cxn ang="0">
                  <a:pos x="323" y="1186"/>
                </a:cxn>
                <a:cxn ang="0">
                  <a:pos x="323" y="1186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199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/>
              <a:ahLst/>
              <a:cxnLst>
                <a:cxn ang="0">
                  <a:pos x="859" y="612"/>
                </a:cxn>
                <a:cxn ang="0">
                  <a:pos x="1087" y="853"/>
                </a:cxn>
                <a:cxn ang="0">
                  <a:pos x="961" y="913"/>
                </a:cxn>
                <a:cxn ang="0">
                  <a:pos x="786" y="883"/>
                </a:cxn>
                <a:cxn ang="0">
                  <a:pos x="450" y="931"/>
                </a:cxn>
                <a:cxn ang="0">
                  <a:pos x="150" y="1075"/>
                </a:cxn>
                <a:cxn ang="0">
                  <a:pos x="78" y="1165"/>
                </a:cxn>
                <a:cxn ang="0">
                  <a:pos x="361" y="1256"/>
                </a:cxn>
                <a:cxn ang="0">
                  <a:pos x="444" y="1316"/>
                </a:cxn>
                <a:cxn ang="0">
                  <a:pos x="697" y="1400"/>
                </a:cxn>
                <a:cxn ang="0">
                  <a:pos x="1026" y="1346"/>
                </a:cxn>
                <a:cxn ang="0">
                  <a:pos x="991" y="1412"/>
                </a:cxn>
                <a:cxn ang="0">
                  <a:pos x="804" y="1574"/>
                </a:cxn>
                <a:cxn ang="0">
                  <a:pos x="726" y="1718"/>
                </a:cxn>
                <a:cxn ang="0">
                  <a:pos x="768" y="1742"/>
                </a:cxn>
                <a:cxn ang="0">
                  <a:pos x="865" y="1693"/>
                </a:cxn>
                <a:cxn ang="0">
                  <a:pos x="991" y="1699"/>
                </a:cxn>
                <a:cxn ang="0">
                  <a:pos x="1135" y="1627"/>
                </a:cxn>
                <a:cxn ang="0">
                  <a:pos x="1183" y="1669"/>
                </a:cxn>
                <a:cxn ang="0">
                  <a:pos x="1399" y="1436"/>
                </a:cxn>
                <a:cxn ang="0">
                  <a:pos x="1615" y="1334"/>
                </a:cxn>
                <a:cxn ang="0">
                  <a:pos x="1645" y="1370"/>
                </a:cxn>
                <a:cxn ang="0">
                  <a:pos x="1681" y="1430"/>
                </a:cxn>
                <a:cxn ang="0">
                  <a:pos x="1699" y="1466"/>
                </a:cxn>
                <a:cxn ang="0">
                  <a:pos x="1747" y="1550"/>
                </a:cxn>
                <a:cxn ang="0">
                  <a:pos x="1772" y="1586"/>
                </a:cxn>
                <a:cxn ang="0">
                  <a:pos x="2124" y="2248"/>
                </a:cxn>
                <a:cxn ang="0">
                  <a:pos x="1693" y="1322"/>
                </a:cxn>
                <a:cxn ang="0">
                  <a:pos x="1861" y="1165"/>
                </a:cxn>
                <a:cxn ang="0">
                  <a:pos x="2173" y="1099"/>
                </a:cxn>
                <a:cxn ang="0">
                  <a:pos x="2390" y="1009"/>
                </a:cxn>
                <a:cxn ang="0">
                  <a:pos x="2570" y="805"/>
                </a:cxn>
                <a:cxn ang="0">
                  <a:pos x="2342" y="781"/>
                </a:cxn>
                <a:cxn ang="0">
                  <a:pos x="2114" y="763"/>
                </a:cxn>
                <a:cxn ang="0">
                  <a:pos x="2408" y="433"/>
                </a:cxn>
                <a:cxn ang="0">
                  <a:pos x="2426" y="421"/>
                </a:cxn>
                <a:cxn ang="0">
                  <a:pos x="2474" y="379"/>
                </a:cxn>
                <a:cxn ang="0">
                  <a:pos x="2492" y="355"/>
                </a:cxn>
                <a:cxn ang="0">
                  <a:pos x="2474" y="337"/>
                </a:cxn>
                <a:cxn ang="0">
                  <a:pos x="2474" y="271"/>
                </a:cxn>
                <a:cxn ang="0">
                  <a:pos x="2492" y="192"/>
                </a:cxn>
                <a:cxn ang="0">
                  <a:pos x="2504" y="132"/>
                </a:cxn>
                <a:cxn ang="0">
                  <a:pos x="2492" y="36"/>
                </a:cxn>
                <a:cxn ang="0">
                  <a:pos x="2492" y="24"/>
                </a:cxn>
                <a:cxn ang="0">
                  <a:pos x="2102" y="0"/>
                </a:cxn>
                <a:cxn ang="0">
                  <a:pos x="1909" y="90"/>
                </a:cxn>
                <a:cxn ang="0">
                  <a:pos x="1747" y="535"/>
                </a:cxn>
                <a:cxn ang="0">
                  <a:pos x="1711" y="469"/>
                </a:cxn>
                <a:cxn ang="0">
                  <a:pos x="1633" y="144"/>
                </a:cxn>
                <a:cxn ang="0">
                  <a:pos x="1579" y="0"/>
                </a:cxn>
                <a:cxn ang="0">
                  <a:pos x="738" y="186"/>
                </a:cxn>
                <a:cxn ang="0">
                  <a:pos x="756" y="46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00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/>
              <a:ahLst/>
              <a:cxnLst>
                <a:cxn ang="0">
                  <a:pos x="1034" y="767"/>
                </a:cxn>
                <a:cxn ang="0">
                  <a:pos x="1190" y="1235"/>
                </a:cxn>
                <a:cxn ang="0">
                  <a:pos x="956" y="1193"/>
                </a:cxn>
                <a:cxn ang="0">
                  <a:pos x="723" y="1127"/>
                </a:cxn>
                <a:cxn ang="0">
                  <a:pos x="442" y="1109"/>
                </a:cxn>
                <a:cxn ang="0">
                  <a:pos x="0" y="1079"/>
                </a:cxn>
                <a:cxn ang="0">
                  <a:pos x="30" y="1115"/>
                </a:cxn>
                <a:cxn ang="0">
                  <a:pos x="496" y="1133"/>
                </a:cxn>
                <a:cxn ang="0">
                  <a:pos x="777" y="1187"/>
                </a:cxn>
                <a:cxn ang="0">
                  <a:pos x="1130" y="1301"/>
                </a:cxn>
                <a:cxn ang="0">
                  <a:pos x="1070" y="1319"/>
                </a:cxn>
                <a:cxn ang="0">
                  <a:pos x="711" y="1505"/>
                </a:cxn>
                <a:cxn ang="0">
                  <a:pos x="765" y="1481"/>
                </a:cxn>
                <a:cxn ang="0">
                  <a:pos x="861" y="1439"/>
                </a:cxn>
                <a:cxn ang="0">
                  <a:pos x="1022" y="1355"/>
                </a:cxn>
                <a:cxn ang="0">
                  <a:pos x="1214" y="1295"/>
                </a:cxn>
                <a:cxn ang="0">
                  <a:pos x="1267" y="1223"/>
                </a:cxn>
                <a:cxn ang="0">
                  <a:pos x="1632" y="1043"/>
                </a:cxn>
                <a:cxn ang="0">
                  <a:pos x="1931" y="953"/>
                </a:cxn>
                <a:cxn ang="0">
                  <a:pos x="2176" y="821"/>
                </a:cxn>
                <a:cxn ang="0">
                  <a:pos x="1961" y="911"/>
                </a:cxn>
                <a:cxn ang="0">
                  <a:pos x="1656" y="989"/>
                </a:cxn>
                <a:cxn ang="0">
                  <a:pos x="1339" y="1151"/>
                </a:cxn>
                <a:cxn ang="0">
                  <a:pos x="1501" y="905"/>
                </a:cxn>
                <a:cxn ang="0">
                  <a:pos x="1620" y="545"/>
                </a:cxn>
                <a:cxn ang="0">
                  <a:pos x="1740" y="372"/>
                </a:cxn>
                <a:cxn ang="0">
                  <a:pos x="1979" y="60"/>
                </a:cxn>
                <a:cxn ang="0">
                  <a:pos x="2003" y="0"/>
                </a:cxn>
                <a:cxn ang="0">
                  <a:pos x="1973" y="0"/>
                </a:cxn>
                <a:cxn ang="0">
                  <a:pos x="1596" y="480"/>
                </a:cxn>
                <a:cxn ang="0">
                  <a:pos x="1477" y="887"/>
                </a:cxn>
                <a:cxn ang="0">
                  <a:pos x="1255" y="1175"/>
                </a:cxn>
                <a:cxn ang="0">
                  <a:pos x="1130" y="905"/>
                </a:cxn>
                <a:cxn ang="0">
                  <a:pos x="1010" y="540"/>
                </a:cxn>
                <a:cxn ang="0">
                  <a:pos x="885" y="222"/>
                </a:cxn>
                <a:cxn ang="0">
                  <a:pos x="789" y="0"/>
                </a:cxn>
                <a:cxn ang="0">
                  <a:pos x="753" y="0"/>
                </a:cxn>
                <a:cxn ang="0">
                  <a:pos x="903" y="354"/>
                </a:cxn>
                <a:cxn ang="0">
                  <a:pos x="1034" y="767"/>
                </a:cxn>
                <a:cxn ang="0">
                  <a:pos x="1034" y="767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01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/>
              <a:ahLst/>
              <a:cxnLst>
                <a:cxn ang="0">
                  <a:pos x="161" y="564"/>
                </a:cxn>
                <a:cxn ang="0">
                  <a:pos x="329" y="438"/>
                </a:cxn>
                <a:cxn ang="0">
                  <a:pos x="646" y="216"/>
                </a:cxn>
                <a:cxn ang="0">
                  <a:pos x="813" y="0"/>
                </a:cxn>
                <a:cxn ang="0">
                  <a:pos x="676" y="150"/>
                </a:cxn>
                <a:cxn ang="0">
                  <a:pos x="144" y="504"/>
                </a:cxn>
                <a:cxn ang="0">
                  <a:pos x="0" y="732"/>
                </a:cxn>
                <a:cxn ang="0">
                  <a:pos x="0" y="804"/>
                </a:cxn>
                <a:cxn ang="0">
                  <a:pos x="161" y="564"/>
                </a:cxn>
                <a:cxn ang="0">
                  <a:pos x="161" y="564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02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/>
              <a:ahLst/>
              <a:cxnLst>
                <a:cxn ang="0">
                  <a:pos x="460" y="66"/>
                </a:cxn>
                <a:cxn ang="0">
                  <a:pos x="759" y="0"/>
                </a:cxn>
                <a:cxn ang="0">
                  <a:pos x="496" y="36"/>
                </a:cxn>
                <a:cxn ang="0">
                  <a:pos x="138" y="48"/>
                </a:cxn>
                <a:cxn ang="0">
                  <a:pos x="0" y="78"/>
                </a:cxn>
                <a:cxn ang="0">
                  <a:pos x="0" y="107"/>
                </a:cxn>
                <a:cxn ang="0">
                  <a:pos x="96" y="89"/>
                </a:cxn>
                <a:cxn ang="0">
                  <a:pos x="460" y="66"/>
                </a:cxn>
                <a:cxn ang="0">
                  <a:pos x="460" y="66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03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/>
              <a:ahLst/>
              <a:cxnLst>
                <a:cxn ang="0">
                  <a:pos x="1387" y="239"/>
                </a:cxn>
                <a:cxn ang="0">
                  <a:pos x="1734" y="233"/>
                </a:cxn>
                <a:cxn ang="0">
                  <a:pos x="2087" y="251"/>
                </a:cxn>
                <a:cxn ang="0">
                  <a:pos x="2505" y="233"/>
                </a:cxn>
                <a:cxn ang="0">
                  <a:pos x="3169" y="204"/>
                </a:cxn>
                <a:cxn ang="0">
                  <a:pos x="3115" y="186"/>
                </a:cxn>
                <a:cxn ang="0">
                  <a:pos x="2422" y="221"/>
                </a:cxn>
                <a:cxn ang="0">
                  <a:pos x="2003" y="221"/>
                </a:cxn>
                <a:cxn ang="0">
                  <a:pos x="1459" y="186"/>
                </a:cxn>
                <a:cxn ang="0">
                  <a:pos x="1543" y="168"/>
                </a:cxn>
                <a:cxn ang="0">
                  <a:pos x="2039" y="0"/>
                </a:cxn>
                <a:cxn ang="0">
                  <a:pos x="1961" y="24"/>
                </a:cxn>
                <a:cxn ang="0">
                  <a:pos x="1836" y="66"/>
                </a:cxn>
                <a:cxn ang="0">
                  <a:pos x="1602" y="138"/>
                </a:cxn>
                <a:cxn ang="0">
                  <a:pos x="1339" y="198"/>
                </a:cxn>
                <a:cxn ang="0">
                  <a:pos x="1268" y="251"/>
                </a:cxn>
                <a:cxn ang="0">
                  <a:pos x="765" y="413"/>
                </a:cxn>
                <a:cxn ang="0">
                  <a:pos x="335" y="503"/>
                </a:cxn>
                <a:cxn ang="0">
                  <a:pos x="0" y="617"/>
                </a:cxn>
                <a:cxn ang="0">
                  <a:pos x="299" y="539"/>
                </a:cxn>
                <a:cxn ang="0">
                  <a:pos x="735" y="449"/>
                </a:cxn>
                <a:cxn ang="0">
                  <a:pos x="1178" y="311"/>
                </a:cxn>
                <a:cxn ang="0">
                  <a:pos x="981" y="491"/>
                </a:cxn>
                <a:cxn ang="0">
                  <a:pos x="867" y="743"/>
                </a:cxn>
                <a:cxn ang="0">
                  <a:pos x="861" y="743"/>
                </a:cxn>
                <a:cxn ang="0">
                  <a:pos x="933" y="743"/>
                </a:cxn>
                <a:cxn ang="0">
                  <a:pos x="1022" y="497"/>
                </a:cxn>
                <a:cxn ang="0">
                  <a:pos x="1297" y="281"/>
                </a:cxn>
                <a:cxn ang="0">
                  <a:pos x="1531" y="449"/>
                </a:cxn>
                <a:cxn ang="0">
                  <a:pos x="1770" y="677"/>
                </a:cxn>
                <a:cxn ang="0">
                  <a:pos x="1854" y="743"/>
                </a:cxn>
                <a:cxn ang="0">
                  <a:pos x="1919" y="743"/>
                </a:cxn>
                <a:cxn ang="0">
                  <a:pos x="1692" y="527"/>
                </a:cxn>
                <a:cxn ang="0">
                  <a:pos x="1387" y="239"/>
                </a:cxn>
                <a:cxn ang="0">
                  <a:pos x="1387" y="23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04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05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06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07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08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09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/>
              <a:ahLst/>
              <a:cxnLst>
                <a:cxn ang="0">
                  <a:pos x="871" y="1423"/>
                </a:cxn>
                <a:cxn ang="0">
                  <a:pos x="907" y="1393"/>
                </a:cxn>
                <a:cxn ang="0">
                  <a:pos x="991" y="1320"/>
                </a:cxn>
                <a:cxn ang="0">
                  <a:pos x="1033" y="1297"/>
                </a:cxn>
                <a:cxn ang="0">
                  <a:pos x="1086" y="1249"/>
                </a:cxn>
                <a:cxn ang="0">
                  <a:pos x="1123" y="1219"/>
                </a:cxn>
                <a:cxn ang="0">
                  <a:pos x="1057" y="1153"/>
                </a:cxn>
                <a:cxn ang="0">
                  <a:pos x="877" y="1021"/>
                </a:cxn>
                <a:cxn ang="0">
                  <a:pos x="655" y="907"/>
                </a:cxn>
                <a:cxn ang="0">
                  <a:pos x="655" y="846"/>
                </a:cxn>
                <a:cxn ang="0">
                  <a:pos x="643" y="708"/>
                </a:cxn>
                <a:cxn ang="0">
                  <a:pos x="552" y="642"/>
                </a:cxn>
                <a:cxn ang="0">
                  <a:pos x="510" y="570"/>
                </a:cxn>
                <a:cxn ang="0">
                  <a:pos x="637" y="564"/>
                </a:cxn>
                <a:cxn ang="0">
                  <a:pos x="763" y="570"/>
                </a:cxn>
                <a:cxn ang="0">
                  <a:pos x="1091" y="850"/>
                </a:cxn>
                <a:cxn ang="0">
                  <a:pos x="1009" y="566"/>
                </a:cxn>
                <a:cxn ang="0">
                  <a:pos x="1054" y="265"/>
                </a:cxn>
                <a:cxn ang="0">
                  <a:pos x="1249" y="0"/>
                </a:cxn>
                <a:cxn ang="0">
                  <a:pos x="1466" y="292"/>
                </a:cxn>
                <a:cxn ang="0">
                  <a:pos x="1475" y="548"/>
                </a:cxn>
                <a:cxn ang="0">
                  <a:pos x="1567" y="630"/>
                </a:cxn>
                <a:cxn ang="0">
                  <a:pos x="1795" y="365"/>
                </a:cxn>
                <a:cxn ang="0">
                  <a:pos x="2245" y="150"/>
                </a:cxn>
                <a:cxn ang="0">
                  <a:pos x="2618" y="180"/>
                </a:cxn>
                <a:cxn ang="0">
                  <a:pos x="3050" y="150"/>
                </a:cxn>
                <a:cxn ang="0">
                  <a:pos x="3140" y="210"/>
                </a:cxn>
                <a:cxn ang="0">
                  <a:pos x="2990" y="210"/>
                </a:cxn>
                <a:cxn ang="0">
                  <a:pos x="2834" y="377"/>
                </a:cxn>
                <a:cxn ang="0">
                  <a:pos x="2702" y="648"/>
                </a:cxn>
                <a:cxn ang="0">
                  <a:pos x="2582" y="828"/>
                </a:cxn>
                <a:cxn ang="0">
                  <a:pos x="2234" y="1009"/>
                </a:cxn>
                <a:cxn ang="0">
                  <a:pos x="1963" y="1075"/>
                </a:cxn>
                <a:cxn ang="0">
                  <a:pos x="2257" y="1111"/>
                </a:cxn>
                <a:cxn ang="0">
                  <a:pos x="2600" y="1207"/>
                </a:cxn>
                <a:cxn ang="0">
                  <a:pos x="2894" y="1441"/>
                </a:cxn>
                <a:cxn ang="0">
                  <a:pos x="3122" y="1555"/>
                </a:cxn>
                <a:cxn ang="0">
                  <a:pos x="3032" y="1585"/>
                </a:cxn>
                <a:cxn ang="0">
                  <a:pos x="3008" y="1591"/>
                </a:cxn>
                <a:cxn ang="0">
                  <a:pos x="2960" y="1597"/>
                </a:cxn>
                <a:cxn ang="0">
                  <a:pos x="2882" y="1609"/>
                </a:cxn>
                <a:cxn ang="0">
                  <a:pos x="2846" y="1609"/>
                </a:cxn>
                <a:cxn ang="0">
                  <a:pos x="2774" y="1615"/>
                </a:cxn>
                <a:cxn ang="0">
                  <a:pos x="2726" y="1621"/>
                </a:cxn>
                <a:cxn ang="0">
                  <a:pos x="2708" y="1621"/>
                </a:cxn>
                <a:cxn ang="0">
                  <a:pos x="2594" y="1657"/>
                </a:cxn>
                <a:cxn ang="0">
                  <a:pos x="2533" y="1663"/>
                </a:cxn>
                <a:cxn ang="0">
                  <a:pos x="2444" y="1675"/>
                </a:cxn>
                <a:cxn ang="0">
                  <a:pos x="2378" y="1687"/>
                </a:cxn>
                <a:cxn ang="0">
                  <a:pos x="2360" y="1705"/>
                </a:cxn>
                <a:cxn ang="0">
                  <a:pos x="2305" y="1687"/>
                </a:cxn>
                <a:cxn ang="0">
                  <a:pos x="2263" y="1663"/>
                </a:cxn>
                <a:cxn ang="0">
                  <a:pos x="2017" y="1585"/>
                </a:cxn>
                <a:cxn ang="0">
                  <a:pos x="1711" y="1453"/>
                </a:cxn>
                <a:cxn ang="0">
                  <a:pos x="1880" y="1844"/>
                </a:cxn>
                <a:cxn ang="0">
                  <a:pos x="1771" y="1922"/>
                </a:cxn>
                <a:cxn ang="0">
                  <a:pos x="1531" y="1753"/>
                </a:cxn>
                <a:cxn ang="0">
                  <a:pos x="1411" y="1477"/>
                </a:cxn>
                <a:cxn ang="0">
                  <a:pos x="1219" y="1291"/>
                </a:cxn>
                <a:cxn ang="0">
                  <a:pos x="127" y="2006"/>
                </a:cxn>
                <a:cxn ang="0">
                  <a:pos x="865" y="1429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10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/>
              <a:ahLst/>
              <a:cxnLst>
                <a:cxn ang="0">
                  <a:pos x="318" y="1078"/>
                </a:cxn>
                <a:cxn ang="0">
                  <a:pos x="217" y="928"/>
                </a:cxn>
                <a:cxn ang="0">
                  <a:pos x="102" y="808"/>
                </a:cxn>
                <a:cxn ang="0">
                  <a:pos x="36" y="742"/>
                </a:cxn>
                <a:cxn ang="0">
                  <a:pos x="0" y="700"/>
                </a:cxn>
                <a:cxn ang="0">
                  <a:pos x="270" y="958"/>
                </a:cxn>
                <a:cxn ang="0">
                  <a:pos x="294" y="1006"/>
                </a:cxn>
                <a:cxn ang="0">
                  <a:pos x="367" y="670"/>
                </a:cxn>
                <a:cxn ang="0">
                  <a:pos x="379" y="411"/>
                </a:cxn>
                <a:cxn ang="0">
                  <a:pos x="347" y="118"/>
                </a:cxn>
                <a:cxn ang="0">
                  <a:pos x="393" y="0"/>
                </a:cxn>
                <a:cxn ang="0">
                  <a:pos x="397" y="357"/>
                </a:cxn>
                <a:cxn ang="0">
                  <a:pos x="421" y="609"/>
                </a:cxn>
                <a:cxn ang="0">
                  <a:pos x="385" y="826"/>
                </a:cxn>
                <a:cxn ang="0">
                  <a:pos x="385" y="1036"/>
                </a:cxn>
                <a:cxn ang="0">
                  <a:pos x="877" y="784"/>
                </a:cxn>
                <a:cxn ang="0">
                  <a:pos x="1309" y="555"/>
                </a:cxn>
                <a:cxn ang="0">
                  <a:pos x="1802" y="249"/>
                </a:cxn>
                <a:cxn ang="0">
                  <a:pos x="2096" y="69"/>
                </a:cxn>
                <a:cxn ang="0">
                  <a:pos x="1814" y="279"/>
                </a:cxn>
                <a:cxn ang="0">
                  <a:pos x="1453" y="501"/>
                </a:cxn>
                <a:cxn ang="0">
                  <a:pos x="1123" y="700"/>
                </a:cxn>
                <a:cxn ang="0">
                  <a:pos x="739" y="898"/>
                </a:cxn>
                <a:cxn ang="0">
                  <a:pos x="463" y="1084"/>
                </a:cxn>
                <a:cxn ang="0">
                  <a:pos x="817" y="1193"/>
                </a:cxn>
                <a:cxn ang="0">
                  <a:pos x="1285" y="1187"/>
                </a:cxn>
                <a:cxn ang="0">
                  <a:pos x="1916" y="1396"/>
                </a:cxn>
                <a:cxn ang="0">
                  <a:pos x="2144" y="1420"/>
                </a:cxn>
                <a:cxn ang="0">
                  <a:pos x="1814" y="1408"/>
                </a:cxn>
                <a:cxn ang="0">
                  <a:pos x="1435" y="1288"/>
                </a:cxn>
                <a:cxn ang="0">
                  <a:pos x="1219" y="1229"/>
                </a:cxn>
                <a:cxn ang="0">
                  <a:pos x="799" y="1223"/>
                </a:cxn>
                <a:cxn ang="0">
                  <a:pos x="505" y="1145"/>
                </a:cxn>
                <a:cxn ang="0">
                  <a:pos x="733" y="1378"/>
                </a:cxn>
                <a:cxn ang="0">
                  <a:pos x="877" y="1619"/>
                </a:cxn>
                <a:cxn ang="0">
                  <a:pos x="1009" y="1787"/>
                </a:cxn>
                <a:cxn ang="0">
                  <a:pos x="817" y="1607"/>
                </a:cxn>
                <a:cxn ang="0">
                  <a:pos x="673" y="1372"/>
                </a:cxn>
                <a:cxn ang="0">
                  <a:pos x="415" y="1109"/>
                </a:cxn>
                <a:cxn ang="0">
                  <a:pos x="318" y="1078"/>
                </a:cxn>
                <a:cxn ang="0">
                  <a:pos x="318" y="1078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11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12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/>
              <a:ahLst/>
              <a:cxnLst>
                <a:cxn ang="0">
                  <a:pos x="1842" y="851"/>
                </a:cxn>
                <a:cxn ang="0">
                  <a:pos x="1937" y="1019"/>
                </a:cxn>
                <a:cxn ang="0">
                  <a:pos x="2051" y="1168"/>
                </a:cxn>
                <a:cxn ang="0">
                  <a:pos x="2117" y="1246"/>
                </a:cxn>
                <a:cxn ang="0">
                  <a:pos x="2153" y="1294"/>
                </a:cxn>
                <a:cxn ang="0">
                  <a:pos x="1889" y="977"/>
                </a:cxn>
                <a:cxn ang="0">
                  <a:pos x="1860" y="929"/>
                </a:cxn>
                <a:cxn ang="0">
                  <a:pos x="1782" y="1240"/>
                </a:cxn>
                <a:cxn ang="0">
                  <a:pos x="1770" y="1486"/>
                </a:cxn>
                <a:cxn ang="0">
                  <a:pos x="1818" y="1906"/>
                </a:cxn>
                <a:cxn ang="0">
                  <a:pos x="1788" y="1930"/>
                </a:cxn>
                <a:cxn ang="0">
                  <a:pos x="1746" y="1534"/>
                </a:cxn>
                <a:cxn ang="0">
                  <a:pos x="1728" y="1288"/>
                </a:cxn>
                <a:cxn ang="0">
                  <a:pos x="1764" y="1085"/>
                </a:cxn>
                <a:cxn ang="0">
                  <a:pos x="1770" y="875"/>
                </a:cxn>
                <a:cxn ang="0">
                  <a:pos x="1268" y="1007"/>
                </a:cxn>
                <a:cxn ang="0">
                  <a:pos x="825" y="1132"/>
                </a:cxn>
                <a:cxn ang="0">
                  <a:pos x="323" y="1312"/>
                </a:cxn>
                <a:cxn ang="0">
                  <a:pos x="18" y="1420"/>
                </a:cxn>
                <a:cxn ang="0">
                  <a:pos x="311" y="1282"/>
                </a:cxn>
                <a:cxn ang="0">
                  <a:pos x="682" y="1144"/>
                </a:cxn>
                <a:cxn ang="0">
                  <a:pos x="1022" y="1037"/>
                </a:cxn>
                <a:cxn ang="0">
                  <a:pos x="1411" y="929"/>
                </a:cxn>
                <a:cxn ang="0">
                  <a:pos x="1692" y="815"/>
                </a:cxn>
                <a:cxn ang="0">
                  <a:pos x="1333" y="623"/>
                </a:cxn>
                <a:cxn ang="0">
                  <a:pos x="861" y="515"/>
                </a:cxn>
                <a:cxn ang="0">
                  <a:pos x="227" y="161"/>
                </a:cxn>
                <a:cxn ang="0">
                  <a:pos x="0" y="83"/>
                </a:cxn>
                <a:cxn ang="0">
                  <a:pos x="329" y="179"/>
                </a:cxn>
                <a:cxn ang="0">
                  <a:pos x="712" y="383"/>
                </a:cxn>
                <a:cxn ang="0">
                  <a:pos x="933" y="491"/>
                </a:cxn>
                <a:cxn ang="0">
                  <a:pos x="1351" y="593"/>
                </a:cxn>
                <a:cxn ang="0">
                  <a:pos x="1650" y="743"/>
                </a:cxn>
                <a:cxn ang="0">
                  <a:pos x="1423" y="461"/>
                </a:cxn>
                <a:cxn ang="0">
                  <a:pos x="1286" y="191"/>
                </a:cxn>
                <a:cxn ang="0">
                  <a:pos x="1154" y="0"/>
                </a:cxn>
                <a:cxn ang="0">
                  <a:pos x="1339" y="215"/>
                </a:cxn>
                <a:cxn ang="0">
                  <a:pos x="1489" y="485"/>
                </a:cxn>
                <a:cxn ang="0">
                  <a:pos x="1746" y="803"/>
                </a:cxn>
                <a:cxn ang="0">
                  <a:pos x="1842" y="851"/>
                </a:cxn>
                <a:cxn ang="0">
                  <a:pos x="1842" y="85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8213" name="Rectangle 2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8800"/>
            <a:ext cx="77724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8214" name="Rectangle 2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8215" name="Rectangle 23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216" name="Rectangle 24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217" name="Rectangle 2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E194D1D3-56D2-4D3B-B36E-4833AFECE19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770913-F2A3-4C10-BC43-AD10565D1B1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6C116D-318C-4182-9606-2C6BFBCC766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36B741-1398-4F60-8333-CF7A4A98D92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4819F5-1319-465E-894C-55C495E4047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308273-F950-49B0-9EA7-D7FAF1E46C5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490A39-B415-41B8-9B5D-69D6D9B390D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EC0FB4-99D8-438E-8252-F05509FACA4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4B4F1C-A1F7-4366-A101-AAABBB60C0F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F835E6-86C6-43D6-9E21-1B847E4B02B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A522FD-00B0-457B-A36A-49AD9C82F9D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7171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172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/>
              <a:ahLst/>
              <a:cxnLst>
                <a:cxn ang="0">
                  <a:pos x="580" y="1043"/>
                </a:cxn>
                <a:cxn ang="0">
                  <a:pos x="544" y="683"/>
                </a:cxn>
                <a:cxn ang="0">
                  <a:pos x="670" y="395"/>
                </a:cxn>
                <a:cxn ang="0">
                  <a:pos x="927" y="587"/>
                </a:cxn>
                <a:cxn ang="0">
                  <a:pos x="1214" y="869"/>
                </a:cxn>
                <a:cxn ang="0">
                  <a:pos x="1483" y="1109"/>
                </a:cxn>
                <a:cxn ang="0">
                  <a:pos x="1800" y="1360"/>
                </a:cxn>
                <a:cxn ang="0">
                  <a:pos x="1883" y="1414"/>
                </a:cxn>
                <a:cxn ang="0">
                  <a:pos x="1836" y="1354"/>
                </a:cxn>
                <a:cxn ang="0">
                  <a:pos x="1411" y="1001"/>
                </a:cxn>
                <a:cxn ang="0">
                  <a:pos x="1088" y="683"/>
                </a:cxn>
                <a:cxn ang="0">
                  <a:pos x="723" y="329"/>
                </a:cxn>
                <a:cxn ang="0">
                  <a:pos x="999" y="311"/>
                </a:cxn>
                <a:cxn ang="0">
                  <a:pos x="1286" y="317"/>
                </a:cxn>
                <a:cxn ang="0">
                  <a:pos x="1614" y="269"/>
                </a:cxn>
                <a:cxn ang="0">
                  <a:pos x="2123" y="197"/>
                </a:cxn>
                <a:cxn ang="0">
                  <a:pos x="2075" y="173"/>
                </a:cxn>
                <a:cxn ang="0">
                  <a:pos x="1543" y="257"/>
                </a:cxn>
                <a:cxn ang="0">
                  <a:pos x="1208" y="275"/>
                </a:cxn>
                <a:cxn ang="0">
                  <a:pos x="759" y="257"/>
                </a:cxn>
                <a:cxn ang="0">
                  <a:pos x="819" y="227"/>
                </a:cxn>
                <a:cxn ang="0">
                  <a:pos x="1142" y="0"/>
                </a:cxn>
                <a:cxn ang="0">
                  <a:pos x="1088" y="30"/>
                </a:cxn>
                <a:cxn ang="0">
                  <a:pos x="1010" y="84"/>
                </a:cxn>
                <a:cxn ang="0">
                  <a:pos x="855" y="191"/>
                </a:cxn>
                <a:cxn ang="0">
                  <a:pos x="670" y="281"/>
                </a:cxn>
                <a:cxn ang="0">
                  <a:pos x="634" y="359"/>
                </a:cxn>
                <a:cxn ang="0">
                  <a:pos x="305" y="587"/>
                </a:cxn>
                <a:cxn ang="0">
                  <a:pos x="0" y="725"/>
                </a:cxn>
                <a:cxn ang="0">
                  <a:pos x="0" y="731"/>
                </a:cxn>
                <a:cxn ang="0">
                  <a:pos x="0" y="767"/>
                </a:cxn>
                <a:cxn ang="0">
                  <a:pos x="299" y="635"/>
                </a:cxn>
                <a:cxn ang="0">
                  <a:pos x="592" y="431"/>
                </a:cxn>
                <a:cxn ang="0">
                  <a:pos x="508" y="671"/>
                </a:cxn>
                <a:cxn ang="0">
                  <a:pos x="526" y="995"/>
                </a:cxn>
                <a:cxn ang="0">
                  <a:pos x="460" y="1168"/>
                </a:cxn>
                <a:cxn ang="0">
                  <a:pos x="329" y="1480"/>
                </a:cxn>
                <a:cxn ang="0">
                  <a:pos x="323" y="1696"/>
                </a:cxn>
                <a:cxn ang="0">
                  <a:pos x="329" y="1696"/>
                </a:cxn>
                <a:cxn ang="0">
                  <a:pos x="347" y="1552"/>
                </a:cxn>
                <a:cxn ang="0">
                  <a:pos x="580" y="1043"/>
                </a:cxn>
                <a:cxn ang="0">
                  <a:pos x="580" y="104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173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/>
              <a:ahLst/>
              <a:cxnLst>
                <a:cxn ang="0">
                  <a:pos x="3338" y="288"/>
                </a:cxn>
                <a:cxn ang="0">
                  <a:pos x="3194" y="258"/>
                </a:cxn>
                <a:cxn ang="0">
                  <a:pos x="2816" y="234"/>
                </a:cxn>
                <a:cxn ang="0">
                  <a:pos x="2330" y="306"/>
                </a:cxn>
                <a:cxn ang="0">
                  <a:pos x="2372" y="258"/>
                </a:cxn>
                <a:cxn ang="0">
                  <a:pos x="2624" y="132"/>
                </a:cxn>
                <a:cxn ang="0">
                  <a:pos x="2707" y="24"/>
                </a:cxn>
                <a:cxn ang="0">
                  <a:pos x="2642" y="12"/>
                </a:cxn>
                <a:cxn ang="0">
                  <a:pos x="2515" y="54"/>
                </a:cxn>
                <a:cxn ang="0">
                  <a:pos x="2324" y="66"/>
                </a:cxn>
                <a:cxn ang="0">
                  <a:pos x="2101" y="90"/>
                </a:cxn>
                <a:cxn ang="0">
                  <a:pos x="1855" y="228"/>
                </a:cxn>
                <a:cxn ang="0">
                  <a:pos x="1591" y="337"/>
                </a:cxn>
                <a:cxn ang="0">
                  <a:pos x="1459" y="379"/>
                </a:cxn>
                <a:cxn ang="0">
                  <a:pos x="1417" y="361"/>
                </a:cxn>
                <a:cxn ang="0">
                  <a:pos x="1363" y="331"/>
                </a:cxn>
                <a:cxn ang="0">
                  <a:pos x="1344" y="312"/>
                </a:cxn>
                <a:cxn ang="0">
                  <a:pos x="1290" y="288"/>
                </a:cxn>
                <a:cxn ang="0">
                  <a:pos x="1230" y="252"/>
                </a:cxn>
                <a:cxn ang="0">
                  <a:pos x="1119" y="227"/>
                </a:cxn>
                <a:cxn ang="0">
                  <a:pos x="1320" y="438"/>
                </a:cxn>
                <a:cxn ang="0">
                  <a:pos x="960" y="558"/>
                </a:cxn>
                <a:cxn ang="0">
                  <a:pos x="474" y="630"/>
                </a:cxn>
                <a:cxn ang="0">
                  <a:pos x="132" y="781"/>
                </a:cxn>
                <a:cxn ang="0">
                  <a:pos x="234" y="847"/>
                </a:cxn>
                <a:cxn ang="0">
                  <a:pos x="925" y="739"/>
                </a:cxn>
                <a:cxn ang="0">
                  <a:pos x="637" y="925"/>
                </a:cxn>
                <a:cxn ang="0">
                  <a:pos x="1405" y="943"/>
                </a:cxn>
                <a:cxn ang="0">
                  <a:pos x="1447" y="943"/>
                </a:cxn>
                <a:cxn ang="0">
                  <a:pos x="2888" y="859"/>
                </a:cxn>
                <a:cxn ang="0">
                  <a:pos x="2582" y="708"/>
                </a:cxn>
                <a:cxn ang="0">
                  <a:pos x="2299" y="606"/>
                </a:cxn>
                <a:cxn ang="0">
                  <a:pos x="2606" y="588"/>
                </a:cxn>
                <a:cxn ang="0">
                  <a:pos x="3001" y="582"/>
                </a:cxn>
                <a:cxn ang="0">
                  <a:pos x="3452" y="438"/>
                </a:cxn>
                <a:cxn ang="0">
                  <a:pos x="3668" y="312"/>
                </a:cxn>
                <a:cxn ang="0">
                  <a:pos x="3482" y="300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174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/>
              <a:ahLst/>
              <a:cxnLst>
                <a:cxn ang="0">
                  <a:pos x="323" y="1186"/>
                </a:cxn>
                <a:cxn ang="0">
                  <a:pos x="490" y="1192"/>
                </a:cxn>
                <a:cxn ang="0">
                  <a:pos x="580" y="1150"/>
                </a:cxn>
                <a:cxn ang="0">
                  <a:pos x="813" y="1085"/>
                </a:cxn>
                <a:cxn ang="0">
                  <a:pos x="933" y="1055"/>
                </a:cxn>
                <a:cxn ang="0">
                  <a:pos x="759" y="989"/>
                </a:cxn>
                <a:cxn ang="0">
                  <a:pos x="556" y="953"/>
                </a:cxn>
                <a:cxn ang="0">
                  <a:pos x="197" y="971"/>
                </a:cxn>
                <a:cxn ang="0">
                  <a:pos x="299" y="893"/>
                </a:cxn>
                <a:cxn ang="0">
                  <a:pos x="496" y="803"/>
                </a:cxn>
                <a:cxn ang="0">
                  <a:pos x="694" y="671"/>
                </a:cxn>
                <a:cxn ang="0">
                  <a:pos x="700" y="671"/>
                </a:cxn>
                <a:cxn ang="0">
                  <a:pos x="712" y="665"/>
                </a:cxn>
                <a:cxn ang="0">
                  <a:pos x="753" y="647"/>
                </a:cxn>
                <a:cxn ang="0">
                  <a:pos x="777" y="641"/>
                </a:cxn>
                <a:cxn ang="0">
                  <a:pos x="789" y="629"/>
                </a:cxn>
                <a:cxn ang="0">
                  <a:pos x="795" y="617"/>
                </a:cxn>
                <a:cxn ang="0">
                  <a:pos x="789" y="611"/>
                </a:cxn>
                <a:cxn ang="0">
                  <a:pos x="783" y="599"/>
                </a:cxn>
                <a:cxn ang="0">
                  <a:pos x="783" y="575"/>
                </a:cxn>
                <a:cxn ang="0">
                  <a:pos x="795" y="545"/>
                </a:cxn>
                <a:cxn ang="0">
                  <a:pos x="807" y="515"/>
                </a:cxn>
                <a:cxn ang="0">
                  <a:pos x="825" y="485"/>
                </a:cxn>
                <a:cxn ang="0">
                  <a:pos x="837" y="455"/>
                </a:cxn>
                <a:cxn ang="0">
                  <a:pos x="843" y="437"/>
                </a:cxn>
                <a:cxn ang="0">
                  <a:pos x="849" y="431"/>
                </a:cxn>
                <a:cxn ang="0">
                  <a:pos x="849" y="347"/>
                </a:cxn>
                <a:cxn ang="0">
                  <a:pos x="849" y="341"/>
                </a:cxn>
                <a:cxn ang="0">
                  <a:pos x="855" y="335"/>
                </a:cxn>
                <a:cxn ang="0">
                  <a:pos x="873" y="305"/>
                </a:cxn>
                <a:cxn ang="0">
                  <a:pos x="885" y="269"/>
                </a:cxn>
                <a:cxn ang="0">
                  <a:pos x="897" y="239"/>
                </a:cxn>
                <a:cxn ang="0">
                  <a:pos x="903" y="227"/>
                </a:cxn>
                <a:cxn ang="0">
                  <a:pos x="909" y="215"/>
                </a:cxn>
                <a:cxn ang="0">
                  <a:pos x="927" y="173"/>
                </a:cxn>
                <a:cxn ang="0">
                  <a:pos x="945" y="137"/>
                </a:cxn>
                <a:cxn ang="0">
                  <a:pos x="951" y="125"/>
                </a:cxn>
                <a:cxn ang="0">
                  <a:pos x="951" y="119"/>
                </a:cxn>
                <a:cxn ang="0">
                  <a:pos x="969" y="0"/>
                </a:cxn>
                <a:cxn ang="0">
                  <a:pos x="945" y="47"/>
                </a:cxn>
                <a:cxn ang="0">
                  <a:pos x="783" y="113"/>
                </a:cxn>
                <a:cxn ang="0">
                  <a:pos x="706" y="161"/>
                </a:cxn>
                <a:cxn ang="0">
                  <a:pos x="460" y="233"/>
                </a:cxn>
                <a:cxn ang="0">
                  <a:pos x="281" y="287"/>
                </a:cxn>
                <a:cxn ang="0">
                  <a:pos x="173" y="293"/>
                </a:cxn>
                <a:cxn ang="0">
                  <a:pos x="12" y="485"/>
                </a:cxn>
                <a:cxn ang="0">
                  <a:pos x="0" y="509"/>
                </a:cxn>
                <a:cxn ang="0">
                  <a:pos x="0" y="1186"/>
                </a:cxn>
                <a:cxn ang="0">
                  <a:pos x="96" y="1180"/>
                </a:cxn>
                <a:cxn ang="0">
                  <a:pos x="323" y="1186"/>
                </a:cxn>
                <a:cxn ang="0">
                  <a:pos x="323" y="1186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175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/>
              <a:ahLst/>
              <a:cxnLst>
                <a:cxn ang="0">
                  <a:pos x="859" y="612"/>
                </a:cxn>
                <a:cxn ang="0">
                  <a:pos x="1087" y="853"/>
                </a:cxn>
                <a:cxn ang="0">
                  <a:pos x="961" y="913"/>
                </a:cxn>
                <a:cxn ang="0">
                  <a:pos x="786" y="883"/>
                </a:cxn>
                <a:cxn ang="0">
                  <a:pos x="450" y="931"/>
                </a:cxn>
                <a:cxn ang="0">
                  <a:pos x="150" y="1075"/>
                </a:cxn>
                <a:cxn ang="0">
                  <a:pos x="78" y="1165"/>
                </a:cxn>
                <a:cxn ang="0">
                  <a:pos x="361" y="1256"/>
                </a:cxn>
                <a:cxn ang="0">
                  <a:pos x="444" y="1316"/>
                </a:cxn>
                <a:cxn ang="0">
                  <a:pos x="697" y="1400"/>
                </a:cxn>
                <a:cxn ang="0">
                  <a:pos x="1026" y="1346"/>
                </a:cxn>
                <a:cxn ang="0">
                  <a:pos x="991" y="1412"/>
                </a:cxn>
                <a:cxn ang="0">
                  <a:pos x="804" y="1574"/>
                </a:cxn>
                <a:cxn ang="0">
                  <a:pos x="726" y="1718"/>
                </a:cxn>
                <a:cxn ang="0">
                  <a:pos x="768" y="1742"/>
                </a:cxn>
                <a:cxn ang="0">
                  <a:pos x="865" y="1693"/>
                </a:cxn>
                <a:cxn ang="0">
                  <a:pos x="991" y="1699"/>
                </a:cxn>
                <a:cxn ang="0">
                  <a:pos x="1135" y="1627"/>
                </a:cxn>
                <a:cxn ang="0">
                  <a:pos x="1183" y="1669"/>
                </a:cxn>
                <a:cxn ang="0">
                  <a:pos x="1399" y="1436"/>
                </a:cxn>
                <a:cxn ang="0">
                  <a:pos x="1615" y="1334"/>
                </a:cxn>
                <a:cxn ang="0">
                  <a:pos x="1645" y="1370"/>
                </a:cxn>
                <a:cxn ang="0">
                  <a:pos x="1681" y="1430"/>
                </a:cxn>
                <a:cxn ang="0">
                  <a:pos x="1699" y="1466"/>
                </a:cxn>
                <a:cxn ang="0">
                  <a:pos x="1747" y="1550"/>
                </a:cxn>
                <a:cxn ang="0">
                  <a:pos x="1772" y="1586"/>
                </a:cxn>
                <a:cxn ang="0">
                  <a:pos x="2124" y="2248"/>
                </a:cxn>
                <a:cxn ang="0">
                  <a:pos x="1693" y="1322"/>
                </a:cxn>
                <a:cxn ang="0">
                  <a:pos x="1861" y="1165"/>
                </a:cxn>
                <a:cxn ang="0">
                  <a:pos x="2173" y="1099"/>
                </a:cxn>
                <a:cxn ang="0">
                  <a:pos x="2390" y="1009"/>
                </a:cxn>
                <a:cxn ang="0">
                  <a:pos x="2570" y="805"/>
                </a:cxn>
                <a:cxn ang="0">
                  <a:pos x="2342" y="781"/>
                </a:cxn>
                <a:cxn ang="0">
                  <a:pos x="2114" y="763"/>
                </a:cxn>
                <a:cxn ang="0">
                  <a:pos x="2408" y="433"/>
                </a:cxn>
                <a:cxn ang="0">
                  <a:pos x="2426" y="421"/>
                </a:cxn>
                <a:cxn ang="0">
                  <a:pos x="2474" y="379"/>
                </a:cxn>
                <a:cxn ang="0">
                  <a:pos x="2492" y="355"/>
                </a:cxn>
                <a:cxn ang="0">
                  <a:pos x="2474" y="337"/>
                </a:cxn>
                <a:cxn ang="0">
                  <a:pos x="2474" y="271"/>
                </a:cxn>
                <a:cxn ang="0">
                  <a:pos x="2492" y="192"/>
                </a:cxn>
                <a:cxn ang="0">
                  <a:pos x="2504" y="132"/>
                </a:cxn>
                <a:cxn ang="0">
                  <a:pos x="2492" y="36"/>
                </a:cxn>
                <a:cxn ang="0">
                  <a:pos x="2492" y="24"/>
                </a:cxn>
                <a:cxn ang="0">
                  <a:pos x="2102" y="0"/>
                </a:cxn>
                <a:cxn ang="0">
                  <a:pos x="1909" y="90"/>
                </a:cxn>
                <a:cxn ang="0">
                  <a:pos x="1747" y="535"/>
                </a:cxn>
                <a:cxn ang="0">
                  <a:pos x="1711" y="469"/>
                </a:cxn>
                <a:cxn ang="0">
                  <a:pos x="1633" y="144"/>
                </a:cxn>
                <a:cxn ang="0">
                  <a:pos x="1579" y="0"/>
                </a:cxn>
                <a:cxn ang="0">
                  <a:pos x="738" y="186"/>
                </a:cxn>
                <a:cxn ang="0">
                  <a:pos x="756" y="46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176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/>
              <a:ahLst/>
              <a:cxnLst>
                <a:cxn ang="0">
                  <a:pos x="1034" y="767"/>
                </a:cxn>
                <a:cxn ang="0">
                  <a:pos x="1190" y="1235"/>
                </a:cxn>
                <a:cxn ang="0">
                  <a:pos x="956" y="1193"/>
                </a:cxn>
                <a:cxn ang="0">
                  <a:pos x="723" y="1127"/>
                </a:cxn>
                <a:cxn ang="0">
                  <a:pos x="442" y="1109"/>
                </a:cxn>
                <a:cxn ang="0">
                  <a:pos x="0" y="1079"/>
                </a:cxn>
                <a:cxn ang="0">
                  <a:pos x="30" y="1115"/>
                </a:cxn>
                <a:cxn ang="0">
                  <a:pos x="496" y="1133"/>
                </a:cxn>
                <a:cxn ang="0">
                  <a:pos x="777" y="1187"/>
                </a:cxn>
                <a:cxn ang="0">
                  <a:pos x="1130" y="1301"/>
                </a:cxn>
                <a:cxn ang="0">
                  <a:pos x="1070" y="1319"/>
                </a:cxn>
                <a:cxn ang="0">
                  <a:pos x="711" y="1505"/>
                </a:cxn>
                <a:cxn ang="0">
                  <a:pos x="765" y="1481"/>
                </a:cxn>
                <a:cxn ang="0">
                  <a:pos x="861" y="1439"/>
                </a:cxn>
                <a:cxn ang="0">
                  <a:pos x="1022" y="1355"/>
                </a:cxn>
                <a:cxn ang="0">
                  <a:pos x="1214" y="1295"/>
                </a:cxn>
                <a:cxn ang="0">
                  <a:pos x="1267" y="1223"/>
                </a:cxn>
                <a:cxn ang="0">
                  <a:pos x="1632" y="1043"/>
                </a:cxn>
                <a:cxn ang="0">
                  <a:pos x="1931" y="953"/>
                </a:cxn>
                <a:cxn ang="0">
                  <a:pos x="2176" y="821"/>
                </a:cxn>
                <a:cxn ang="0">
                  <a:pos x="1961" y="911"/>
                </a:cxn>
                <a:cxn ang="0">
                  <a:pos x="1656" y="989"/>
                </a:cxn>
                <a:cxn ang="0">
                  <a:pos x="1339" y="1151"/>
                </a:cxn>
                <a:cxn ang="0">
                  <a:pos x="1501" y="905"/>
                </a:cxn>
                <a:cxn ang="0">
                  <a:pos x="1620" y="545"/>
                </a:cxn>
                <a:cxn ang="0">
                  <a:pos x="1740" y="372"/>
                </a:cxn>
                <a:cxn ang="0">
                  <a:pos x="1979" y="60"/>
                </a:cxn>
                <a:cxn ang="0">
                  <a:pos x="2003" y="0"/>
                </a:cxn>
                <a:cxn ang="0">
                  <a:pos x="1973" y="0"/>
                </a:cxn>
                <a:cxn ang="0">
                  <a:pos x="1596" y="480"/>
                </a:cxn>
                <a:cxn ang="0">
                  <a:pos x="1477" y="887"/>
                </a:cxn>
                <a:cxn ang="0">
                  <a:pos x="1255" y="1175"/>
                </a:cxn>
                <a:cxn ang="0">
                  <a:pos x="1130" y="905"/>
                </a:cxn>
                <a:cxn ang="0">
                  <a:pos x="1010" y="540"/>
                </a:cxn>
                <a:cxn ang="0">
                  <a:pos x="885" y="222"/>
                </a:cxn>
                <a:cxn ang="0">
                  <a:pos x="789" y="0"/>
                </a:cxn>
                <a:cxn ang="0">
                  <a:pos x="753" y="0"/>
                </a:cxn>
                <a:cxn ang="0">
                  <a:pos x="903" y="354"/>
                </a:cxn>
                <a:cxn ang="0">
                  <a:pos x="1034" y="767"/>
                </a:cxn>
                <a:cxn ang="0">
                  <a:pos x="1034" y="767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177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/>
              <a:ahLst/>
              <a:cxnLst>
                <a:cxn ang="0">
                  <a:pos x="161" y="564"/>
                </a:cxn>
                <a:cxn ang="0">
                  <a:pos x="329" y="438"/>
                </a:cxn>
                <a:cxn ang="0">
                  <a:pos x="646" y="216"/>
                </a:cxn>
                <a:cxn ang="0">
                  <a:pos x="813" y="0"/>
                </a:cxn>
                <a:cxn ang="0">
                  <a:pos x="676" y="150"/>
                </a:cxn>
                <a:cxn ang="0">
                  <a:pos x="144" y="504"/>
                </a:cxn>
                <a:cxn ang="0">
                  <a:pos x="0" y="732"/>
                </a:cxn>
                <a:cxn ang="0">
                  <a:pos x="0" y="804"/>
                </a:cxn>
                <a:cxn ang="0">
                  <a:pos x="161" y="564"/>
                </a:cxn>
                <a:cxn ang="0">
                  <a:pos x="161" y="564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178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/>
              <a:ahLst/>
              <a:cxnLst>
                <a:cxn ang="0">
                  <a:pos x="460" y="66"/>
                </a:cxn>
                <a:cxn ang="0">
                  <a:pos x="759" y="0"/>
                </a:cxn>
                <a:cxn ang="0">
                  <a:pos x="496" y="36"/>
                </a:cxn>
                <a:cxn ang="0">
                  <a:pos x="138" y="48"/>
                </a:cxn>
                <a:cxn ang="0">
                  <a:pos x="0" y="78"/>
                </a:cxn>
                <a:cxn ang="0">
                  <a:pos x="0" y="107"/>
                </a:cxn>
                <a:cxn ang="0">
                  <a:pos x="96" y="89"/>
                </a:cxn>
                <a:cxn ang="0">
                  <a:pos x="460" y="66"/>
                </a:cxn>
                <a:cxn ang="0">
                  <a:pos x="460" y="66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179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/>
              <a:ahLst/>
              <a:cxnLst>
                <a:cxn ang="0">
                  <a:pos x="1387" y="239"/>
                </a:cxn>
                <a:cxn ang="0">
                  <a:pos x="1734" y="233"/>
                </a:cxn>
                <a:cxn ang="0">
                  <a:pos x="2087" y="251"/>
                </a:cxn>
                <a:cxn ang="0">
                  <a:pos x="2505" y="233"/>
                </a:cxn>
                <a:cxn ang="0">
                  <a:pos x="3169" y="204"/>
                </a:cxn>
                <a:cxn ang="0">
                  <a:pos x="3115" y="186"/>
                </a:cxn>
                <a:cxn ang="0">
                  <a:pos x="2422" y="221"/>
                </a:cxn>
                <a:cxn ang="0">
                  <a:pos x="2003" y="221"/>
                </a:cxn>
                <a:cxn ang="0">
                  <a:pos x="1459" y="186"/>
                </a:cxn>
                <a:cxn ang="0">
                  <a:pos x="1543" y="168"/>
                </a:cxn>
                <a:cxn ang="0">
                  <a:pos x="2039" y="0"/>
                </a:cxn>
                <a:cxn ang="0">
                  <a:pos x="1961" y="24"/>
                </a:cxn>
                <a:cxn ang="0">
                  <a:pos x="1836" y="66"/>
                </a:cxn>
                <a:cxn ang="0">
                  <a:pos x="1602" y="138"/>
                </a:cxn>
                <a:cxn ang="0">
                  <a:pos x="1339" y="198"/>
                </a:cxn>
                <a:cxn ang="0">
                  <a:pos x="1268" y="251"/>
                </a:cxn>
                <a:cxn ang="0">
                  <a:pos x="765" y="413"/>
                </a:cxn>
                <a:cxn ang="0">
                  <a:pos x="335" y="503"/>
                </a:cxn>
                <a:cxn ang="0">
                  <a:pos x="0" y="617"/>
                </a:cxn>
                <a:cxn ang="0">
                  <a:pos x="299" y="539"/>
                </a:cxn>
                <a:cxn ang="0">
                  <a:pos x="735" y="449"/>
                </a:cxn>
                <a:cxn ang="0">
                  <a:pos x="1178" y="311"/>
                </a:cxn>
                <a:cxn ang="0">
                  <a:pos x="981" y="491"/>
                </a:cxn>
                <a:cxn ang="0">
                  <a:pos x="867" y="743"/>
                </a:cxn>
                <a:cxn ang="0">
                  <a:pos x="861" y="743"/>
                </a:cxn>
                <a:cxn ang="0">
                  <a:pos x="933" y="743"/>
                </a:cxn>
                <a:cxn ang="0">
                  <a:pos x="1022" y="497"/>
                </a:cxn>
                <a:cxn ang="0">
                  <a:pos x="1297" y="281"/>
                </a:cxn>
                <a:cxn ang="0">
                  <a:pos x="1531" y="449"/>
                </a:cxn>
                <a:cxn ang="0">
                  <a:pos x="1770" y="677"/>
                </a:cxn>
                <a:cxn ang="0">
                  <a:pos x="1854" y="743"/>
                </a:cxn>
                <a:cxn ang="0">
                  <a:pos x="1919" y="743"/>
                </a:cxn>
                <a:cxn ang="0">
                  <a:pos x="1692" y="527"/>
                </a:cxn>
                <a:cxn ang="0">
                  <a:pos x="1387" y="239"/>
                </a:cxn>
                <a:cxn ang="0">
                  <a:pos x="1387" y="23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180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181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182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183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184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185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/>
              <a:ahLst/>
              <a:cxnLst>
                <a:cxn ang="0">
                  <a:pos x="871" y="1423"/>
                </a:cxn>
                <a:cxn ang="0">
                  <a:pos x="907" y="1393"/>
                </a:cxn>
                <a:cxn ang="0">
                  <a:pos x="991" y="1320"/>
                </a:cxn>
                <a:cxn ang="0">
                  <a:pos x="1033" y="1297"/>
                </a:cxn>
                <a:cxn ang="0">
                  <a:pos x="1086" y="1249"/>
                </a:cxn>
                <a:cxn ang="0">
                  <a:pos x="1123" y="1219"/>
                </a:cxn>
                <a:cxn ang="0">
                  <a:pos x="1057" y="1153"/>
                </a:cxn>
                <a:cxn ang="0">
                  <a:pos x="877" y="1021"/>
                </a:cxn>
                <a:cxn ang="0">
                  <a:pos x="655" y="907"/>
                </a:cxn>
                <a:cxn ang="0">
                  <a:pos x="655" y="846"/>
                </a:cxn>
                <a:cxn ang="0">
                  <a:pos x="643" y="708"/>
                </a:cxn>
                <a:cxn ang="0">
                  <a:pos x="552" y="642"/>
                </a:cxn>
                <a:cxn ang="0">
                  <a:pos x="510" y="570"/>
                </a:cxn>
                <a:cxn ang="0">
                  <a:pos x="637" y="564"/>
                </a:cxn>
                <a:cxn ang="0">
                  <a:pos x="763" y="570"/>
                </a:cxn>
                <a:cxn ang="0">
                  <a:pos x="1091" y="850"/>
                </a:cxn>
                <a:cxn ang="0">
                  <a:pos x="1009" y="566"/>
                </a:cxn>
                <a:cxn ang="0">
                  <a:pos x="1054" y="265"/>
                </a:cxn>
                <a:cxn ang="0">
                  <a:pos x="1249" y="0"/>
                </a:cxn>
                <a:cxn ang="0">
                  <a:pos x="1466" y="292"/>
                </a:cxn>
                <a:cxn ang="0">
                  <a:pos x="1475" y="548"/>
                </a:cxn>
                <a:cxn ang="0">
                  <a:pos x="1567" y="630"/>
                </a:cxn>
                <a:cxn ang="0">
                  <a:pos x="1795" y="365"/>
                </a:cxn>
                <a:cxn ang="0">
                  <a:pos x="2245" y="150"/>
                </a:cxn>
                <a:cxn ang="0">
                  <a:pos x="2618" y="180"/>
                </a:cxn>
                <a:cxn ang="0">
                  <a:pos x="3050" y="150"/>
                </a:cxn>
                <a:cxn ang="0">
                  <a:pos x="3140" y="210"/>
                </a:cxn>
                <a:cxn ang="0">
                  <a:pos x="2990" y="210"/>
                </a:cxn>
                <a:cxn ang="0">
                  <a:pos x="2834" y="377"/>
                </a:cxn>
                <a:cxn ang="0">
                  <a:pos x="2702" y="648"/>
                </a:cxn>
                <a:cxn ang="0">
                  <a:pos x="2582" y="828"/>
                </a:cxn>
                <a:cxn ang="0">
                  <a:pos x="2234" y="1009"/>
                </a:cxn>
                <a:cxn ang="0">
                  <a:pos x="1963" y="1075"/>
                </a:cxn>
                <a:cxn ang="0">
                  <a:pos x="2257" y="1111"/>
                </a:cxn>
                <a:cxn ang="0">
                  <a:pos x="2600" y="1207"/>
                </a:cxn>
                <a:cxn ang="0">
                  <a:pos x="2894" y="1441"/>
                </a:cxn>
                <a:cxn ang="0">
                  <a:pos x="3122" y="1555"/>
                </a:cxn>
                <a:cxn ang="0">
                  <a:pos x="3032" y="1585"/>
                </a:cxn>
                <a:cxn ang="0">
                  <a:pos x="3008" y="1591"/>
                </a:cxn>
                <a:cxn ang="0">
                  <a:pos x="2960" y="1597"/>
                </a:cxn>
                <a:cxn ang="0">
                  <a:pos x="2882" y="1609"/>
                </a:cxn>
                <a:cxn ang="0">
                  <a:pos x="2846" y="1609"/>
                </a:cxn>
                <a:cxn ang="0">
                  <a:pos x="2774" y="1615"/>
                </a:cxn>
                <a:cxn ang="0">
                  <a:pos x="2726" y="1621"/>
                </a:cxn>
                <a:cxn ang="0">
                  <a:pos x="2708" y="1621"/>
                </a:cxn>
                <a:cxn ang="0">
                  <a:pos x="2594" y="1657"/>
                </a:cxn>
                <a:cxn ang="0">
                  <a:pos x="2533" y="1663"/>
                </a:cxn>
                <a:cxn ang="0">
                  <a:pos x="2444" y="1675"/>
                </a:cxn>
                <a:cxn ang="0">
                  <a:pos x="2378" y="1687"/>
                </a:cxn>
                <a:cxn ang="0">
                  <a:pos x="2360" y="1705"/>
                </a:cxn>
                <a:cxn ang="0">
                  <a:pos x="2305" y="1687"/>
                </a:cxn>
                <a:cxn ang="0">
                  <a:pos x="2263" y="1663"/>
                </a:cxn>
                <a:cxn ang="0">
                  <a:pos x="2017" y="1585"/>
                </a:cxn>
                <a:cxn ang="0">
                  <a:pos x="1711" y="1453"/>
                </a:cxn>
                <a:cxn ang="0">
                  <a:pos x="1880" y="1844"/>
                </a:cxn>
                <a:cxn ang="0">
                  <a:pos x="1771" y="1922"/>
                </a:cxn>
                <a:cxn ang="0">
                  <a:pos x="1531" y="1753"/>
                </a:cxn>
                <a:cxn ang="0">
                  <a:pos x="1411" y="1477"/>
                </a:cxn>
                <a:cxn ang="0">
                  <a:pos x="1219" y="1291"/>
                </a:cxn>
                <a:cxn ang="0">
                  <a:pos x="127" y="2006"/>
                </a:cxn>
                <a:cxn ang="0">
                  <a:pos x="865" y="1429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186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/>
              <a:ahLst/>
              <a:cxnLst>
                <a:cxn ang="0">
                  <a:pos x="318" y="1078"/>
                </a:cxn>
                <a:cxn ang="0">
                  <a:pos x="217" y="928"/>
                </a:cxn>
                <a:cxn ang="0">
                  <a:pos x="102" y="808"/>
                </a:cxn>
                <a:cxn ang="0">
                  <a:pos x="36" y="742"/>
                </a:cxn>
                <a:cxn ang="0">
                  <a:pos x="0" y="700"/>
                </a:cxn>
                <a:cxn ang="0">
                  <a:pos x="270" y="958"/>
                </a:cxn>
                <a:cxn ang="0">
                  <a:pos x="294" y="1006"/>
                </a:cxn>
                <a:cxn ang="0">
                  <a:pos x="367" y="670"/>
                </a:cxn>
                <a:cxn ang="0">
                  <a:pos x="379" y="411"/>
                </a:cxn>
                <a:cxn ang="0">
                  <a:pos x="347" y="118"/>
                </a:cxn>
                <a:cxn ang="0">
                  <a:pos x="393" y="0"/>
                </a:cxn>
                <a:cxn ang="0">
                  <a:pos x="397" y="357"/>
                </a:cxn>
                <a:cxn ang="0">
                  <a:pos x="421" y="609"/>
                </a:cxn>
                <a:cxn ang="0">
                  <a:pos x="385" y="826"/>
                </a:cxn>
                <a:cxn ang="0">
                  <a:pos x="385" y="1036"/>
                </a:cxn>
                <a:cxn ang="0">
                  <a:pos x="877" y="784"/>
                </a:cxn>
                <a:cxn ang="0">
                  <a:pos x="1309" y="555"/>
                </a:cxn>
                <a:cxn ang="0">
                  <a:pos x="1802" y="249"/>
                </a:cxn>
                <a:cxn ang="0">
                  <a:pos x="2096" y="69"/>
                </a:cxn>
                <a:cxn ang="0">
                  <a:pos x="1814" y="279"/>
                </a:cxn>
                <a:cxn ang="0">
                  <a:pos x="1453" y="501"/>
                </a:cxn>
                <a:cxn ang="0">
                  <a:pos x="1123" y="700"/>
                </a:cxn>
                <a:cxn ang="0">
                  <a:pos x="739" y="898"/>
                </a:cxn>
                <a:cxn ang="0">
                  <a:pos x="463" y="1084"/>
                </a:cxn>
                <a:cxn ang="0">
                  <a:pos x="817" y="1193"/>
                </a:cxn>
                <a:cxn ang="0">
                  <a:pos x="1285" y="1187"/>
                </a:cxn>
                <a:cxn ang="0">
                  <a:pos x="1916" y="1396"/>
                </a:cxn>
                <a:cxn ang="0">
                  <a:pos x="2144" y="1420"/>
                </a:cxn>
                <a:cxn ang="0">
                  <a:pos x="1814" y="1408"/>
                </a:cxn>
                <a:cxn ang="0">
                  <a:pos x="1435" y="1288"/>
                </a:cxn>
                <a:cxn ang="0">
                  <a:pos x="1219" y="1229"/>
                </a:cxn>
                <a:cxn ang="0">
                  <a:pos x="799" y="1223"/>
                </a:cxn>
                <a:cxn ang="0">
                  <a:pos x="505" y="1145"/>
                </a:cxn>
                <a:cxn ang="0">
                  <a:pos x="733" y="1378"/>
                </a:cxn>
                <a:cxn ang="0">
                  <a:pos x="877" y="1619"/>
                </a:cxn>
                <a:cxn ang="0">
                  <a:pos x="1009" y="1787"/>
                </a:cxn>
                <a:cxn ang="0">
                  <a:pos x="817" y="1607"/>
                </a:cxn>
                <a:cxn ang="0">
                  <a:pos x="673" y="1372"/>
                </a:cxn>
                <a:cxn ang="0">
                  <a:pos x="415" y="1109"/>
                </a:cxn>
                <a:cxn ang="0">
                  <a:pos x="318" y="1078"/>
                </a:cxn>
                <a:cxn ang="0">
                  <a:pos x="318" y="1078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187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188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/>
              <a:ahLst/>
              <a:cxnLst>
                <a:cxn ang="0">
                  <a:pos x="1842" y="851"/>
                </a:cxn>
                <a:cxn ang="0">
                  <a:pos x="1937" y="1019"/>
                </a:cxn>
                <a:cxn ang="0">
                  <a:pos x="2051" y="1168"/>
                </a:cxn>
                <a:cxn ang="0">
                  <a:pos x="2117" y="1246"/>
                </a:cxn>
                <a:cxn ang="0">
                  <a:pos x="2153" y="1294"/>
                </a:cxn>
                <a:cxn ang="0">
                  <a:pos x="1889" y="977"/>
                </a:cxn>
                <a:cxn ang="0">
                  <a:pos x="1860" y="929"/>
                </a:cxn>
                <a:cxn ang="0">
                  <a:pos x="1782" y="1240"/>
                </a:cxn>
                <a:cxn ang="0">
                  <a:pos x="1770" y="1486"/>
                </a:cxn>
                <a:cxn ang="0">
                  <a:pos x="1818" y="1906"/>
                </a:cxn>
                <a:cxn ang="0">
                  <a:pos x="1788" y="1930"/>
                </a:cxn>
                <a:cxn ang="0">
                  <a:pos x="1746" y="1534"/>
                </a:cxn>
                <a:cxn ang="0">
                  <a:pos x="1728" y="1288"/>
                </a:cxn>
                <a:cxn ang="0">
                  <a:pos x="1764" y="1085"/>
                </a:cxn>
                <a:cxn ang="0">
                  <a:pos x="1770" y="875"/>
                </a:cxn>
                <a:cxn ang="0">
                  <a:pos x="1268" y="1007"/>
                </a:cxn>
                <a:cxn ang="0">
                  <a:pos x="825" y="1132"/>
                </a:cxn>
                <a:cxn ang="0">
                  <a:pos x="323" y="1312"/>
                </a:cxn>
                <a:cxn ang="0">
                  <a:pos x="18" y="1420"/>
                </a:cxn>
                <a:cxn ang="0">
                  <a:pos x="311" y="1282"/>
                </a:cxn>
                <a:cxn ang="0">
                  <a:pos x="682" y="1144"/>
                </a:cxn>
                <a:cxn ang="0">
                  <a:pos x="1022" y="1037"/>
                </a:cxn>
                <a:cxn ang="0">
                  <a:pos x="1411" y="929"/>
                </a:cxn>
                <a:cxn ang="0">
                  <a:pos x="1692" y="815"/>
                </a:cxn>
                <a:cxn ang="0">
                  <a:pos x="1333" y="623"/>
                </a:cxn>
                <a:cxn ang="0">
                  <a:pos x="861" y="515"/>
                </a:cxn>
                <a:cxn ang="0">
                  <a:pos x="227" y="161"/>
                </a:cxn>
                <a:cxn ang="0">
                  <a:pos x="0" y="83"/>
                </a:cxn>
                <a:cxn ang="0">
                  <a:pos x="329" y="179"/>
                </a:cxn>
                <a:cxn ang="0">
                  <a:pos x="712" y="383"/>
                </a:cxn>
                <a:cxn ang="0">
                  <a:pos x="933" y="491"/>
                </a:cxn>
                <a:cxn ang="0">
                  <a:pos x="1351" y="593"/>
                </a:cxn>
                <a:cxn ang="0">
                  <a:pos x="1650" y="743"/>
                </a:cxn>
                <a:cxn ang="0">
                  <a:pos x="1423" y="461"/>
                </a:cxn>
                <a:cxn ang="0">
                  <a:pos x="1286" y="191"/>
                </a:cxn>
                <a:cxn ang="0">
                  <a:pos x="1154" y="0"/>
                </a:cxn>
                <a:cxn ang="0">
                  <a:pos x="1339" y="215"/>
                </a:cxn>
                <a:cxn ang="0">
                  <a:pos x="1489" y="485"/>
                </a:cxn>
                <a:cxn ang="0">
                  <a:pos x="1746" y="803"/>
                </a:cxn>
                <a:cxn ang="0">
                  <a:pos x="1842" y="851"/>
                </a:cxn>
                <a:cxn ang="0">
                  <a:pos x="1842" y="85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189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7190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7191" name="Rectangle 2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7192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7193" name="Rectangle 2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6413C4D3-349B-43BB-93F6-BAC654EBEB4B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slide" Target="slide39.xml"/><Relationship Id="rId3" Type="http://schemas.openxmlformats.org/officeDocument/2006/relationships/slide" Target="slide34.xml"/><Relationship Id="rId7" Type="http://schemas.openxmlformats.org/officeDocument/2006/relationships/slide" Target="slide38.xml"/><Relationship Id="rId2" Type="http://schemas.openxmlformats.org/officeDocument/2006/relationships/slide" Target="slide33.xml"/><Relationship Id="rId1" Type="http://schemas.openxmlformats.org/officeDocument/2006/relationships/slideLayout" Target="../slideLayouts/slideLayout7.xml"/><Relationship Id="rId6" Type="http://schemas.openxmlformats.org/officeDocument/2006/relationships/slide" Target="slide37.xml"/><Relationship Id="rId11" Type="http://schemas.openxmlformats.org/officeDocument/2006/relationships/slide" Target="slide42.xml"/><Relationship Id="rId5" Type="http://schemas.openxmlformats.org/officeDocument/2006/relationships/slide" Target="slide36.xml"/><Relationship Id="rId10" Type="http://schemas.openxmlformats.org/officeDocument/2006/relationships/slide" Target="slide41.xml"/><Relationship Id="rId4" Type="http://schemas.openxmlformats.org/officeDocument/2006/relationships/slide" Target="slide35.xml"/><Relationship Id="rId9" Type="http://schemas.openxmlformats.org/officeDocument/2006/relationships/slide" Target="slide40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" Target="slide32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" Target="slide32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" Target="slide32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" Target="slide32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slide" Target="slide32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slide" Target="slide32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slide" Target="slide3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slide" Target="slide32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slide" Target="slide32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WordArt 5"/>
          <p:cNvSpPr>
            <a:spLocks noChangeArrowheads="1" noChangeShapeType="1" noTextEdit="1"/>
          </p:cNvSpPr>
          <p:nvPr/>
        </p:nvSpPr>
        <p:spPr bwMode="auto">
          <a:xfrm>
            <a:off x="838200" y="838200"/>
            <a:ext cx="7086600" cy="3124200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14287"/>
              </a:avLst>
            </a:prstTxWarp>
          </a:bodyPr>
          <a:lstStyle/>
          <a:p>
            <a:pPr algn="ctr"/>
            <a:r>
              <a:rPr lang="ru-RU" sz="3600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Обобщающий урок-игра</a:t>
            </a:r>
          </a:p>
          <a:p>
            <a:pPr algn="ctr"/>
            <a:r>
              <a:rPr lang="ru-RU" sz="3600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по теме:</a:t>
            </a:r>
          </a:p>
        </p:txBody>
      </p:sp>
      <p:sp>
        <p:nvSpPr>
          <p:cNvPr id="5126" name="WordArt 6"/>
          <p:cNvSpPr>
            <a:spLocks noChangeArrowheads="1" noChangeShapeType="1" noTextEdit="1"/>
          </p:cNvSpPr>
          <p:nvPr/>
        </p:nvSpPr>
        <p:spPr bwMode="auto">
          <a:xfrm>
            <a:off x="1447800" y="4267200"/>
            <a:ext cx="5943600" cy="1676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9050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"КЛАСС РЫБЫ"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5" grpId="0" animBg="1"/>
      <p:bldP spid="512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>
                <a:solidFill>
                  <a:srgbClr val="F4F406"/>
                </a:solidFill>
              </a:rPr>
              <a:t>Конкурс </a:t>
            </a:r>
            <a:br>
              <a:rPr lang="ru-RU" sz="4000">
                <a:solidFill>
                  <a:srgbClr val="F4F406"/>
                </a:solidFill>
              </a:rPr>
            </a:br>
            <a:r>
              <a:rPr lang="ru-RU" sz="4000">
                <a:solidFill>
                  <a:srgbClr val="F4F406"/>
                </a:solidFill>
              </a:rPr>
              <a:t>«УДАЧЛИВЫЙ РЫБОЛОВ»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ru-RU" sz="2800" b="1" u="sng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800" b="1" u="sng">
                <a:solidFill>
                  <a:srgbClr val="F58FDA"/>
                </a:solidFill>
              </a:rPr>
              <a:t>Задание:</a:t>
            </a:r>
            <a:r>
              <a:rPr lang="ru-RU" sz="2800"/>
              <a:t> </a:t>
            </a:r>
            <a:r>
              <a:rPr lang="ru-RU" sz="2800" b="1"/>
              <a:t>распределить представителей по    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800" b="1"/>
              <a:t>                систематическим группам.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800" b="1"/>
              <a:t>               « Пойманной» считается рыба,       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800" b="1"/>
              <a:t>                систематическое положение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800" b="1"/>
              <a:t>                которой определено правильно.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ru-RU" sz="2800" b="1" u="sng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800" b="1" u="sng">
                <a:solidFill>
                  <a:srgbClr val="F58FDA"/>
                </a:solidFill>
              </a:rPr>
              <a:t>Оценка:</a:t>
            </a:r>
            <a:r>
              <a:rPr lang="ru-RU" sz="2800"/>
              <a:t> </a:t>
            </a:r>
            <a:r>
              <a:rPr lang="ru-RU" sz="2800" b="1"/>
              <a:t>за каждую пойманную рыбу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800" b="1"/>
              <a:t>                1 балл.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1600200" y="142875"/>
            <a:ext cx="5943600" cy="3201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ru-RU" sz="3200" b="1" u="sng">
                <a:solidFill>
                  <a:srgbClr val="09DBF1"/>
                </a:solidFill>
              </a:rPr>
              <a:t>Систематические группы:</a:t>
            </a:r>
          </a:p>
          <a:p>
            <a:pPr algn="ctr"/>
            <a:endParaRPr lang="ru-RU" sz="3200" b="1">
              <a:solidFill>
                <a:srgbClr val="E614AF"/>
              </a:solidFill>
            </a:endParaRPr>
          </a:p>
          <a:p>
            <a:pPr algn="ctr"/>
            <a:r>
              <a:rPr lang="ru-RU" sz="2800" b="1"/>
              <a:t>А)Хрящевые:</a:t>
            </a:r>
          </a:p>
          <a:p>
            <a:pPr algn="ctr"/>
            <a:r>
              <a:rPr lang="ru-RU" sz="2800" b="1"/>
              <a:t>Б)Костно – хрящевые:</a:t>
            </a:r>
          </a:p>
          <a:p>
            <a:pPr algn="ctr"/>
            <a:r>
              <a:rPr lang="ru-RU" sz="2800" b="1"/>
              <a:t>В)Двоякодышащие:</a:t>
            </a:r>
          </a:p>
          <a:p>
            <a:pPr algn="ctr"/>
            <a:r>
              <a:rPr lang="ru-RU" sz="2800" b="1"/>
              <a:t>Г)Кистепёрые:</a:t>
            </a:r>
          </a:p>
          <a:p>
            <a:pPr algn="ctr"/>
            <a:r>
              <a:rPr lang="ru-RU" sz="2800" b="1"/>
              <a:t>Д)Костистые:</a:t>
            </a: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533400" y="3430588"/>
            <a:ext cx="8001000" cy="350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ru-RU" sz="2800" b="1" u="sng">
                <a:solidFill>
                  <a:srgbClr val="F4F406"/>
                </a:solidFill>
              </a:rPr>
              <a:t>Представители:</a:t>
            </a:r>
          </a:p>
          <a:p>
            <a:pPr algn="ctr"/>
            <a:endParaRPr lang="ru-RU" sz="2800">
              <a:solidFill>
                <a:srgbClr val="F4F406"/>
              </a:solidFill>
            </a:endParaRPr>
          </a:p>
          <a:p>
            <a:pPr algn="ctr"/>
            <a:r>
              <a:rPr lang="ru-RU" sz="2800" b="1"/>
              <a:t>1-австралийский рогозуб; 2-треска; </a:t>
            </a:r>
          </a:p>
          <a:p>
            <a:pPr algn="ctr"/>
            <a:r>
              <a:rPr lang="ru-RU" sz="2800" b="1"/>
              <a:t>3-морская лисица; 4-камбала;</a:t>
            </a:r>
          </a:p>
          <a:p>
            <a:pPr algn="ctr"/>
            <a:r>
              <a:rPr lang="ru-RU" sz="2800" b="1"/>
              <a:t> 5-африканский чешуйчатник; 6-горбуша; </a:t>
            </a:r>
          </a:p>
          <a:p>
            <a:pPr algn="ctr"/>
            <a:r>
              <a:rPr lang="ru-RU" sz="2800" b="1"/>
              <a:t>7-латимерия; 8-карась; 9-акула – молот; </a:t>
            </a:r>
          </a:p>
          <a:p>
            <a:pPr algn="ctr"/>
            <a:r>
              <a:rPr lang="ru-RU" sz="2800" b="1"/>
              <a:t>10-белуга.</a:t>
            </a:r>
          </a:p>
          <a:p>
            <a:pPr algn="ctr" eaLnBrk="0" hangingPunct="0"/>
            <a:endParaRPr lang="ru-RU" sz="2800" b="1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u="sng">
                <a:solidFill>
                  <a:srgbClr val="00FF00"/>
                </a:solidFill>
              </a:rPr>
              <a:t>Ответы: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533400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ru-RU" b="1"/>
              <a:t>А) 3; 9.</a:t>
            </a:r>
          </a:p>
          <a:p>
            <a:pPr algn="ctr">
              <a:buFont typeface="Wingdings" pitchFamily="2" charset="2"/>
              <a:buNone/>
            </a:pPr>
            <a:endParaRPr lang="ru-RU" b="1"/>
          </a:p>
          <a:p>
            <a:pPr algn="ctr">
              <a:buFont typeface="Wingdings" pitchFamily="2" charset="2"/>
              <a:buNone/>
            </a:pPr>
            <a:r>
              <a:rPr lang="ru-RU" b="1"/>
              <a:t> Б)10.</a:t>
            </a:r>
          </a:p>
          <a:p>
            <a:pPr algn="ctr">
              <a:buFont typeface="Wingdings" pitchFamily="2" charset="2"/>
              <a:buNone/>
            </a:pPr>
            <a:r>
              <a:rPr lang="ru-RU" b="1"/>
              <a:t>  </a:t>
            </a:r>
          </a:p>
          <a:p>
            <a:pPr algn="ctr">
              <a:buFont typeface="Wingdings" pitchFamily="2" charset="2"/>
              <a:buNone/>
            </a:pPr>
            <a:r>
              <a:rPr lang="ru-RU" b="1"/>
              <a:t>В)1; 5. </a:t>
            </a:r>
          </a:p>
          <a:p>
            <a:pPr algn="ctr">
              <a:buFont typeface="Wingdings" pitchFamily="2" charset="2"/>
              <a:buNone/>
            </a:pPr>
            <a:r>
              <a:rPr lang="ru-RU" b="1"/>
              <a:t> </a:t>
            </a:r>
          </a:p>
          <a:p>
            <a:pPr algn="ctr">
              <a:buFont typeface="Wingdings" pitchFamily="2" charset="2"/>
              <a:buNone/>
            </a:pPr>
            <a:r>
              <a:rPr lang="ru-RU" b="1"/>
              <a:t>Г)7. </a:t>
            </a:r>
          </a:p>
          <a:p>
            <a:pPr algn="ctr">
              <a:buFont typeface="Wingdings" pitchFamily="2" charset="2"/>
              <a:buNone/>
            </a:pPr>
            <a:r>
              <a:rPr lang="ru-RU" b="1"/>
              <a:t> </a:t>
            </a:r>
          </a:p>
          <a:p>
            <a:pPr algn="ctr">
              <a:buFont typeface="Wingdings" pitchFamily="2" charset="2"/>
              <a:buNone/>
            </a:pPr>
            <a:r>
              <a:rPr lang="ru-RU" b="1"/>
              <a:t>Д)2; 4; 6; 8.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4451350" y="3244850"/>
            <a:ext cx="2413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ru-RU"/>
              <a:t>.</a:t>
            </a:r>
          </a:p>
        </p:txBody>
      </p:sp>
      <p:sp>
        <p:nvSpPr>
          <p:cNvPr id="21512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>
                <a:solidFill>
                  <a:srgbClr val="F4F406"/>
                </a:solidFill>
              </a:rPr>
              <a:t>Конкурс «КРОССВОРД»»</a:t>
            </a:r>
          </a:p>
        </p:txBody>
      </p:sp>
      <p:sp>
        <p:nvSpPr>
          <p:cNvPr id="21513" name="Rectangle 9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endParaRPr lang="ru-RU" b="1" u="sng">
              <a:solidFill>
                <a:srgbClr val="F58FDA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ru-RU" b="1" u="sng">
                <a:solidFill>
                  <a:srgbClr val="F58FDA"/>
                </a:solidFill>
              </a:rPr>
              <a:t>Задание:</a:t>
            </a:r>
            <a:r>
              <a:rPr lang="ru-RU"/>
              <a:t> </a:t>
            </a:r>
            <a:r>
              <a:rPr lang="ru-RU" b="1"/>
              <a:t>по одному представителю  от команды выходят к доске и заполняют кроссворд.</a:t>
            </a:r>
          </a:p>
          <a:p>
            <a:pPr>
              <a:buFont typeface="Wingdings" pitchFamily="2" charset="2"/>
              <a:buNone/>
            </a:pPr>
            <a:endParaRPr lang="ru-RU" b="1" u="sng"/>
          </a:p>
          <a:p>
            <a:pPr>
              <a:buFont typeface="Wingdings" pitchFamily="2" charset="2"/>
              <a:buNone/>
            </a:pPr>
            <a:r>
              <a:rPr lang="ru-RU" b="1" u="sng">
                <a:solidFill>
                  <a:srgbClr val="F58FDA"/>
                </a:solidFill>
              </a:rPr>
              <a:t>Оценка:</a:t>
            </a:r>
            <a:r>
              <a:rPr lang="ru-RU"/>
              <a:t> </a:t>
            </a:r>
            <a:r>
              <a:rPr lang="ru-RU" b="1"/>
              <a:t>за каждое название 1 балл.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u="sng">
                <a:solidFill>
                  <a:srgbClr val="00FF00"/>
                </a:solidFill>
              </a:rPr>
              <a:t>Задание для 1 команды:</a:t>
            </a:r>
          </a:p>
        </p:txBody>
      </p:sp>
      <p:pic>
        <p:nvPicPr>
          <p:cNvPr id="22536" name="Picture 8" descr="кр2"/>
          <p:cNvPicPr>
            <a:picLocks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219200" y="1981200"/>
            <a:ext cx="6858000" cy="342900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u="sng">
                <a:solidFill>
                  <a:srgbClr val="00FF00"/>
                </a:solidFill>
              </a:rPr>
              <a:t>Задание для 2 команды:</a:t>
            </a:r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4582" name="Picture 6" descr="кр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1981200"/>
            <a:ext cx="7010400" cy="3429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u="sng">
                <a:solidFill>
                  <a:srgbClr val="00FF00"/>
                </a:solidFill>
              </a:rPr>
              <a:t>Задание для 3 команды:</a:t>
            </a:r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5606" name="Picture 6" descr="кр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1981200"/>
            <a:ext cx="6934200" cy="3429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u="sng">
                <a:solidFill>
                  <a:srgbClr val="00FF00"/>
                </a:solidFill>
              </a:rPr>
              <a:t>Ответы</a:t>
            </a:r>
            <a:r>
              <a:rPr lang="ru-RU"/>
              <a:t> 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ru-RU" b="1"/>
              <a:t>1)килька; карась; камбала; колюшка </a:t>
            </a:r>
          </a:p>
          <a:p>
            <a:pPr algn="ctr"/>
            <a:endParaRPr lang="ru-RU" b="1"/>
          </a:p>
          <a:p>
            <a:pPr algn="ctr">
              <a:buFont typeface="Wingdings" pitchFamily="2" charset="2"/>
              <a:buNone/>
            </a:pPr>
            <a:endParaRPr lang="ru-RU" b="1"/>
          </a:p>
          <a:p>
            <a:pPr algn="ctr">
              <a:buFont typeface="Wingdings" pitchFamily="2" charset="2"/>
              <a:buNone/>
            </a:pPr>
            <a:r>
              <a:rPr lang="ru-RU" b="1"/>
              <a:t>2) скат; сазан; сельдь; севрюга; </a:t>
            </a:r>
          </a:p>
          <a:p>
            <a:pPr algn="ctr"/>
            <a:endParaRPr lang="ru-RU" b="1"/>
          </a:p>
          <a:p>
            <a:pPr algn="ctr">
              <a:buFont typeface="Wingdings" pitchFamily="2" charset="2"/>
              <a:buNone/>
            </a:pPr>
            <a:endParaRPr lang="ru-RU" b="1"/>
          </a:p>
          <a:p>
            <a:pPr algn="ctr">
              <a:buFont typeface="Wingdings" pitchFamily="2" charset="2"/>
              <a:buNone/>
            </a:pPr>
            <a:r>
              <a:rPr lang="ru-RU" b="1"/>
              <a:t>3)сазан; сельдь; севрюга; ставрида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3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>
                <a:solidFill>
                  <a:srgbClr val="F4F406"/>
                </a:solidFill>
                <a:effectLst/>
              </a:rPr>
              <a:t>Конкурс «ТЫ -  МНЕ, Я – ТЕБЕ»</a:t>
            </a:r>
            <a:br>
              <a:rPr lang="ru-RU" sz="4000">
                <a:solidFill>
                  <a:srgbClr val="F4F406"/>
                </a:solidFill>
                <a:effectLst/>
              </a:rPr>
            </a:br>
            <a:endParaRPr lang="ru-RU" sz="4000">
              <a:solidFill>
                <a:srgbClr val="F4F406"/>
              </a:solidFill>
              <a:effectLst/>
            </a:endParaRPr>
          </a:p>
        </p:txBody>
      </p:sp>
      <p:sp>
        <p:nvSpPr>
          <p:cNvPr id="27655" name="Rectangle 7"/>
          <p:cNvSpPr>
            <a:spLocks noGrp="1" noChangeArrowheads="1"/>
          </p:cNvSpPr>
          <p:nvPr>
            <p:ph idx="1"/>
          </p:nvPr>
        </p:nvSpPr>
        <p:spPr>
          <a:xfrm>
            <a:off x="457200" y="990600"/>
            <a:ext cx="8229600" cy="51403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b="1" u="sng">
                <a:solidFill>
                  <a:srgbClr val="F58FDA"/>
                </a:solidFill>
              </a:rPr>
              <a:t>Условия:</a:t>
            </a:r>
            <a:r>
              <a:rPr lang="ru-RU"/>
              <a:t> </a:t>
            </a:r>
            <a:r>
              <a:rPr lang="ru-RU" b="1"/>
              <a:t>команды задают другим  </a:t>
            </a:r>
          </a:p>
          <a:p>
            <a:pPr>
              <a:buFont typeface="Wingdings" pitchFamily="2" charset="2"/>
              <a:buNone/>
            </a:pPr>
            <a:r>
              <a:rPr lang="ru-RU" b="1"/>
              <a:t>                  командам по 5 вопросов о рыбах. </a:t>
            </a:r>
          </a:p>
          <a:p>
            <a:pPr>
              <a:buFont typeface="Wingdings" pitchFamily="2" charset="2"/>
              <a:buNone/>
            </a:pPr>
            <a:r>
              <a:rPr lang="ru-RU" b="1"/>
              <a:t>                  Если отвечающая команда даёт     </a:t>
            </a:r>
          </a:p>
          <a:p>
            <a:pPr>
              <a:buFont typeface="Wingdings" pitchFamily="2" charset="2"/>
              <a:buNone/>
            </a:pPr>
            <a:r>
              <a:rPr lang="ru-RU" b="1"/>
              <a:t>                  неправильный ответ, балл </a:t>
            </a:r>
          </a:p>
          <a:p>
            <a:pPr>
              <a:buFont typeface="Wingdings" pitchFamily="2" charset="2"/>
              <a:buNone/>
            </a:pPr>
            <a:r>
              <a:rPr lang="ru-RU" b="1"/>
              <a:t>                  присуждается команде, </a:t>
            </a:r>
          </a:p>
          <a:p>
            <a:pPr>
              <a:buFont typeface="Wingdings" pitchFamily="2" charset="2"/>
              <a:buNone/>
            </a:pPr>
            <a:r>
              <a:rPr lang="ru-RU" b="1"/>
              <a:t>                  задававшей вопрос.</a:t>
            </a:r>
          </a:p>
          <a:p>
            <a:endParaRPr lang="ru-RU" b="1" u="sng"/>
          </a:p>
          <a:p>
            <a:pPr>
              <a:buFont typeface="Wingdings" pitchFamily="2" charset="2"/>
              <a:buNone/>
            </a:pPr>
            <a:r>
              <a:rPr lang="ru-RU" b="1" u="sng">
                <a:solidFill>
                  <a:srgbClr val="F58FDA"/>
                </a:solidFill>
              </a:rPr>
              <a:t>Оценка:</a:t>
            </a:r>
            <a:r>
              <a:rPr lang="ru-RU"/>
              <a:t> </a:t>
            </a:r>
            <a:r>
              <a:rPr lang="ru-RU" b="1"/>
              <a:t>1 балл за каждый правильный   </a:t>
            </a:r>
          </a:p>
          <a:p>
            <a:pPr>
              <a:buFont typeface="Wingdings" pitchFamily="2" charset="2"/>
              <a:buNone/>
            </a:pPr>
            <a:r>
              <a:rPr lang="ru-RU" b="1"/>
              <a:t>                 ответ.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>
                <a:solidFill>
                  <a:srgbClr val="F4F406"/>
                </a:solidFill>
              </a:rPr>
              <a:t>Конкурс «РЫБЬИ ФАМИЛИИ»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endParaRPr lang="ru-RU" b="1" u="sng"/>
          </a:p>
          <a:p>
            <a:pPr>
              <a:buFont typeface="Wingdings" pitchFamily="2" charset="2"/>
              <a:buNone/>
            </a:pPr>
            <a:r>
              <a:rPr lang="ru-RU" b="1" u="sng">
                <a:solidFill>
                  <a:srgbClr val="F58FDA"/>
                </a:solidFill>
              </a:rPr>
              <a:t>Задание:</a:t>
            </a:r>
            <a:r>
              <a:rPr lang="ru-RU" b="1"/>
              <a:t> написать наибольшее количество    </a:t>
            </a:r>
          </a:p>
          <a:p>
            <a:pPr>
              <a:buFont typeface="Wingdings" pitchFamily="2" charset="2"/>
              <a:buNone/>
            </a:pPr>
            <a:r>
              <a:rPr lang="ru-RU" b="1"/>
              <a:t>                фамилий, произошедших </a:t>
            </a:r>
          </a:p>
          <a:p>
            <a:pPr>
              <a:buFont typeface="Wingdings" pitchFamily="2" charset="2"/>
              <a:buNone/>
            </a:pPr>
            <a:r>
              <a:rPr lang="ru-RU" b="1"/>
              <a:t>                от названий рыб.</a:t>
            </a:r>
            <a:endParaRPr lang="ru-RU" b="1" u="sng"/>
          </a:p>
          <a:p>
            <a:pPr>
              <a:buFont typeface="Wingdings" pitchFamily="2" charset="2"/>
              <a:buNone/>
            </a:pPr>
            <a:endParaRPr lang="ru-RU" b="1" u="sng"/>
          </a:p>
          <a:p>
            <a:pPr>
              <a:buFont typeface="Wingdings" pitchFamily="2" charset="2"/>
              <a:buNone/>
            </a:pPr>
            <a:r>
              <a:rPr lang="ru-RU" b="1" u="sng">
                <a:solidFill>
                  <a:srgbClr val="F58FDA"/>
                </a:solidFill>
              </a:rPr>
              <a:t>Оценка:</a:t>
            </a:r>
            <a:r>
              <a:rPr lang="ru-RU"/>
              <a:t> </a:t>
            </a:r>
            <a:r>
              <a:rPr lang="ru-RU" b="1"/>
              <a:t>1 балл за каждую реально </a:t>
            </a:r>
          </a:p>
          <a:p>
            <a:pPr>
              <a:buFont typeface="Wingdings" pitchFamily="2" charset="2"/>
              <a:buNone/>
            </a:pPr>
            <a:r>
              <a:rPr lang="ru-RU" b="1"/>
              <a:t>                существующую фамилию.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>
                <a:solidFill>
                  <a:srgbClr val="F4F406"/>
                </a:solidFill>
                <a:latin typeface="Arial" pitchFamily="34" charset="0"/>
              </a:rPr>
              <a:t>«ЗАГАДОЧНЫЙ КОНКУРС»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b="1" u="sng">
                <a:solidFill>
                  <a:srgbClr val="F58FDA"/>
                </a:solidFill>
              </a:rPr>
              <a:t>Условия:</a:t>
            </a:r>
            <a:r>
              <a:rPr lang="ru-RU"/>
              <a:t> </a:t>
            </a:r>
            <a:r>
              <a:rPr lang="ru-RU" b="1"/>
              <a:t>команды по очереди отгадывают загадки, если отвечающая команда даёт неправильный ответ, команды противников могут дать свой вариант ответа и заработать дополнительные баллы.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ru-RU" b="1" u="sng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b="1" u="sng">
                <a:solidFill>
                  <a:srgbClr val="F58FDA"/>
                </a:solidFill>
              </a:rPr>
              <a:t>Оценка:</a:t>
            </a:r>
            <a:r>
              <a:rPr lang="ru-RU"/>
              <a:t> </a:t>
            </a:r>
            <a:r>
              <a:rPr lang="ru-RU" b="1"/>
              <a:t>за каждый правильный ответ 1 балл</a:t>
            </a:r>
            <a:r>
              <a:rPr lang="ru-RU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>
                <a:solidFill>
                  <a:srgbClr val="F4F406"/>
                </a:solidFill>
              </a:rPr>
              <a:t>Конкурс «КТО БОЛЬШЕ»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endParaRPr lang="ru-RU" b="1" u="sng"/>
          </a:p>
          <a:p>
            <a:pPr>
              <a:buFont typeface="Wingdings" pitchFamily="2" charset="2"/>
              <a:buNone/>
            </a:pPr>
            <a:r>
              <a:rPr lang="ru-RU" b="1" u="sng">
                <a:solidFill>
                  <a:srgbClr val="F58FDA"/>
                </a:solidFill>
              </a:rPr>
              <a:t>Задание:</a:t>
            </a:r>
            <a:r>
              <a:rPr lang="ru-RU" u="sng"/>
              <a:t> </a:t>
            </a:r>
            <a:r>
              <a:rPr lang="ru-RU" b="1"/>
              <a:t>первая команда называет рыбу, вторая команда называет рыбу, название которой начинается на последнюю букву предыдущей рыбы и так далее.</a:t>
            </a:r>
            <a:endParaRPr lang="ru-RU" b="1" u="sng"/>
          </a:p>
          <a:p>
            <a:pPr>
              <a:buFont typeface="Wingdings" pitchFamily="2" charset="2"/>
              <a:buNone/>
            </a:pPr>
            <a:endParaRPr lang="ru-RU" b="1" u="sng"/>
          </a:p>
          <a:p>
            <a:pPr>
              <a:buFont typeface="Wingdings" pitchFamily="2" charset="2"/>
              <a:buNone/>
            </a:pPr>
            <a:r>
              <a:rPr lang="ru-RU" b="1" u="sng">
                <a:solidFill>
                  <a:srgbClr val="F58FDA"/>
                </a:solidFill>
              </a:rPr>
              <a:t>Оценка:</a:t>
            </a:r>
            <a:r>
              <a:rPr lang="ru-RU"/>
              <a:t> </a:t>
            </a:r>
            <a:r>
              <a:rPr lang="ru-RU" b="1"/>
              <a:t>1 балл за каждое название.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>
                <a:solidFill>
                  <a:srgbClr val="F4F406"/>
                </a:solidFill>
              </a:rPr>
              <a:t>Конкурс «ЗООШУТКА»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endParaRPr lang="ru-RU" b="1" u="sng"/>
          </a:p>
          <a:p>
            <a:pPr>
              <a:buFont typeface="Wingdings" pitchFamily="2" charset="2"/>
              <a:buNone/>
            </a:pPr>
            <a:r>
              <a:rPr lang="ru-RU" b="1" u="sng">
                <a:solidFill>
                  <a:srgbClr val="F58FDA"/>
                </a:solidFill>
              </a:rPr>
              <a:t>Задание:</a:t>
            </a:r>
            <a:r>
              <a:rPr lang="ru-RU"/>
              <a:t> </a:t>
            </a:r>
            <a:r>
              <a:rPr lang="ru-RU" b="1"/>
              <a:t>определить, из частей каких рыб составлена фантастическая рыба.</a:t>
            </a:r>
            <a:endParaRPr lang="ru-RU" b="1" u="sng"/>
          </a:p>
          <a:p>
            <a:pPr>
              <a:buFont typeface="Wingdings" pitchFamily="2" charset="2"/>
              <a:buNone/>
            </a:pPr>
            <a:endParaRPr lang="ru-RU" b="1" u="sng"/>
          </a:p>
          <a:p>
            <a:pPr>
              <a:buFont typeface="Wingdings" pitchFamily="2" charset="2"/>
              <a:buNone/>
            </a:pPr>
            <a:endParaRPr lang="ru-RU" b="1" u="sng"/>
          </a:p>
          <a:p>
            <a:pPr>
              <a:buFont typeface="Wingdings" pitchFamily="2" charset="2"/>
              <a:buNone/>
            </a:pPr>
            <a:r>
              <a:rPr lang="ru-RU" b="1" u="sng">
                <a:solidFill>
                  <a:srgbClr val="F58FDA"/>
                </a:solidFill>
              </a:rPr>
              <a:t>Оценка:</a:t>
            </a:r>
            <a:r>
              <a:rPr lang="ru-RU"/>
              <a:t> </a:t>
            </a:r>
            <a:r>
              <a:rPr lang="ru-RU" b="1"/>
              <a:t>12 баллов.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372" name="Picture 4" descr="Рыбы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200" y="381000"/>
            <a:ext cx="6248400" cy="601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u="sng">
                <a:solidFill>
                  <a:srgbClr val="00FF00"/>
                </a:solidFill>
              </a:rPr>
              <a:t>Ответы:</a:t>
            </a:r>
            <a:r>
              <a:rPr lang="ru-RU"/>
              <a:t> 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5257800"/>
          </a:xfrm>
        </p:spPr>
        <p:txBody>
          <a:bodyPr/>
          <a:lstStyle/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ru-RU" sz="2800" b="1"/>
              <a:t> </a:t>
            </a:r>
            <a:r>
              <a:rPr lang="ru-RU" b="1"/>
              <a:t>голова – щуки; </a:t>
            </a: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endParaRPr lang="ru-RU" b="1"/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ru-RU" b="1"/>
              <a:t> тело – леща;</a:t>
            </a: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ru-RU" b="1"/>
              <a:t>     </a:t>
            </a: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ru-RU" b="1"/>
              <a:t>хвост – вуалехвоста;</a:t>
            </a: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endParaRPr lang="ru-RU" b="1"/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ru-RU" b="1"/>
              <a:t>спина и анальный плавник – ерша;  </a:t>
            </a: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endParaRPr lang="ru-RU" b="1"/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ru-RU" b="1"/>
              <a:t>грудные и брюшные плавники – </a:t>
            </a: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ru-RU" b="1"/>
              <a:t>рыбы-ласточки.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>
                <a:solidFill>
                  <a:srgbClr val="F4F406"/>
                </a:solidFill>
              </a:rPr>
              <a:t>Конкурс «ШИФРОВКА»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 b="1" u="sng">
                <a:solidFill>
                  <a:srgbClr val="F58FDA"/>
                </a:solidFill>
              </a:rPr>
              <a:t>Задание:</a:t>
            </a:r>
            <a:r>
              <a:rPr lang="ru-RU" b="1"/>
              <a:t> из океана от Нептуна пришли шифровки. Буквы в словах перепутаны. Переставьте буквы так, чтобы получились названия рыб, которых можно употреблять в пищу.</a:t>
            </a:r>
          </a:p>
          <a:p>
            <a:pPr>
              <a:buFont typeface="Wingdings" pitchFamily="2" charset="2"/>
              <a:buNone/>
            </a:pPr>
            <a:endParaRPr lang="ru-RU" b="1" u="sng"/>
          </a:p>
          <a:p>
            <a:pPr>
              <a:buFont typeface="Wingdings" pitchFamily="2" charset="2"/>
              <a:buNone/>
            </a:pPr>
            <a:r>
              <a:rPr lang="ru-RU" b="1" u="sng">
                <a:solidFill>
                  <a:srgbClr val="F58FDA"/>
                </a:solidFill>
              </a:rPr>
              <a:t>Оценка:</a:t>
            </a:r>
            <a:r>
              <a:rPr lang="ru-RU" b="1"/>
              <a:t> 1 балл за каждую шифровку.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u="sng">
                <a:solidFill>
                  <a:srgbClr val="00FF00"/>
                </a:solidFill>
              </a:rPr>
              <a:t>Шифровки для 1 команды: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ru-RU" sz="3600" b="1"/>
              <a:t>Т А П В О Л </a:t>
            </a:r>
          </a:p>
          <a:p>
            <a:pPr algn="ctr">
              <a:buFont typeface="Wingdings" pitchFamily="2" charset="2"/>
              <a:buNone/>
            </a:pPr>
            <a:r>
              <a:rPr lang="ru-RU" sz="3600" b="1"/>
              <a:t>   </a:t>
            </a:r>
          </a:p>
          <a:p>
            <a:pPr algn="ctr">
              <a:buFont typeface="Wingdings" pitchFamily="2" charset="2"/>
              <a:buNone/>
            </a:pPr>
            <a:r>
              <a:rPr lang="ru-RU" sz="3600" b="1"/>
              <a:t>С Е К Р А Т  </a:t>
            </a:r>
          </a:p>
          <a:p>
            <a:pPr algn="ctr">
              <a:buFont typeface="Wingdings" pitchFamily="2" charset="2"/>
              <a:buNone/>
            </a:pPr>
            <a:r>
              <a:rPr lang="ru-RU" sz="3600" b="1"/>
              <a:t>  </a:t>
            </a:r>
          </a:p>
          <a:p>
            <a:pPr algn="ctr">
              <a:buFont typeface="Wingdings" pitchFamily="2" charset="2"/>
              <a:buNone/>
            </a:pPr>
            <a:r>
              <a:rPr lang="ru-RU" sz="3600" b="1"/>
              <a:t>Д У К С А </a:t>
            </a:r>
          </a:p>
          <a:p>
            <a:pPr algn="ctr">
              <a:buFont typeface="Wingdings" pitchFamily="2" charset="2"/>
              <a:buNone/>
            </a:pPr>
            <a:r>
              <a:rPr lang="ru-RU" sz="3600" b="1"/>
              <a:t>      </a:t>
            </a:r>
          </a:p>
          <a:p>
            <a:pPr algn="ctr">
              <a:buFont typeface="Wingdings" pitchFamily="2" charset="2"/>
              <a:buNone/>
            </a:pPr>
            <a:r>
              <a:rPr lang="ru-RU" sz="3600" b="1"/>
              <a:t>Д Ь С Т Р Е Я Л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u="sng">
                <a:solidFill>
                  <a:srgbClr val="00FF00"/>
                </a:solidFill>
              </a:rPr>
              <a:t>Шифровки для 2 команды: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sz="3600" b="1"/>
              <a:t>З Н А А С   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endParaRPr lang="ru-RU" sz="3600" b="1"/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sz="3600" b="1"/>
              <a:t>Т О Р Е С 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sz="3600" b="1"/>
              <a:t>  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sz="3600" b="1"/>
              <a:t>М Л И Н А  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sz="3600" b="1"/>
              <a:t> 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sz="3600" b="1"/>
              <a:t>Л А Т И М Е Р И Я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u="sng">
                <a:solidFill>
                  <a:srgbClr val="00FF00"/>
                </a:solidFill>
              </a:rPr>
              <a:t>Шифровки для 3 команды: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sz="3600" b="1"/>
              <a:t>Т А М Н И Й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sz="3600"/>
              <a:t>   </a:t>
            </a:r>
            <a:endParaRPr lang="ru-RU" sz="3600" b="1"/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sz="3600" b="1"/>
              <a:t>Р Ф Ь Л Е О</a:t>
            </a:r>
            <a:r>
              <a:rPr lang="ru-RU" sz="3600"/>
              <a:t> 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sz="3600"/>
              <a:t>  </a:t>
            </a:r>
            <a:endParaRPr lang="ru-RU" sz="3600" b="1"/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sz="3600" b="1"/>
              <a:t>А Е У Г Л Б</a:t>
            </a:r>
            <a:r>
              <a:rPr lang="ru-RU" sz="3600"/>
              <a:t> 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sz="3600"/>
              <a:t>  </a:t>
            </a:r>
            <a:endParaRPr lang="ru-RU" sz="3600" b="1"/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sz="3600" b="1"/>
              <a:t>У Б О Р Г А Ш</a:t>
            </a:r>
            <a:r>
              <a:rPr lang="ru-RU"/>
              <a:t>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u="sng">
                <a:solidFill>
                  <a:srgbClr val="00FF00"/>
                </a:solidFill>
              </a:rPr>
              <a:t>Ответы: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53000"/>
          </a:xfrm>
        </p:spPr>
        <p:txBody>
          <a:bodyPr/>
          <a:lstStyle/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b="1" u="sng">
                <a:solidFill>
                  <a:srgbClr val="F4F406"/>
                </a:solidFill>
              </a:rPr>
              <a:t>Шифровки для 1 команды: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endParaRPr lang="ru-RU" b="1">
              <a:solidFill>
                <a:srgbClr val="F4F406"/>
              </a:solidFill>
            </a:endParaRP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b="1"/>
              <a:t>Т А П В О Л    </a:t>
            </a:r>
            <a:r>
              <a:rPr lang="ru-RU" b="1" i="1"/>
              <a:t>(плотва)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endParaRPr lang="ru-RU" b="1"/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b="1"/>
              <a:t>С Е К Р А Т    </a:t>
            </a:r>
            <a:r>
              <a:rPr lang="ru-RU" b="1" i="1"/>
              <a:t>(треска)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endParaRPr lang="ru-RU" b="1"/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b="1"/>
              <a:t>Д У К С А       </a:t>
            </a:r>
            <a:r>
              <a:rPr lang="ru-RU" b="1" i="1"/>
              <a:t>(судак)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endParaRPr lang="ru-RU" b="1"/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b="1"/>
              <a:t>Д Ь С Т Р Е Я Л  </a:t>
            </a:r>
            <a:r>
              <a:rPr lang="ru-RU" b="1" i="1"/>
              <a:t>(стерлядь)</a:t>
            </a:r>
            <a:r>
              <a:rPr lang="ru-RU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u="sng">
                <a:solidFill>
                  <a:srgbClr val="00FF00"/>
                </a:solidFill>
              </a:rPr>
              <a:t>Ответы: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53000"/>
          </a:xfrm>
        </p:spPr>
        <p:txBody>
          <a:bodyPr/>
          <a:lstStyle/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b="1" u="sng">
                <a:solidFill>
                  <a:srgbClr val="F4F406"/>
                </a:solidFill>
              </a:rPr>
              <a:t>Шифровки для 2 команды: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endParaRPr lang="ru-RU" b="1">
              <a:solidFill>
                <a:srgbClr val="F4F406"/>
              </a:solidFill>
            </a:endParaRP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b="1"/>
              <a:t>З Н А А С</a:t>
            </a:r>
            <a:r>
              <a:rPr lang="ru-RU"/>
              <a:t>   </a:t>
            </a:r>
            <a:r>
              <a:rPr lang="ru-RU" i="1"/>
              <a:t>(сазан)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endParaRPr lang="ru-RU" b="1"/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b="1"/>
              <a:t>Т О Р Е С</a:t>
            </a:r>
            <a:r>
              <a:rPr lang="ru-RU"/>
              <a:t>   </a:t>
            </a:r>
            <a:r>
              <a:rPr lang="ru-RU" i="1"/>
              <a:t>(осётр)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endParaRPr lang="ru-RU" b="1"/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b="1"/>
              <a:t>М Л И Н А</a:t>
            </a:r>
            <a:r>
              <a:rPr lang="ru-RU"/>
              <a:t>   </a:t>
            </a:r>
            <a:r>
              <a:rPr lang="ru-RU" i="1"/>
              <a:t>(налим)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endParaRPr lang="ru-RU" b="1"/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b="1"/>
              <a:t>Л А Т И М Е Р И Я</a:t>
            </a:r>
            <a:r>
              <a:rPr lang="ru-RU"/>
              <a:t>  </a:t>
            </a:r>
            <a:r>
              <a:rPr lang="ru-RU" i="1"/>
              <a:t>(латимерия)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457200" y="885825"/>
            <a:ext cx="8382000" cy="521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ru-RU" sz="2800" b="1"/>
              <a:t>1)Он в самом омуте живёт, хозяин глубины. </a:t>
            </a:r>
          </a:p>
          <a:p>
            <a:pPr algn="ctr"/>
            <a:r>
              <a:rPr lang="ru-RU" sz="2800" b="1"/>
              <a:t>Имеет он огромный рот, а глазки чуть видны.</a:t>
            </a:r>
            <a:r>
              <a:rPr lang="ru-RU" sz="2400"/>
              <a:t>       </a:t>
            </a:r>
          </a:p>
          <a:p>
            <a:pPr algn="ctr"/>
            <a:r>
              <a:rPr lang="ru-RU" sz="2800" b="1" i="1">
                <a:solidFill>
                  <a:srgbClr val="F4F406"/>
                </a:solidFill>
              </a:rPr>
              <a:t>сом</a:t>
            </a:r>
          </a:p>
          <a:p>
            <a:pPr algn="ctr"/>
            <a:endParaRPr lang="ru-RU" sz="2800" b="1" i="1">
              <a:solidFill>
                <a:srgbClr val="F4F406"/>
              </a:solidFill>
            </a:endParaRPr>
          </a:p>
          <a:p>
            <a:pPr algn="ctr"/>
            <a:r>
              <a:rPr lang="ru-RU" sz="2800" b="1"/>
              <a:t>2)Есть голова, да нет волос, есть глаза, </a:t>
            </a:r>
          </a:p>
          <a:p>
            <a:pPr algn="ctr"/>
            <a:r>
              <a:rPr lang="ru-RU" sz="2800" b="1"/>
              <a:t>да нет бровей, перья есть, да не летает, </a:t>
            </a:r>
          </a:p>
          <a:p>
            <a:pPr algn="ctr"/>
            <a:r>
              <a:rPr lang="ru-RU" sz="2800" b="1"/>
              <a:t>в холоде не зябнет и жары не боится.</a:t>
            </a:r>
            <a:r>
              <a:rPr lang="ru-RU" sz="2400"/>
              <a:t>      </a:t>
            </a:r>
          </a:p>
          <a:p>
            <a:pPr algn="ctr"/>
            <a:r>
              <a:rPr lang="ru-RU" sz="2800" b="1" i="1">
                <a:solidFill>
                  <a:srgbClr val="F4F406"/>
                </a:solidFill>
              </a:rPr>
              <a:t>рыба</a:t>
            </a:r>
          </a:p>
          <a:p>
            <a:pPr algn="ctr"/>
            <a:endParaRPr lang="ru-RU" sz="2800" b="1" i="1">
              <a:solidFill>
                <a:srgbClr val="F4F406"/>
              </a:solidFill>
            </a:endParaRPr>
          </a:p>
          <a:p>
            <a:pPr algn="ctr"/>
            <a:r>
              <a:rPr lang="ru-RU" sz="2800" b="1"/>
              <a:t>3)С зубастой трёхметровой рыбкой </a:t>
            </a:r>
          </a:p>
          <a:p>
            <a:pPr algn="ctr"/>
            <a:r>
              <a:rPr lang="ru-RU" sz="2800" b="1"/>
              <a:t>знакомство было бы ошибкой.</a:t>
            </a:r>
            <a:r>
              <a:rPr lang="ru-RU" sz="2400"/>
              <a:t>   </a:t>
            </a:r>
          </a:p>
          <a:p>
            <a:pPr algn="ctr"/>
            <a:r>
              <a:rPr lang="ru-RU" sz="2400"/>
              <a:t> </a:t>
            </a:r>
            <a:r>
              <a:rPr lang="ru-RU" sz="2800" b="1" i="1">
                <a:solidFill>
                  <a:srgbClr val="F4F406"/>
                </a:solidFill>
              </a:rPr>
              <a:t>акула</a:t>
            </a:r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u="sng">
                <a:solidFill>
                  <a:srgbClr val="00FF00"/>
                </a:solidFill>
                <a:effectLst/>
              </a:rPr>
              <a:t>Загадки для 1 команды:</a:t>
            </a:r>
            <a:r>
              <a:rPr lang="ru-RU" sz="4000" b="0">
                <a:solidFill>
                  <a:schemeClr val="tx1"/>
                </a:solidFill>
                <a:effectLst/>
              </a:rPr>
              <a:t/>
            </a:r>
            <a:br>
              <a:rPr lang="ru-RU" sz="4000" b="0">
                <a:solidFill>
                  <a:schemeClr val="tx1"/>
                </a:solidFill>
                <a:effectLst/>
              </a:rPr>
            </a:br>
            <a:endParaRPr lang="ru-RU" sz="4000" b="0">
              <a:solidFill>
                <a:schemeClr val="tx1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102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102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02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4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24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1024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1024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24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024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>
                <a:solidFill>
                  <a:srgbClr val="00FF00"/>
                </a:solidFill>
              </a:rPr>
              <a:t>Ответы: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b="1" u="sng">
                <a:solidFill>
                  <a:srgbClr val="F4F406"/>
                </a:solidFill>
              </a:rPr>
              <a:t>Шифровки для 3 команды: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endParaRPr lang="ru-RU" b="1">
              <a:solidFill>
                <a:srgbClr val="F4F406"/>
              </a:solidFill>
            </a:endParaRP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b="1"/>
              <a:t>Т А М Н И Й</a:t>
            </a:r>
            <a:r>
              <a:rPr lang="ru-RU"/>
              <a:t>   </a:t>
            </a:r>
            <a:r>
              <a:rPr lang="ru-RU" i="1"/>
              <a:t>(минтай)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endParaRPr lang="ru-RU" b="1"/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b="1"/>
              <a:t>Р Ф Ь Л Е О</a:t>
            </a:r>
            <a:r>
              <a:rPr lang="ru-RU"/>
              <a:t>   </a:t>
            </a:r>
            <a:r>
              <a:rPr lang="ru-RU" i="1"/>
              <a:t>(форель)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endParaRPr lang="ru-RU" b="1"/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b="1"/>
              <a:t>А Е У Г Л Б</a:t>
            </a:r>
            <a:r>
              <a:rPr lang="ru-RU"/>
              <a:t>   </a:t>
            </a:r>
            <a:r>
              <a:rPr lang="ru-RU" i="1"/>
              <a:t>(белуга)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endParaRPr lang="ru-RU" b="1"/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b="1"/>
              <a:t>У Б О Р Г А Ш</a:t>
            </a:r>
            <a:r>
              <a:rPr lang="ru-RU"/>
              <a:t>  </a:t>
            </a:r>
            <a:r>
              <a:rPr lang="ru-RU" i="1"/>
              <a:t>(горбуша)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>
                <a:solidFill>
                  <a:srgbClr val="F4F406"/>
                </a:solidFill>
              </a:rPr>
              <a:t>Конкурс </a:t>
            </a:r>
            <a:br>
              <a:rPr lang="ru-RU" sz="4000">
                <a:solidFill>
                  <a:srgbClr val="F4F406"/>
                </a:solidFill>
              </a:rPr>
            </a:br>
            <a:r>
              <a:rPr lang="ru-RU" sz="4000">
                <a:solidFill>
                  <a:srgbClr val="F4F406"/>
                </a:solidFill>
              </a:rPr>
              <a:t>«ЗАМОРОЧКИ ИЗ БОЧКИ»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b="1" u="sng">
                <a:solidFill>
                  <a:srgbClr val="F58FDA"/>
                </a:solidFill>
              </a:rPr>
              <a:t>Условия:</a:t>
            </a:r>
            <a:r>
              <a:rPr lang="ru-RU"/>
              <a:t> </a:t>
            </a:r>
            <a:r>
              <a:rPr lang="ru-RU" b="1"/>
              <a:t>команды по очереди вытаскивают из бочонка номерки и отвечают на вопрос под этим номером.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b="1"/>
              <a:t>   Если отвечающая команда даёт неправильный ответ, другие команды могут ответить и заработать дополнительные баллы.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ru-RU" b="1" u="sng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b="1" u="sng">
                <a:solidFill>
                  <a:srgbClr val="F58FDA"/>
                </a:solidFill>
              </a:rPr>
              <a:t>Оценка:</a:t>
            </a:r>
            <a:r>
              <a:rPr lang="ru-RU"/>
              <a:t> </a:t>
            </a:r>
            <a:r>
              <a:rPr lang="ru-RU" b="1"/>
              <a:t>2 балла за каждый ответ.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030" name="Group 22"/>
          <p:cNvGraphicFramePr>
            <a:graphicFrameLocks noGrp="1"/>
          </p:cNvGraphicFramePr>
          <p:nvPr/>
        </p:nvGraphicFramePr>
        <p:xfrm>
          <a:off x="1524000" y="1397000"/>
          <a:ext cx="6096000" cy="4064001"/>
        </p:xfrm>
        <a:graphic>
          <a:graphicData uri="http://schemas.openxmlformats.org/drawingml/2006/table">
            <a:tbl>
              <a:tblPr/>
              <a:tblGrid>
                <a:gridCol w="2032000"/>
                <a:gridCol w="2032000"/>
                <a:gridCol w="2032000"/>
              </a:tblGrid>
              <a:tr h="1354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6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58FDA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</a:t>
                      </a:r>
                      <a:r>
                        <a:rPr kumimoji="0" lang="ru-RU" sz="6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58FDA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hlinkClick r:id="rId2" action="ppaction://hlinksldjump"/>
                        </a:rPr>
                        <a:t>№ 1</a:t>
                      </a:r>
                      <a:endParaRPr kumimoji="0" lang="ru-RU" sz="6000" b="1" i="0" u="none" strike="noStrike" cap="none" normalizeH="0" baseline="0" smtClean="0">
                        <a:ln>
                          <a:noFill/>
                        </a:ln>
                        <a:solidFill>
                          <a:srgbClr val="F58FDA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6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58FDA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</a:t>
                      </a:r>
                      <a:r>
                        <a:rPr kumimoji="0" lang="ru-RU" sz="6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58FDA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hlinkClick r:id="rId3" action="ppaction://hlinksldjump"/>
                        </a:rPr>
                        <a:t>№ 2</a:t>
                      </a:r>
                      <a:endParaRPr kumimoji="0" lang="ru-RU" sz="6000" b="1" i="0" u="none" strike="noStrike" cap="none" normalizeH="0" baseline="0" smtClean="0">
                        <a:ln>
                          <a:noFill/>
                        </a:ln>
                        <a:solidFill>
                          <a:srgbClr val="F58FDA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6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58FDA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</a:t>
                      </a:r>
                      <a:r>
                        <a:rPr kumimoji="0" lang="ru-RU" sz="6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58FDA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hlinkClick r:id="rId4" action="ppaction://hlinksldjump"/>
                        </a:rPr>
                        <a:t>№ 3</a:t>
                      </a:r>
                      <a:endParaRPr kumimoji="0" lang="ru-RU" sz="6000" b="1" i="0" u="none" strike="noStrike" cap="none" normalizeH="0" baseline="0" smtClean="0">
                        <a:ln>
                          <a:noFill/>
                        </a:ln>
                        <a:solidFill>
                          <a:srgbClr val="F58FDA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55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6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58FDA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</a:t>
                      </a:r>
                      <a:r>
                        <a:rPr kumimoji="0" lang="ru-RU" sz="6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58FDA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hlinkClick r:id="rId5" action="ppaction://hlinksldjump"/>
                        </a:rPr>
                        <a:t>№ 4</a:t>
                      </a:r>
                      <a:endParaRPr kumimoji="0" lang="ru-RU" sz="6000" b="1" i="0" u="none" strike="noStrike" cap="none" normalizeH="0" baseline="0" smtClean="0">
                        <a:ln>
                          <a:noFill/>
                        </a:ln>
                        <a:solidFill>
                          <a:srgbClr val="F58FDA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6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58FDA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</a:t>
                      </a:r>
                      <a:r>
                        <a:rPr kumimoji="0" lang="ru-RU" sz="6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58FDA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hlinkClick r:id="rId6" action="ppaction://hlinksldjump"/>
                        </a:rPr>
                        <a:t>№ 5</a:t>
                      </a:r>
                      <a:endParaRPr kumimoji="0" lang="ru-RU" sz="6000" b="1" i="0" u="none" strike="noStrike" cap="none" normalizeH="0" baseline="0" smtClean="0">
                        <a:ln>
                          <a:noFill/>
                        </a:ln>
                        <a:solidFill>
                          <a:srgbClr val="F58FDA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6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58FDA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</a:t>
                      </a:r>
                      <a:r>
                        <a:rPr kumimoji="0" lang="ru-RU" sz="6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58FDA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hlinkClick r:id="rId7" action="ppaction://hlinksldjump"/>
                        </a:rPr>
                        <a:t>№ 6</a:t>
                      </a:r>
                      <a:endParaRPr kumimoji="0" lang="ru-RU" sz="6000" b="1" i="0" u="none" strike="noStrike" cap="none" normalizeH="0" baseline="0" smtClean="0">
                        <a:ln>
                          <a:noFill/>
                        </a:ln>
                        <a:solidFill>
                          <a:srgbClr val="F58FDA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54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6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58FDA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</a:t>
                      </a:r>
                      <a:r>
                        <a:rPr kumimoji="0" lang="ru-RU" sz="6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58FDA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hlinkClick r:id="rId8" action="ppaction://hlinksldjump"/>
                        </a:rPr>
                        <a:t>№ 7</a:t>
                      </a:r>
                      <a:endParaRPr kumimoji="0" lang="ru-RU" sz="6000" b="1" i="0" u="none" strike="noStrike" cap="none" normalizeH="0" baseline="0" smtClean="0">
                        <a:ln>
                          <a:noFill/>
                        </a:ln>
                        <a:solidFill>
                          <a:srgbClr val="F58FDA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6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58FDA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</a:t>
                      </a:r>
                      <a:r>
                        <a:rPr kumimoji="0" lang="ru-RU" sz="6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58FDA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hlinkClick r:id="rId9" action="ppaction://hlinksldjump"/>
                        </a:rPr>
                        <a:t>№ 8</a:t>
                      </a:r>
                      <a:endParaRPr kumimoji="0" lang="ru-RU" sz="6000" b="1" i="0" u="none" strike="noStrike" cap="none" normalizeH="0" baseline="0" smtClean="0">
                        <a:ln>
                          <a:noFill/>
                        </a:ln>
                        <a:solidFill>
                          <a:srgbClr val="F58FDA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6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58FDA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</a:t>
                      </a:r>
                      <a:r>
                        <a:rPr kumimoji="0" lang="ru-RU" sz="6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58FDA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hlinkClick r:id="rId10" action="ppaction://hlinksldjump"/>
                        </a:rPr>
                        <a:t>№ 9</a:t>
                      </a:r>
                      <a:endParaRPr kumimoji="0" lang="ru-RU" sz="6000" b="1" i="0" u="none" strike="noStrike" cap="none" normalizeH="0" baseline="0" smtClean="0">
                        <a:ln>
                          <a:noFill/>
                        </a:ln>
                        <a:solidFill>
                          <a:srgbClr val="F58FDA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3031" name="AutoShape 23">
            <a:hlinkClick r:id="rId11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29600" y="5867400"/>
            <a:ext cx="685800" cy="814388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6" name="Rectangle 4"/>
          <p:cNvSpPr>
            <a:spLocks noChangeArrowheads="1"/>
          </p:cNvSpPr>
          <p:nvPr/>
        </p:nvSpPr>
        <p:spPr bwMode="auto">
          <a:xfrm>
            <a:off x="609600" y="968375"/>
            <a:ext cx="8077200" cy="478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ru-RU" sz="5400" b="1" u="sng">
                <a:solidFill>
                  <a:srgbClr val="F58FDA"/>
                </a:solidFill>
              </a:rPr>
              <a:t>№ 1.</a:t>
            </a:r>
          </a:p>
          <a:p>
            <a:pPr algn="ctr"/>
            <a:endParaRPr lang="ru-RU" sz="5400" b="1" u="sng">
              <a:solidFill>
                <a:srgbClr val="F58FDA"/>
              </a:solidFill>
            </a:endParaRPr>
          </a:p>
          <a:p>
            <a:pPr algn="ctr"/>
            <a:r>
              <a:rPr lang="ru-RU" sz="4000" b="1"/>
              <a:t>Почему трудно держать в руках живую рыбу?</a:t>
            </a:r>
          </a:p>
          <a:p>
            <a:pPr algn="ctr"/>
            <a:endParaRPr lang="ru-RU" sz="4000" b="1"/>
          </a:p>
          <a:p>
            <a:pPr algn="ctr"/>
            <a:endParaRPr lang="ru-RU" sz="4000" b="1"/>
          </a:p>
          <a:p>
            <a:pPr algn="ctr"/>
            <a:r>
              <a:rPr lang="ru-RU" sz="4000" b="1" i="1">
                <a:solidFill>
                  <a:srgbClr val="F4F406"/>
                </a:solidFill>
              </a:rPr>
              <a:t>Тело покрыто слизью</a:t>
            </a:r>
            <a:r>
              <a:rPr lang="ru-RU" sz="4000"/>
              <a:t> </a:t>
            </a:r>
            <a:r>
              <a:rPr lang="ru-RU" sz="4000" b="1"/>
              <a:t>      </a:t>
            </a:r>
          </a:p>
        </p:txBody>
      </p:sp>
      <p:sp>
        <p:nvSpPr>
          <p:cNvPr id="44037" name="AutoShape 5">
            <a:hlinkClick r:id="rId2" action="ppaction://hlinksldjump"/>
            <a:hlinkHover r:id="" action="ppaction://hlinkshowjump?jump=previousslide"/>
          </p:cNvPr>
          <p:cNvSpPr>
            <a:spLocks noChangeArrowheads="1"/>
          </p:cNvSpPr>
          <p:nvPr/>
        </p:nvSpPr>
        <p:spPr bwMode="auto">
          <a:xfrm>
            <a:off x="8153400" y="5791200"/>
            <a:ext cx="762000" cy="814388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40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40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40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0" name="Rectangle 4"/>
          <p:cNvSpPr>
            <a:spLocks noChangeArrowheads="1"/>
          </p:cNvSpPr>
          <p:nvPr/>
        </p:nvSpPr>
        <p:spPr bwMode="auto">
          <a:xfrm>
            <a:off x="228600" y="381000"/>
            <a:ext cx="8534400" cy="560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endParaRPr lang="ru-RU" sz="5400" b="1" u="sng">
              <a:solidFill>
                <a:srgbClr val="F58FDA"/>
              </a:solidFill>
            </a:endParaRPr>
          </a:p>
          <a:p>
            <a:pPr algn="ctr"/>
            <a:r>
              <a:rPr lang="ru-RU" sz="5400" b="1" u="sng">
                <a:solidFill>
                  <a:srgbClr val="F58FDA"/>
                </a:solidFill>
              </a:rPr>
              <a:t>№ 2.</a:t>
            </a:r>
          </a:p>
          <a:p>
            <a:pPr algn="ctr"/>
            <a:endParaRPr lang="ru-RU" sz="5400" b="1" u="sng">
              <a:solidFill>
                <a:srgbClr val="F58FDA"/>
              </a:solidFill>
            </a:endParaRPr>
          </a:p>
          <a:p>
            <a:pPr algn="ctr"/>
            <a:r>
              <a:rPr lang="ru-RU" sz="4000" b="1"/>
              <a:t>Почему даже в мутной воде рыба не натыкается на препятствия?</a:t>
            </a:r>
          </a:p>
          <a:p>
            <a:pPr algn="ctr"/>
            <a:endParaRPr lang="ru-RU" sz="4000" b="1"/>
          </a:p>
          <a:p>
            <a:pPr algn="ctr"/>
            <a:endParaRPr lang="ru-RU" sz="4000" i="1">
              <a:solidFill>
                <a:srgbClr val="F4F406"/>
              </a:solidFill>
            </a:endParaRPr>
          </a:p>
          <a:p>
            <a:pPr algn="ctr"/>
            <a:r>
              <a:rPr lang="ru-RU" sz="4000" b="1" i="1">
                <a:solidFill>
                  <a:srgbClr val="F4F406"/>
                </a:solidFill>
              </a:rPr>
              <a:t>За счёт боковой линии</a:t>
            </a:r>
            <a:r>
              <a:rPr lang="ru-RU" sz="4000" b="1" i="1"/>
              <a:t> </a:t>
            </a:r>
          </a:p>
        </p:txBody>
      </p:sp>
      <p:sp>
        <p:nvSpPr>
          <p:cNvPr id="45061" name="AutoShape 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153400" y="5715000"/>
            <a:ext cx="814388" cy="890588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50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50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50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4" name="Rectangle 4"/>
          <p:cNvSpPr>
            <a:spLocks noChangeArrowheads="1"/>
          </p:cNvSpPr>
          <p:nvPr/>
        </p:nvSpPr>
        <p:spPr bwMode="auto">
          <a:xfrm>
            <a:off x="228600" y="725488"/>
            <a:ext cx="8458200" cy="478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ru-RU" sz="5400" b="1" u="sng">
                <a:solidFill>
                  <a:srgbClr val="F58FDA"/>
                </a:solidFill>
              </a:rPr>
              <a:t>№3.</a:t>
            </a:r>
          </a:p>
          <a:p>
            <a:pPr algn="just"/>
            <a:endParaRPr lang="ru-RU" sz="5400" b="1" u="sng">
              <a:solidFill>
                <a:srgbClr val="F58FDA"/>
              </a:solidFill>
            </a:endParaRPr>
          </a:p>
          <a:p>
            <a:pPr algn="ctr"/>
            <a:r>
              <a:rPr lang="ru-RU" sz="4000" b="1"/>
              <a:t>Почему не тонут акулы, хотя у них нет плавательного пузыря? </a:t>
            </a:r>
          </a:p>
          <a:p>
            <a:pPr algn="ctr"/>
            <a:endParaRPr lang="ru-RU" sz="4000" b="1"/>
          </a:p>
          <a:p>
            <a:pPr algn="ctr"/>
            <a:endParaRPr lang="ru-RU" sz="4000" b="1"/>
          </a:p>
          <a:p>
            <a:pPr algn="ctr"/>
            <a:r>
              <a:rPr lang="ru-RU" sz="4000" b="1" i="1">
                <a:solidFill>
                  <a:srgbClr val="F4F406"/>
                </a:solidFill>
              </a:rPr>
              <a:t>В печени находится запас жира</a:t>
            </a:r>
            <a:r>
              <a:rPr lang="ru-RU">
                <a:solidFill>
                  <a:srgbClr val="F4F406"/>
                </a:solidFill>
              </a:rPr>
              <a:t> </a:t>
            </a:r>
            <a:r>
              <a:rPr lang="ru-RU" sz="4000" b="1">
                <a:solidFill>
                  <a:srgbClr val="F4F406"/>
                </a:solidFill>
              </a:rPr>
              <a:t> </a:t>
            </a:r>
          </a:p>
        </p:txBody>
      </p:sp>
      <p:sp>
        <p:nvSpPr>
          <p:cNvPr id="46085" name="AutoShape 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838200" cy="890588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60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60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60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Rectangle 4"/>
          <p:cNvSpPr>
            <a:spLocks noChangeArrowheads="1"/>
          </p:cNvSpPr>
          <p:nvPr/>
        </p:nvSpPr>
        <p:spPr bwMode="auto">
          <a:xfrm>
            <a:off x="76200" y="762000"/>
            <a:ext cx="8818563" cy="512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ru-RU" sz="5400" b="1" u="sng">
                <a:solidFill>
                  <a:srgbClr val="F58FDA"/>
                </a:solidFill>
              </a:rPr>
              <a:t>№ 4</a:t>
            </a:r>
            <a:r>
              <a:rPr lang="ru-RU">
                <a:solidFill>
                  <a:srgbClr val="F58FDA"/>
                </a:solidFill>
              </a:rPr>
              <a:t>.</a:t>
            </a:r>
          </a:p>
          <a:p>
            <a:pPr algn="ctr"/>
            <a:endParaRPr lang="ru-RU">
              <a:solidFill>
                <a:srgbClr val="F58FDA"/>
              </a:solidFill>
            </a:endParaRPr>
          </a:p>
          <a:p>
            <a:pPr algn="ctr"/>
            <a:endParaRPr lang="ru-RU"/>
          </a:p>
          <a:p>
            <a:pPr algn="ctr"/>
            <a:r>
              <a:rPr lang="ru-RU" sz="4000" b="1"/>
              <a:t>Горчак, тиляпия, колюшка, пинагор.</a:t>
            </a:r>
          </a:p>
          <a:p>
            <a:pPr algn="ctr"/>
            <a:r>
              <a:rPr lang="ru-RU" sz="4000" b="1"/>
              <a:t> Что всех этих рыб объединяет?</a:t>
            </a:r>
          </a:p>
          <a:p>
            <a:pPr algn="ctr"/>
            <a:endParaRPr lang="ru-RU" sz="4000" b="1"/>
          </a:p>
          <a:p>
            <a:pPr algn="ctr"/>
            <a:endParaRPr lang="ru-RU" sz="4000" b="1" i="1">
              <a:solidFill>
                <a:srgbClr val="F4F406"/>
              </a:solidFill>
            </a:endParaRPr>
          </a:p>
          <a:p>
            <a:pPr algn="ctr"/>
            <a:endParaRPr lang="ru-RU" sz="4000" b="1" i="1">
              <a:solidFill>
                <a:srgbClr val="F4F406"/>
              </a:solidFill>
            </a:endParaRPr>
          </a:p>
          <a:p>
            <a:pPr algn="ctr"/>
            <a:r>
              <a:rPr lang="ru-RU" sz="4000" b="1" i="1">
                <a:solidFill>
                  <a:srgbClr val="F4F406"/>
                </a:solidFill>
              </a:rPr>
              <a:t>Забота о потомстве</a:t>
            </a:r>
            <a:r>
              <a:rPr lang="ru-RU"/>
              <a:t>    </a:t>
            </a:r>
          </a:p>
        </p:txBody>
      </p:sp>
      <p:sp>
        <p:nvSpPr>
          <p:cNvPr id="47109" name="AutoShape 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153400" y="5867400"/>
            <a:ext cx="762000" cy="814388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710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710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2" name="Rectangle 4"/>
          <p:cNvSpPr>
            <a:spLocks noChangeArrowheads="1"/>
          </p:cNvSpPr>
          <p:nvPr/>
        </p:nvSpPr>
        <p:spPr bwMode="auto">
          <a:xfrm>
            <a:off x="381000" y="566738"/>
            <a:ext cx="8534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ru-RU" sz="5400" b="1" u="sng">
                <a:solidFill>
                  <a:srgbClr val="F58FDA"/>
                </a:solidFill>
              </a:rPr>
              <a:t>№ 5.</a:t>
            </a:r>
          </a:p>
          <a:p>
            <a:pPr algn="ctr"/>
            <a:r>
              <a:rPr lang="ru-RU" sz="4000" b="1"/>
              <a:t>Чешуя рыб – «паспорт» </a:t>
            </a:r>
          </a:p>
          <a:p>
            <a:pPr algn="ctr"/>
            <a:r>
              <a:rPr lang="ru-RU" sz="4000" b="1"/>
              <a:t>и «медицинская книжка» одновременно.   </a:t>
            </a:r>
          </a:p>
          <a:p>
            <a:pPr algn="ctr"/>
            <a:r>
              <a:rPr lang="ru-RU" sz="4000" b="1"/>
              <a:t>    Почему?   </a:t>
            </a:r>
          </a:p>
          <a:p>
            <a:pPr algn="ctr"/>
            <a:endParaRPr lang="ru-RU" sz="4000" b="1"/>
          </a:p>
          <a:p>
            <a:pPr algn="ctr"/>
            <a:r>
              <a:rPr lang="ru-RU" sz="4000" b="1" i="1">
                <a:solidFill>
                  <a:srgbClr val="F4F406"/>
                </a:solidFill>
              </a:rPr>
              <a:t>По чешуе можно определить возраст и состояние здоровья рыбы </a:t>
            </a:r>
          </a:p>
        </p:txBody>
      </p:sp>
      <p:sp>
        <p:nvSpPr>
          <p:cNvPr id="48133" name="AutoShape 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153400" y="5791200"/>
            <a:ext cx="762000" cy="890588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81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81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81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481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481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6" name="Rectangle 4"/>
          <p:cNvSpPr>
            <a:spLocks noChangeArrowheads="1"/>
          </p:cNvSpPr>
          <p:nvPr/>
        </p:nvSpPr>
        <p:spPr bwMode="auto">
          <a:xfrm>
            <a:off x="279400" y="-449263"/>
            <a:ext cx="8485188" cy="72231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endParaRPr lang="ru-RU" sz="5400" b="1">
              <a:solidFill>
                <a:srgbClr val="F58FDA"/>
              </a:solidFill>
            </a:endParaRPr>
          </a:p>
          <a:p>
            <a:pPr algn="ctr"/>
            <a:r>
              <a:rPr lang="ru-RU" sz="5400" b="1" u="sng">
                <a:solidFill>
                  <a:srgbClr val="F58FDA"/>
                </a:solidFill>
              </a:rPr>
              <a:t>№ 6.</a:t>
            </a:r>
          </a:p>
          <a:p>
            <a:pPr algn="ctr"/>
            <a:r>
              <a:rPr lang="ru-RU" sz="4000" b="1"/>
              <a:t>В аквариум к слепой щуке </a:t>
            </a:r>
          </a:p>
          <a:p>
            <a:pPr algn="ctr"/>
            <a:r>
              <a:rPr lang="ru-RU" sz="4000" b="1"/>
              <a:t>пустили рыб. Не видя их,</a:t>
            </a:r>
          </a:p>
          <a:p>
            <a:pPr algn="ctr"/>
            <a:r>
              <a:rPr lang="ru-RU" sz="4000" b="1"/>
              <a:t> щука бросилась и без промаха </a:t>
            </a:r>
          </a:p>
          <a:p>
            <a:pPr algn="ctr"/>
            <a:r>
              <a:rPr lang="ru-RU" sz="4000" b="1"/>
              <a:t>переловила всех. </a:t>
            </a:r>
          </a:p>
          <a:p>
            <a:pPr algn="ctr"/>
            <a:r>
              <a:rPr lang="ru-RU" sz="4000" b="1"/>
              <a:t>Каким образом она их обнаружила?</a:t>
            </a:r>
          </a:p>
          <a:p>
            <a:pPr algn="ctr"/>
            <a:endParaRPr lang="ru-RU" sz="4000" i="1">
              <a:solidFill>
                <a:srgbClr val="F4F406"/>
              </a:solidFill>
            </a:endParaRPr>
          </a:p>
          <a:p>
            <a:pPr algn="ctr"/>
            <a:endParaRPr lang="ru-RU" sz="4000" i="1">
              <a:solidFill>
                <a:srgbClr val="F4F406"/>
              </a:solidFill>
            </a:endParaRPr>
          </a:p>
          <a:p>
            <a:pPr algn="ctr"/>
            <a:r>
              <a:rPr lang="ru-RU" sz="4000" b="1" i="1">
                <a:solidFill>
                  <a:srgbClr val="F4F406"/>
                </a:solidFill>
              </a:rPr>
              <a:t>С помощью боковой линии </a:t>
            </a:r>
          </a:p>
          <a:p>
            <a:pPr algn="ctr"/>
            <a:r>
              <a:rPr lang="ru-RU" sz="4000" b="1"/>
              <a:t>  </a:t>
            </a:r>
          </a:p>
        </p:txBody>
      </p:sp>
      <p:sp>
        <p:nvSpPr>
          <p:cNvPr id="49157" name="AutoShape 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29600" y="6019800"/>
            <a:ext cx="762000" cy="838200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91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91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91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491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4915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915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915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0" name="Rectangle 4"/>
          <p:cNvSpPr>
            <a:spLocks noChangeArrowheads="1"/>
          </p:cNvSpPr>
          <p:nvPr/>
        </p:nvSpPr>
        <p:spPr bwMode="auto">
          <a:xfrm>
            <a:off x="862013" y="619125"/>
            <a:ext cx="7251700" cy="4938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ru-RU" sz="5400" b="1" u="sng">
                <a:solidFill>
                  <a:srgbClr val="F58FDA"/>
                </a:solidFill>
              </a:rPr>
              <a:t>№ 7</a:t>
            </a:r>
            <a:r>
              <a:rPr lang="ru-RU" sz="5400" b="1">
                <a:solidFill>
                  <a:srgbClr val="F58FDA"/>
                </a:solidFill>
              </a:rPr>
              <a:t>. </a:t>
            </a:r>
          </a:p>
          <a:p>
            <a:pPr algn="ctr"/>
            <a:endParaRPr lang="ru-RU" sz="5400" b="1">
              <a:solidFill>
                <a:srgbClr val="F58FDA"/>
              </a:solidFill>
            </a:endParaRPr>
          </a:p>
          <a:p>
            <a:pPr algn="ctr"/>
            <a:r>
              <a:rPr lang="ru-RU" sz="4000" b="1"/>
              <a:t>Почему зимой может </a:t>
            </a:r>
          </a:p>
          <a:p>
            <a:pPr algn="ctr"/>
            <a:r>
              <a:rPr lang="ru-RU" sz="4000" b="1"/>
              <a:t>происходить замор рыбы?</a:t>
            </a:r>
            <a:r>
              <a:rPr lang="ru-RU"/>
              <a:t> </a:t>
            </a:r>
          </a:p>
          <a:p>
            <a:pPr algn="ctr"/>
            <a:endParaRPr lang="ru-RU"/>
          </a:p>
          <a:p>
            <a:pPr algn="ctr"/>
            <a:endParaRPr lang="ru-RU"/>
          </a:p>
          <a:p>
            <a:pPr algn="ctr"/>
            <a:endParaRPr lang="ru-RU"/>
          </a:p>
          <a:p>
            <a:pPr algn="ctr"/>
            <a:endParaRPr lang="ru-RU"/>
          </a:p>
          <a:p>
            <a:pPr algn="ctr"/>
            <a:endParaRPr lang="ru-RU"/>
          </a:p>
          <a:p>
            <a:pPr algn="ctr"/>
            <a:r>
              <a:rPr lang="ru-RU" sz="4000" b="1" i="1">
                <a:solidFill>
                  <a:srgbClr val="F4F406"/>
                </a:solidFill>
              </a:rPr>
              <a:t>Из - за недостатка кислорода  </a:t>
            </a:r>
          </a:p>
        </p:txBody>
      </p:sp>
      <p:sp>
        <p:nvSpPr>
          <p:cNvPr id="50181" name="AutoShape 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153400" y="5791200"/>
            <a:ext cx="762000" cy="814388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01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01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018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018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65187"/>
          </a:xfrm>
        </p:spPr>
        <p:txBody>
          <a:bodyPr/>
          <a:lstStyle/>
          <a:p>
            <a:r>
              <a:rPr lang="ru-RU" sz="4000" u="sng">
                <a:solidFill>
                  <a:srgbClr val="00FF00"/>
                </a:solidFill>
                <a:effectLst/>
              </a:rPr>
              <a:t>Загадки для 2 команды: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5410200"/>
          </a:xfrm>
        </p:spPr>
        <p:txBody>
          <a:bodyPr/>
          <a:lstStyle/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sz="2800" b="1">
                <a:effectLst/>
              </a:rPr>
              <a:t>1)Дом шумит, хозяева молчат. 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sz="2800" b="1">
                <a:effectLst/>
              </a:rPr>
              <a:t>Пришли люди, хозяев забрали, 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sz="2800" b="1">
                <a:effectLst/>
              </a:rPr>
              <a:t>а дом в окошки ушёл.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sz="2800" b="1" i="1">
                <a:solidFill>
                  <a:srgbClr val="F4F406"/>
                </a:solidFill>
                <a:effectLst/>
              </a:rPr>
              <a:t>рыба и сеть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endParaRPr lang="ru-RU" sz="2800" b="1" i="1">
              <a:solidFill>
                <a:srgbClr val="F4F406"/>
              </a:solidFill>
              <a:effectLst/>
            </a:endParaRP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sz="2800" b="1">
                <a:effectLst/>
              </a:rPr>
              <a:t>2)Драчун и забияка, живёт в воде,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sz="2800" b="1">
                <a:effectLst/>
              </a:rPr>
              <a:t> когти на спине и щука не проглотит.</a:t>
            </a:r>
            <a:r>
              <a:rPr lang="ru-RU"/>
              <a:t>     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sz="2800" b="1" i="1">
                <a:solidFill>
                  <a:srgbClr val="F4F406"/>
                </a:solidFill>
                <a:effectLst/>
              </a:rPr>
              <a:t>ёрш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endParaRPr lang="ru-RU" sz="2800" b="1" i="1">
              <a:solidFill>
                <a:srgbClr val="F4F406"/>
              </a:solidFill>
              <a:effectLst/>
            </a:endParaRP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sz="2800" b="1">
                <a:effectLst/>
              </a:rPr>
              <a:t>3)Не человек, не зверь, а с усами.     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sz="2800" b="1" i="1">
                <a:solidFill>
                  <a:srgbClr val="F4F406"/>
                </a:solidFill>
                <a:effectLst/>
              </a:rPr>
              <a:t>сом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22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22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22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4" name="Rectangle 4"/>
          <p:cNvSpPr>
            <a:spLocks noChangeArrowheads="1"/>
          </p:cNvSpPr>
          <p:nvPr/>
        </p:nvSpPr>
        <p:spPr bwMode="auto">
          <a:xfrm>
            <a:off x="295275" y="523875"/>
            <a:ext cx="8385175" cy="5821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endParaRPr lang="ru-RU" sz="5400" b="1" u="sng">
              <a:solidFill>
                <a:srgbClr val="F58FDA"/>
              </a:solidFill>
            </a:endParaRPr>
          </a:p>
          <a:p>
            <a:pPr algn="ctr"/>
            <a:r>
              <a:rPr lang="ru-RU" sz="5400" b="1" u="sng">
                <a:solidFill>
                  <a:srgbClr val="F58FDA"/>
                </a:solidFill>
              </a:rPr>
              <a:t>№ 8.</a:t>
            </a:r>
          </a:p>
          <a:p>
            <a:pPr algn="ctr"/>
            <a:endParaRPr lang="ru-RU" sz="5400" b="1" u="sng">
              <a:solidFill>
                <a:srgbClr val="F58FDA"/>
              </a:solidFill>
            </a:endParaRPr>
          </a:p>
          <a:p>
            <a:pPr algn="ctr"/>
            <a:r>
              <a:rPr lang="ru-RU"/>
              <a:t> </a:t>
            </a:r>
          </a:p>
          <a:p>
            <a:pPr algn="ctr"/>
            <a:r>
              <a:rPr lang="ru-RU" sz="4000" b="1"/>
              <a:t>У налима «всё наоборот» - </a:t>
            </a:r>
          </a:p>
          <a:p>
            <a:pPr algn="ctr"/>
            <a:r>
              <a:rPr lang="ru-RU" sz="4000" b="1"/>
              <a:t>говорят бывалые рыбаки. Почему?</a:t>
            </a:r>
          </a:p>
          <a:p>
            <a:pPr algn="ctr"/>
            <a:r>
              <a:rPr lang="ru-RU" b="1"/>
              <a:t> </a:t>
            </a:r>
          </a:p>
          <a:p>
            <a:pPr algn="ctr"/>
            <a:endParaRPr lang="ru-RU" sz="4000" i="1">
              <a:solidFill>
                <a:srgbClr val="F4F406"/>
              </a:solidFill>
            </a:endParaRPr>
          </a:p>
          <a:p>
            <a:pPr algn="ctr"/>
            <a:r>
              <a:rPr lang="ru-RU" sz="4000" b="1" i="1">
                <a:solidFill>
                  <a:srgbClr val="F4F406"/>
                </a:solidFill>
              </a:rPr>
              <a:t>Нерестится зимой </a:t>
            </a:r>
          </a:p>
          <a:p>
            <a:pPr algn="ctr"/>
            <a:r>
              <a:rPr lang="ru-RU" b="1"/>
              <a:t> </a:t>
            </a:r>
          </a:p>
        </p:txBody>
      </p:sp>
      <p:sp>
        <p:nvSpPr>
          <p:cNvPr id="51205" name="AutoShape 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153400" y="5791200"/>
            <a:ext cx="838200" cy="890588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12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120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120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8" name="Rectangle 4"/>
          <p:cNvSpPr>
            <a:spLocks noChangeArrowheads="1"/>
          </p:cNvSpPr>
          <p:nvPr/>
        </p:nvSpPr>
        <p:spPr bwMode="auto">
          <a:xfrm>
            <a:off x="304800" y="533400"/>
            <a:ext cx="8629650" cy="539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ru-RU" sz="5400" b="1" u="sng">
                <a:solidFill>
                  <a:srgbClr val="F58FDA"/>
                </a:solidFill>
              </a:rPr>
              <a:t>№ 9.</a:t>
            </a:r>
          </a:p>
          <a:p>
            <a:pPr algn="ctr"/>
            <a:endParaRPr lang="ru-RU" sz="5400" b="1" u="sng">
              <a:solidFill>
                <a:srgbClr val="F58FDA"/>
              </a:solidFill>
            </a:endParaRPr>
          </a:p>
          <a:p>
            <a:pPr algn="ctr"/>
            <a:r>
              <a:rPr lang="ru-RU" sz="4000" b="1"/>
              <a:t>Народное название вьюна – пискун. </a:t>
            </a:r>
          </a:p>
          <a:p>
            <a:pPr algn="ctr"/>
            <a:r>
              <a:rPr lang="ru-RU" sz="4000" b="1"/>
              <a:t>Почему он получил такое название?</a:t>
            </a:r>
          </a:p>
          <a:p>
            <a:pPr algn="ctr"/>
            <a:endParaRPr lang="ru-RU" sz="4000" b="1"/>
          </a:p>
          <a:p>
            <a:pPr algn="ctr"/>
            <a:endParaRPr lang="ru-RU" sz="4000" b="1" i="1">
              <a:solidFill>
                <a:srgbClr val="F4F406"/>
              </a:solidFill>
            </a:endParaRPr>
          </a:p>
          <a:p>
            <a:pPr algn="ctr"/>
            <a:r>
              <a:rPr lang="ru-RU" sz="4000" b="1" i="1">
                <a:solidFill>
                  <a:srgbClr val="F4F406"/>
                </a:solidFill>
              </a:rPr>
              <a:t>Выводит воздух через анальное </a:t>
            </a:r>
          </a:p>
          <a:p>
            <a:pPr algn="ctr"/>
            <a:r>
              <a:rPr lang="ru-RU" sz="4000" b="1" i="1">
                <a:solidFill>
                  <a:srgbClr val="F4F406"/>
                </a:solidFill>
              </a:rPr>
              <a:t>отверстие с характерным звуком</a:t>
            </a:r>
            <a:r>
              <a:rPr lang="ru-RU"/>
              <a:t> </a:t>
            </a:r>
          </a:p>
        </p:txBody>
      </p:sp>
      <p:sp>
        <p:nvSpPr>
          <p:cNvPr id="52229" name="AutoShape 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29600" y="6019800"/>
            <a:ext cx="685800" cy="838200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22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22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22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22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22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22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>
                <a:solidFill>
                  <a:srgbClr val="F4F406"/>
                </a:solidFill>
              </a:rPr>
              <a:t>Конкурс </a:t>
            </a:r>
            <a:br>
              <a:rPr lang="ru-RU" sz="4000">
                <a:solidFill>
                  <a:srgbClr val="F4F406"/>
                </a:solidFill>
              </a:rPr>
            </a:br>
            <a:r>
              <a:rPr lang="ru-RU" sz="4000">
                <a:solidFill>
                  <a:srgbClr val="F4F406"/>
                </a:solidFill>
              </a:rPr>
              <a:t>«ГОНКА ЗА ЛИДЕРОМ»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endParaRPr lang="ru-RU" b="1" u="sng"/>
          </a:p>
          <a:p>
            <a:pPr>
              <a:buFont typeface="Wingdings" pitchFamily="2" charset="2"/>
              <a:buNone/>
            </a:pPr>
            <a:r>
              <a:rPr lang="ru-RU" b="1" u="sng">
                <a:solidFill>
                  <a:srgbClr val="F58FDA"/>
                </a:solidFill>
              </a:rPr>
              <a:t>Условия:</a:t>
            </a:r>
            <a:r>
              <a:rPr lang="ru-RU"/>
              <a:t> </a:t>
            </a:r>
            <a:r>
              <a:rPr lang="ru-RU" b="1"/>
              <a:t>команды по очереди должны ответить на максимальное количество вопросов за 1 минуту.</a:t>
            </a:r>
          </a:p>
          <a:p>
            <a:pPr>
              <a:buFont typeface="Wingdings" pitchFamily="2" charset="2"/>
              <a:buNone/>
            </a:pPr>
            <a:endParaRPr lang="ru-RU" b="1" u="sng"/>
          </a:p>
          <a:p>
            <a:pPr>
              <a:buFont typeface="Wingdings" pitchFamily="2" charset="2"/>
              <a:buNone/>
            </a:pPr>
            <a:r>
              <a:rPr lang="ru-RU" b="1" u="sng">
                <a:solidFill>
                  <a:srgbClr val="F58FDA"/>
                </a:solidFill>
              </a:rPr>
              <a:t>Оценка:</a:t>
            </a:r>
            <a:r>
              <a:rPr lang="ru-RU"/>
              <a:t> </a:t>
            </a:r>
            <a:r>
              <a:rPr lang="ru-RU" b="1"/>
              <a:t>1 балл за каждый правильный </a:t>
            </a:r>
          </a:p>
          <a:p>
            <a:pPr>
              <a:buFont typeface="Wingdings" pitchFamily="2" charset="2"/>
              <a:buNone/>
            </a:pPr>
            <a:r>
              <a:rPr lang="ru-RU" b="1"/>
              <a:t>                ответ.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8" name="WordArt 6"/>
          <p:cNvSpPr>
            <a:spLocks noChangeArrowheads="1" noChangeShapeType="1" noTextEdit="1"/>
          </p:cNvSpPr>
          <p:nvPr/>
        </p:nvSpPr>
        <p:spPr bwMode="auto">
          <a:xfrm>
            <a:off x="684213" y="1412875"/>
            <a:ext cx="7704137" cy="3744913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ru-RU" sz="3600" b="1" kern="10">
                <a:ln w="1270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</a:rPr>
              <a:t>Вопросы для</a:t>
            </a:r>
          </a:p>
          <a:p>
            <a:pPr algn="ctr"/>
            <a:r>
              <a:rPr lang="ru-RU" sz="3600" b="1" kern="10">
                <a:ln w="1270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</a:rPr>
              <a:t>1 команды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0" name="Rectangle 4"/>
          <p:cNvSpPr>
            <a:spLocks noChangeArrowheads="1"/>
          </p:cNvSpPr>
          <p:nvPr/>
        </p:nvSpPr>
        <p:spPr bwMode="auto">
          <a:xfrm>
            <a:off x="-28575" y="339725"/>
            <a:ext cx="9202738" cy="618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ru-RU" sz="4000" b="1">
                <a:solidFill>
                  <a:srgbClr val="F4F406"/>
                </a:solidFill>
                <a:latin typeface="Arial" pitchFamily="34" charset="0"/>
              </a:rPr>
              <a:t>1.Сколько кругов </a:t>
            </a:r>
          </a:p>
          <a:p>
            <a:pPr algn="ctr"/>
            <a:r>
              <a:rPr lang="ru-RU" sz="4000" b="1">
                <a:solidFill>
                  <a:srgbClr val="F4F406"/>
                </a:solidFill>
                <a:latin typeface="Arial" pitchFamily="34" charset="0"/>
              </a:rPr>
              <a:t>кровообращения у рыб?</a:t>
            </a:r>
            <a:r>
              <a:rPr lang="ru-RU" sz="4000" b="1">
                <a:latin typeface="Arial" pitchFamily="34" charset="0"/>
              </a:rPr>
              <a:t> </a:t>
            </a:r>
          </a:p>
          <a:p>
            <a:pPr algn="ctr"/>
            <a:r>
              <a:rPr lang="ru-RU" sz="4000">
                <a:latin typeface="Arial" pitchFamily="34" charset="0"/>
              </a:rPr>
              <a:t> </a:t>
            </a:r>
            <a:r>
              <a:rPr lang="ru-RU" sz="4000" b="1">
                <a:solidFill>
                  <a:srgbClr val="09DBF1"/>
                </a:solidFill>
                <a:latin typeface="Arial" pitchFamily="34" charset="0"/>
              </a:rPr>
              <a:t>1</a:t>
            </a:r>
          </a:p>
          <a:p>
            <a:pPr algn="ctr"/>
            <a:endParaRPr lang="ru-RU" sz="4000" b="1">
              <a:solidFill>
                <a:srgbClr val="09DBF1"/>
              </a:solidFill>
              <a:latin typeface="Arial" pitchFamily="34" charset="0"/>
            </a:endParaRPr>
          </a:p>
          <a:p>
            <a:pPr algn="ctr"/>
            <a:r>
              <a:rPr lang="ru-RU" sz="4000" b="1">
                <a:solidFill>
                  <a:srgbClr val="F4F406"/>
                </a:solidFill>
                <a:latin typeface="Arial" pitchFamily="34" charset="0"/>
              </a:rPr>
              <a:t>2.Ответная реакция организма</a:t>
            </a:r>
          </a:p>
          <a:p>
            <a:pPr algn="ctr"/>
            <a:r>
              <a:rPr lang="ru-RU" sz="4000" b="1">
                <a:solidFill>
                  <a:srgbClr val="F4F406"/>
                </a:solidFill>
                <a:latin typeface="Arial" pitchFamily="34" charset="0"/>
              </a:rPr>
              <a:t> на раздражение </a:t>
            </a:r>
          </a:p>
          <a:p>
            <a:pPr algn="ctr"/>
            <a:r>
              <a:rPr lang="ru-RU" sz="4000">
                <a:latin typeface="Arial" pitchFamily="34" charset="0"/>
              </a:rPr>
              <a:t> </a:t>
            </a:r>
            <a:r>
              <a:rPr lang="ru-RU" sz="4000" b="1">
                <a:solidFill>
                  <a:srgbClr val="09DBF1"/>
                </a:solidFill>
                <a:latin typeface="Arial" pitchFamily="34" charset="0"/>
              </a:rPr>
              <a:t>рефлекс</a:t>
            </a:r>
          </a:p>
          <a:p>
            <a:pPr algn="ctr"/>
            <a:endParaRPr lang="ru-RU" sz="4000">
              <a:latin typeface="Arial" pitchFamily="34" charset="0"/>
            </a:endParaRPr>
          </a:p>
          <a:p>
            <a:pPr algn="ctr"/>
            <a:r>
              <a:rPr lang="ru-RU" sz="4000" b="1">
                <a:solidFill>
                  <a:srgbClr val="F4F406"/>
                </a:solidFill>
                <a:latin typeface="Arial" pitchFamily="34" charset="0"/>
              </a:rPr>
              <a:t>3.Где накапливается желчь у рыб? </a:t>
            </a:r>
          </a:p>
          <a:p>
            <a:pPr algn="ctr"/>
            <a:r>
              <a:rPr lang="ru-RU" sz="4000">
                <a:latin typeface="Arial" pitchFamily="34" charset="0"/>
              </a:rPr>
              <a:t> </a:t>
            </a:r>
            <a:r>
              <a:rPr lang="ru-RU" sz="4000" b="1">
                <a:solidFill>
                  <a:srgbClr val="09DBF1"/>
                </a:solidFill>
                <a:latin typeface="Arial" pitchFamily="34" charset="0"/>
              </a:rPr>
              <a:t>в желчном пузыре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604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500"/>
                                        <p:tgtEl>
                                          <p:spTgt spid="604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04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04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500"/>
                                        <p:tgtEl>
                                          <p:spTgt spid="604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500"/>
                                        <p:tgtEl>
                                          <p:spTgt spid="604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04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04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500"/>
                                        <p:tgtEl>
                                          <p:spTgt spid="604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042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042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8" name="Rectangle 4"/>
          <p:cNvSpPr>
            <a:spLocks noChangeArrowheads="1"/>
          </p:cNvSpPr>
          <p:nvPr/>
        </p:nvSpPr>
        <p:spPr bwMode="auto">
          <a:xfrm>
            <a:off x="184150" y="644525"/>
            <a:ext cx="8772525" cy="557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ru-RU" sz="4000" b="1">
                <a:solidFill>
                  <a:srgbClr val="F4F406"/>
                </a:solidFill>
                <a:latin typeface="Arial" pitchFamily="34" charset="0"/>
              </a:rPr>
              <a:t>4.Из каких отделов состоит </a:t>
            </a:r>
          </a:p>
          <a:p>
            <a:pPr algn="ctr"/>
            <a:r>
              <a:rPr lang="ru-RU" sz="4000" b="1">
                <a:solidFill>
                  <a:srgbClr val="F4F406"/>
                </a:solidFill>
                <a:latin typeface="Arial" pitchFamily="34" charset="0"/>
              </a:rPr>
              <a:t>сердце рыб?  </a:t>
            </a:r>
          </a:p>
          <a:p>
            <a:pPr algn="ctr"/>
            <a:r>
              <a:rPr lang="ru-RU" sz="4000" b="1">
                <a:solidFill>
                  <a:srgbClr val="09DBF1"/>
                </a:solidFill>
                <a:latin typeface="Arial" pitchFamily="34" charset="0"/>
              </a:rPr>
              <a:t>предсердие и желудочек</a:t>
            </a:r>
          </a:p>
          <a:p>
            <a:pPr algn="ctr"/>
            <a:endParaRPr lang="ru-RU" sz="4000" b="1">
              <a:solidFill>
                <a:srgbClr val="09DBF1"/>
              </a:solidFill>
              <a:latin typeface="Arial" pitchFamily="34" charset="0"/>
            </a:endParaRPr>
          </a:p>
          <a:p>
            <a:pPr algn="ctr"/>
            <a:r>
              <a:rPr lang="ru-RU" sz="4000" b="1">
                <a:solidFill>
                  <a:srgbClr val="F4F406"/>
                </a:solidFill>
                <a:latin typeface="Arial" pitchFamily="34" charset="0"/>
              </a:rPr>
              <a:t>5.Какая кровь в сердце рыбы?</a:t>
            </a:r>
            <a:r>
              <a:rPr lang="ru-RU" sz="4000" b="1">
                <a:latin typeface="Arial" pitchFamily="34" charset="0"/>
              </a:rPr>
              <a:t>  </a:t>
            </a:r>
          </a:p>
          <a:p>
            <a:pPr algn="ctr"/>
            <a:r>
              <a:rPr lang="ru-RU" sz="4000" b="1">
                <a:solidFill>
                  <a:srgbClr val="09DBF1"/>
                </a:solidFill>
                <a:latin typeface="Arial" pitchFamily="34" charset="0"/>
              </a:rPr>
              <a:t>венозная</a:t>
            </a:r>
          </a:p>
          <a:p>
            <a:pPr algn="ctr"/>
            <a:endParaRPr lang="ru-RU" sz="4000" b="1">
              <a:solidFill>
                <a:srgbClr val="09DBF1"/>
              </a:solidFill>
              <a:latin typeface="Arial" pitchFamily="34" charset="0"/>
            </a:endParaRPr>
          </a:p>
          <a:p>
            <a:pPr algn="ctr"/>
            <a:r>
              <a:rPr lang="ru-RU" sz="4000" b="1">
                <a:solidFill>
                  <a:srgbClr val="F4F406"/>
                </a:solidFill>
                <a:latin typeface="Arial" pitchFamily="34" charset="0"/>
              </a:rPr>
              <a:t>6.Бывают ли прозрачные рыбы? </a:t>
            </a:r>
          </a:p>
          <a:p>
            <a:pPr algn="ctr"/>
            <a:r>
              <a:rPr lang="ru-RU" sz="4000" b="1">
                <a:latin typeface="Arial" pitchFamily="34" charset="0"/>
              </a:rPr>
              <a:t> </a:t>
            </a:r>
            <a:r>
              <a:rPr lang="ru-RU" sz="4000" b="1">
                <a:solidFill>
                  <a:srgbClr val="09DBF1"/>
                </a:solidFill>
                <a:latin typeface="Arial" pitchFamily="34" charset="0"/>
              </a:rPr>
              <a:t>да, малёк угря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624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500"/>
                                        <p:tgtEl>
                                          <p:spTgt spid="624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24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24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500"/>
                                        <p:tgtEl>
                                          <p:spTgt spid="624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24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24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500"/>
                                        <p:tgtEl>
                                          <p:spTgt spid="6246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246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246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2" name="Rectangle 4"/>
          <p:cNvSpPr>
            <a:spLocks noChangeArrowheads="1"/>
          </p:cNvSpPr>
          <p:nvPr/>
        </p:nvSpPr>
        <p:spPr bwMode="auto">
          <a:xfrm>
            <a:off x="579438" y="34925"/>
            <a:ext cx="7985125" cy="679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ru-RU" sz="4000" b="1">
                <a:solidFill>
                  <a:srgbClr val="FFFF00"/>
                </a:solidFill>
                <a:latin typeface="Arial" pitchFamily="34" charset="0"/>
              </a:rPr>
              <a:t>7.Почему жабры рыб </a:t>
            </a:r>
          </a:p>
          <a:p>
            <a:pPr algn="ctr"/>
            <a:r>
              <a:rPr lang="ru-RU" sz="4000" b="1">
                <a:solidFill>
                  <a:srgbClr val="FFFF00"/>
                </a:solidFill>
                <a:latin typeface="Arial" pitchFamily="34" charset="0"/>
              </a:rPr>
              <a:t>ярко – красного цвета? </a:t>
            </a:r>
          </a:p>
          <a:p>
            <a:pPr algn="ctr"/>
            <a:r>
              <a:rPr lang="ru-RU" sz="4000" b="1">
                <a:latin typeface="Arial" pitchFamily="34" charset="0"/>
              </a:rPr>
              <a:t> </a:t>
            </a:r>
            <a:r>
              <a:rPr lang="ru-RU" sz="4000" b="1">
                <a:solidFill>
                  <a:srgbClr val="09DBF1"/>
                </a:solidFill>
                <a:latin typeface="Arial" pitchFamily="34" charset="0"/>
              </a:rPr>
              <a:t>там находится кровь</a:t>
            </a:r>
          </a:p>
          <a:p>
            <a:pPr algn="ctr"/>
            <a:endParaRPr lang="ru-RU" sz="4000" b="1">
              <a:solidFill>
                <a:srgbClr val="09DBF1"/>
              </a:solidFill>
              <a:latin typeface="Arial" pitchFamily="34" charset="0"/>
            </a:endParaRPr>
          </a:p>
          <a:p>
            <a:pPr algn="ctr"/>
            <a:r>
              <a:rPr lang="ru-RU" sz="4000" b="1">
                <a:solidFill>
                  <a:srgbClr val="FFFF00"/>
                </a:solidFill>
                <a:latin typeface="Arial" pitchFamily="34" charset="0"/>
              </a:rPr>
              <a:t>8.Какая из пресноводных рыб </a:t>
            </a:r>
          </a:p>
          <a:p>
            <a:pPr algn="ctr"/>
            <a:r>
              <a:rPr lang="ru-RU" sz="4000" b="1">
                <a:solidFill>
                  <a:srgbClr val="FFFF00"/>
                </a:solidFill>
                <a:latin typeface="Arial" pitchFamily="34" charset="0"/>
              </a:rPr>
              <a:t>самая большая? </a:t>
            </a:r>
          </a:p>
          <a:p>
            <a:pPr algn="ctr"/>
            <a:r>
              <a:rPr lang="ru-RU" sz="4000" b="1">
                <a:latin typeface="Arial" pitchFamily="34" charset="0"/>
              </a:rPr>
              <a:t> </a:t>
            </a:r>
            <a:r>
              <a:rPr lang="ru-RU" sz="4000" b="1">
                <a:solidFill>
                  <a:srgbClr val="09DBF1"/>
                </a:solidFill>
                <a:latin typeface="Arial" pitchFamily="34" charset="0"/>
              </a:rPr>
              <a:t>сом</a:t>
            </a:r>
          </a:p>
          <a:p>
            <a:pPr algn="ctr"/>
            <a:endParaRPr lang="ru-RU" sz="4000" b="1">
              <a:solidFill>
                <a:srgbClr val="09DBF1"/>
              </a:solidFill>
              <a:latin typeface="Arial" pitchFamily="34" charset="0"/>
            </a:endParaRPr>
          </a:p>
          <a:p>
            <a:pPr algn="ctr"/>
            <a:r>
              <a:rPr lang="ru-RU" sz="4000" b="1">
                <a:solidFill>
                  <a:srgbClr val="FFFF00"/>
                </a:solidFill>
                <a:latin typeface="Arial" pitchFamily="34" charset="0"/>
              </a:rPr>
              <a:t>9.Где расположены глаза </a:t>
            </a:r>
          </a:p>
          <a:p>
            <a:pPr algn="ctr"/>
            <a:r>
              <a:rPr lang="ru-RU" sz="4000" b="1">
                <a:solidFill>
                  <a:srgbClr val="FFFF00"/>
                </a:solidFill>
                <a:latin typeface="Arial" pitchFamily="34" charset="0"/>
              </a:rPr>
              <a:t>у камбалы? </a:t>
            </a:r>
          </a:p>
          <a:p>
            <a:pPr algn="ctr"/>
            <a:r>
              <a:rPr lang="ru-RU" sz="4000" b="1">
                <a:latin typeface="Arial" pitchFamily="34" charset="0"/>
              </a:rPr>
              <a:t> </a:t>
            </a:r>
            <a:r>
              <a:rPr lang="ru-RU" sz="4000" b="1">
                <a:solidFill>
                  <a:srgbClr val="09DBF1"/>
                </a:solidFill>
                <a:latin typeface="Arial" pitchFamily="34" charset="0"/>
              </a:rPr>
              <a:t>на спине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634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500"/>
                                        <p:tgtEl>
                                          <p:spTgt spid="634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34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34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500"/>
                                        <p:tgtEl>
                                          <p:spTgt spid="634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500"/>
                                        <p:tgtEl>
                                          <p:spTgt spid="6349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349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349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500"/>
                                        <p:tgtEl>
                                          <p:spTgt spid="6349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500"/>
                                        <p:tgtEl>
                                          <p:spTgt spid="6349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349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349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6" name="Rectangle 4"/>
          <p:cNvSpPr>
            <a:spLocks noChangeArrowheads="1"/>
          </p:cNvSpPr>
          <p:nvPr/>
        </p:nvSpPr>
        <p:spPr bwMode="auto">
          <a:xfrm>
            <a:off x="239713" y="1252538"/>
            <a:ext cx="8667750" cy="435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ru-RU" sz="4000" b="1">
                <a:solidFill>
                  <a:srgbClr val="FFFF00"/>
                </a:solidFill>
                <a:latin typeface="Arial" pitchFamily="34" charset="0"/>
              </a:rPr>
              <a:t>10.В какое время года </a:t>
            </a:r>
          </a:p>
          <a:p>
            <a:pPr algn="ctr"/>
            <a:r>
              <a:rPr lang="ru-RU" sz="4000" b="1">
                <a:solidFill>
                  <a:srgbClr val="FFFF00"/>
                </a:solidFill>
                <a:latin typeface="Arial" pitchFamily="34" charset="0"/>
              </a:rPr>
              <a:t>рыбы мечут икру?</a:t>
            </a:r>
            <a:r>
              <a:rPr lang="ru-RU" sz="4000" b="1">
                <a:latin typeface="Arial" pitchFamily="34" charset="0"/>
              </a:rPr>
              <a:t>  </a:t>
            </a:r>
          </a:p>
          <a:p>
            <a:pPr algn="ctr"/>
            <a:r>
              <a:rPr lang="ru-RU" sz="4000" b="1">
                <a:latin typeface="Arial" pitchFamily="34" charset="0"/>
              </a:rPr>
              <a:t> </a:t>
            </a:r>
            <a:r>
              <a:rPr lang="ru-RU" sz="4000" b="1">
                <a:solidFill>
                  <a:srgbClr val="09DBF1"/>
                </a:solidFill>
                <a:latin typeface="Arial" pitchFamily="34" charset="0"/>
              </a:rPr>
              <a:t>весной</a:t>
            </a:r>
          </a:p>
          <a:p>
            <a:pPr algn="ctr"/>
            <a:endParaRPr lang="ru-RU" sz="4000" b="1">
              <a:solidFill>
                <a:srgbClr val="09DBF1"/>
              </a:solidFill>
              <a:latin typeface="Arial" pitchFamily="34" charset="0"/>
            </a:endParaRPr>
          </a:p>
          <a:p>
            <a:pPr algn="ctr"/>
            <a:r>
              <a:rPr lang="ru-RU" sz="4000" b="1">
                <a:solidFill>
                  <a:srgbClr val="FFFF00"/>
                </a:solidFill>
                <a:latin typeface="Arial" pitchFamily="34" charset="0"/>
              </a:rPr>
              <a:t>11.Эта рыба по форме </a:t>
            </a:r>
          </a:p>
          <a:p>
            <a:pPr algn="ctr"/>
            <a:r>
              <a:rPr lang="ru-RU" sz="4000" b="1">
                <a:solidFill>
                  <a:srgbClr val="FFFF00"/>
                </a:solidFill>
                <a:latin typeface="Arial" pitchFamily="34" charset="0"/>
              </a:rPr>
              <a:t>напоминает шахматную фигуру.</a:t>
            </a:r>
            <a:r>
              <a:rPr lang="ru-RU" sz="4000" b="1">
                <a:latin typeface="Arial" pitchFamily="34" charset="0"/>
              </a:rPr>
              <a:t>  </a:t>
            </a:r>
          </a:p>
          <a:p>
            <a:pPr algn="ctr"/>
            <a:r>
              <a:rPr lang="ru-RU" sz="4000" b="1">
                <a:solidFill>
                  <a:srgbClr val="09DBF1"/>
                </a:solidFill>
                <a:latin typeface="Arial" pitchFamily="34" charset="0"/>
              </a:rPr>
              <a:t>морской конёк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645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500"/>
                                        <p:tgtEl>
                                          <p:spTgt spid="645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45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45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500"/>
                                        <p:tgtEl>
                                          <p:spTgt spid="645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500"/>
                                        <p:tgtEl>
                                          <p:spTgt spid="645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500"/>
                                        <p:tgtEl>
                                          <p:spTgt spid="645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0" name="Rectangle 4"/>
          <p:cNvSpPr>
            <a:spLocks noChangeArrowheads="1"/>
          </p:cNvSpPr>
          <p:nvPr/>
        </p:nvSpPr>
        <p:spPr bwMode="auto">
          <a:xfrm>
            <a:off x="688975" y="336550"/>
            <a:ext cx="7769225" cy="618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ru-RU" sz="4000" b="1">
                <a:solidFill>
                  <a:srgbClr val="F4F406"/>
                </a:solidFill>
                <a:latin typeface="Arial" pitchFamily="34" charset="0"/>
              </a:rPr>
              <a:t>12.Эту светящуюся мелкую </a:t>
            </a:r>
          </a:p>
          <a:p>
            <a:pPr algn="ctr"/>
            <a:r>
              <a:rPr lang="ru-RU" sz="4000" b="1">
                <a:solidFill>
                  <a:srgbClr val="F4F406"/>
                </a:solidFill>
                <a:latin typeface="Arial" pitchFamily="34" charset="0"/>
              </a:rPr>
              <a:t>рыбку можно встретить </a:t>
            </a:r>
          </a:p>
          <a:p>
            <a:pPr algn="ctr"/>
            <a:r>
              <a:rPr lang="ru-RU" sz="4000" b="1">
                <a:solidFill>
                  <a:srgbClr val="F4F406"/>
                </a:solidFill>
                <a:latin typeface="Arial" pitchFamily="34" charset="0"/>
              </a:rPr>
              <a:t>в реках Амазонии, </a:t>
            </a:r>
          </a:p>
          <a:p>
            <a:pPr algn="ctr"/>
            <a:r>
              <a:rPr lang="ru-RU" sz="4000" b="1">
                <a:solidFill>
                  <a:srgbClr val="F4F406"/>
                </a:solidFill>
                <a:latin typeface="Arial" pitchFamily="34" charset="0"/>
              </a:rPr>
              <a:t>в собственном аквариуме и </a:t>
            </a:r>
          </a:p>
          <a:p>
            <a:pPr algn="ctr"/>
            <a:r>
              <a:rPr lang="ru-RU" sz="4000" b="1">
                <a:solidFill>
                  <a:srgbClr val="F4F406"/>
                </a:solidFill>
                <a:latin typeface="Arial" pitchFamily="34" charset="0"/>
              </a:rPr>
              <a:t>даже в таблице Менделеева.</a:t>
            </a:r>
            <a:r>
              <a:rPr lang="ru-RU" sz="4000" b="1">
                <a:latin typeface="Arial" pitchFamily="34" charset="0"/>
              </a:rPr>
              <a:t>  </a:t>
            </a:r>
          </a:p>
          <a:p>
            <a:pPr algn="ctr"/>
            <a:r>
              <a:rPr lang="ru-RU" sz="4000" b="1">
                <a:solidFill>
                  <a:srgbClr val="09DBF1"/>
                </a:solidFill>
                <a:latin typeface="Arial" pitchFamily="34" charset="0"/>
              </a:rPr>
              <a:t>неон</a:t>
            </a:r>
          </a:p>
          <a:p>
            <a:pPr algn="ctr"/>
            <a:endParaRPr lang="ru-RU" sz="4000" b="1">
              <a:solidFill>
                <a:srgbClr val="09DBF1"/>
              </a:solidFill>
              <a:latin typeface="Arial" pitchFamily="34" charset="0"/>
            </a:endParaRPr>
          </a:p>
          <a:p>
            <a:pPr algn="ctr"/>
            <a:r>
              <a:rPr lang="ru-RU" sz="4000" b="1">
                <a:solidFill>
                  <a:srgbClr val="F4F406"/>
                </a:solidFill>
                <a:latin typeface="Arial" pitchFamily="34" charset="0"/>
              </a:rPr>
              <a:t>13.Среди них встречаются </a:t>
            </a:r>
          </a:p>
          <a:p>
            <a:pPr algn="ctr"/>
            <a:r>
              <a:rPr lang="ru-RU" sz="4000" b="1">
                <a:solidFill>
                  <a:srgbClr val="F4F406"/>
                </a:solidFill>
                <a:latin typeface="Arial" pitchFamily="34" charset="0"/>
              </a:rPr>
              <a:t>меч, сабля, пила, молот,….</a:t>
            </a:r>
          </a:p>
          <a:p>
            <a:pPr algn="ctr"/>
            <a:r>
              <a:rPr lang="ru-RU" sz="4000" b="1">
                <a:solidFill>
                  <a:srgbClr val="09DBF1"/>
                </a:solidFill>
                <a:latin typeface="Arial" pitchFamily="34" charset="0"/>
              </a:rPr>
              <a:t>акула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655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500"/>
                                        <p:tgtEl>
                                          <p:spTgt spid="655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500"/>
                                        <p:tgtEl>
                                          <p:spTgt spid="655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500"/>
                                        <p:tgtEl>
                                          <p:spTgt spid="655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500"/>
                                        <p:tgtEl>
                                          <p:spTgt spid="655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55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55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500"/>
                                        <p:tgtEl>
                                          <p:spTgt spid="655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500"/>
                                        <p:tgtEl>
                                          <p:spTgt spid="655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554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554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WordArt 2"/>
          <p:cNvSpPr>
            <a:spLocks noChangeArrowheads="1" noChangeShapeType="1" noTextEdit="1"/>
          </p:cNvSpPr>
          <p:nvPr/>
        </p:nvSpPr>
        <p:spPr bwMode="auto">
          <a:xfrm>
            <a:off x="684213" y="1412875"/>
            <a:ext cx="7704137" cy="3744913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ru-RU" sz="3600" b="1" kern="10">
                <a:ln w="1270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</a:rPr>
              <a:t>Вопросы для</a:t>
            </a:r>
          </a:p>
          <a:p>
            <a:pPr algn="ctr"/>
            <a:r>
              <a:rPr lang="ru-RU" sz="3600" b="1" kern="10">
                <a:ln w="1270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</a:rPr>
              <a:t>2 команды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65187"/>
          </a:xfrm>
        </p:spPr>
        <p:txBody>
          <a:bodyPr/>
          <a:lstStyle/>
          <a:p>
            <a:r>
              <a:rPr lang="ru-RU" sz="4000" u="sng">
                <a:solidFill>
                  <a:srgbClr val="00FF00"/>
                </a:solidFill>
                <a:effectLst/>
              </a:rPr>
              <a:t>Загадки для 3 команды: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5334000"/>
          </a:xfrm>
        </p:spPr>
        <p:txBody>
          <a:bodyPr/>
          <a:lstStyle/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sz="2800" b="1">
                <a:effectLst/>
              </a:rPr>
              <a:t>1)Закованный в бронзу с боков, 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sz="2800" b="1">
                <a:effectLst/>
              </a:rPr>
              <a:t>он плыл в темноте колеи,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sz="2800" b="1">
                <a:effectLst/>
              </a:rPr>
              <a:t>  мигая в лесах тростников копейками чешуи.</a:t>
            </a:r>
            <a:r>
              <a:rPr lang="ru-RU" sz="2800">
                <a:effectLst/>
              </a:rPr>
              <a:t>   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sz="2800"/>
              <a:t> </a:t>
            </a:r>
            <a:r>
              <a:rPr lang="ru-RU" sz="2800" b="1" i="1">
                <a:solidFill>
                  <a:srgbClr val="F4F406"/>
                </a:solidFill>
                <a:effectLst/>
              </a:rPr>
              <a:t>карп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sz="2800" b="1">
                <a:effectLst/>
              </a:rPr>
              <a:t>2)У маленькой скотинки 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sz="2800" b="1">
                <a:effectLst/>
              </a:rPr>
              <a:t>сто серебряных монет на спинке.</a:t>
            </a:r>
            <a:r>
              <a:rPr lang="ru-RU" sz="2800"/>
              <a:t>    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sz="2800" b="1" i="1">
                <a:solidFill>
                  <a:srgbClr val="F4F406"/>
                </a:solidFill>
              </a:rPr>
              <a:t>рыбы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sz="2800" b="1">
                <a:effectLst/>
              </a:rPr>
              <a:t>3)У неё во рту пила, под водой она жила. 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sz="2800" b="1">
                <a:effectLst/>
              </a:rPr>
              <a:t>Всех пугала, всех глотала, 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sz="2800" b="1">
                <a:effectLst/>
              </a:rPr>
              <a:t>а теперь в котёл попала.</a:t>
            </a:r>
            <a:r>
              <a:rPr lang="ru-RU" sz="2800"/>
              <a:t>    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sz="2800"/>
              <a:t> </a:t>
            </a:r>
            <a:r>
              <a:rPr lang="ru-RU" sz="2800" b="1" i="1">
                <a:solidFill>
                  <a:srgbClr val="F4F406"/>
                </a:solidFill>
              </a:rPr>
              <a:t>щука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133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33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3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8" name="Rectangle 4"/>
          <p:cNvSpPr>
            <a:spLocks noChangeArrowheads="1"/>
          </p:cNvSpPr>
          <p:nvPr/>
        </p:nvSpPr>
        <p:spPr bwMode="auto">
          <a:xfrm>
            <a:off x="228600" y="1250950"/>
            <a:ext cx="8610600" cy="435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ru-RU" sz="4000" b="1">
                <a:solidFill>
                  <a:srgbClr val="F4F406"/>
                </a:solidFill>
                <a:latin typeface="Arial" pitchFamily="34" charset="0"/>
              </a:rPr>
              <a:t>1.Сосуд, приносящий кровь</a:t>
            </a:r>
          </a:p>
          <a:p>
            <a:pPr algn="ctr"/>
            <a:r>
              <a:rPr lang="ru-RU" sz="4000" b="1">
                <a:solidFill>
                  <a:srgbClr val="F4F406"/>
                </a:solidFill>
                <a:latin typeface="Arial" pitchFamily="34" charset="0"/>
              </a:rPr>
              <a:t>к сердцу </a:t>
            </a:r>
          </a:p>
          <a:p>
            <a:pPr algn="ctr"/>
            <a:r>
              <a:rPr lang="ru-RU" sz="4000" b="1">
                <a:solidFill>
                  <a:srgbClr val="09DBF1"/>
                </a:solidFill>
                <a:latin typeface="Arial" pitchFamily="34" charset="0"/>
              </a:rPr>
              <a:t>вена</a:t>
            </a:r>
          </a:p>
          <a:p>
            <a:pPr algn="ctr"/>
            <a:endParaRPr lang="ru-RU" sz="4000" b="1">
              <a:solidFill>
                <a:srgbClr val="09DBF1"/>
              </a:solidFill>
              <a:latin typeface="Arial" pitchFamily="34" charset="0"/>
            </a:endParaRPr>
          </a:p>
          <a:p>
            <a:pPr algn="ctr"/>
            <a:r>
              <a:rPr lang="ru-RU" sz="4000" b="1">
                <a:solidFill>
                  <a:srgbClr val="F4F406"/>
                </a:solidFill>
                <a:latin typeface="Arial" pitchFamily="34" charset="0"/>
              </a:rPr>
              <a:t>2.Все ли рыбы </a:t>
            </a:r>
          </a:p>
          <a:p>
            <a:pPr algn="ctr"/>
            <a:r>
              <a:rPr lang="ru-RU" sz="4000" b="1">
                <a:solidFill>
                  <a:srgbClr val="F4F406"/>
                </a:solidFill>
                <a:latin typeface="Arial" pitchFamily="34" charset="0"/>
              </a:rPr>
              <a:t>откладывают икру?</a:t>
            </a:r>
            <a:r>
              <a:rPr lang="ru-RU" sz="4000" b="1">
                <a:latin typeface="Arial" pitchFamily="34" charset="0"/>
              </a:rPr>
              <a:t>  </a:t>
            </a:r>
          </a:p>
          <a:p>
            <a:pPr algn="ctr"/>
            <a:r>
              <a:rPr lang="ru-RU" sz="4000" b="1">
                <a:solidFill>
                  <a:srgbClr val="09DBF1"/>
                </a:solidFill>
                <a:latin typeface="Arial" pitchFamily="34" charset="0"/>
              </a:rPr>
              <a:t>нет, есть живородящие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675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500"/>
                                        <p:tgtEl>
                                          <p:spTgt spid="675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75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75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500"/>
                                        <p:tgtEl>
                                          <p:spTgt spid="675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500"/>
                                        <p:tgtEl>
                                          <p:spTgt spid="6758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758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758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2" name="Rectangle 4"/>
          <p:cNvSpPr>
            <a:spLocks noChangeArrowheads="1"/>
          </p:cNvSpPr>
          <p:nvPr/>
        </p:nvSpPr>
        <p:spPr bwMode="auto">
          <a:xfrm>
            <a:off x="892175" y="3532188"/>
            <a:ext cx="735965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ru-RU" sz="4000" b="1">
                <a:solidFill>
                  <a:srgbClr val="F4F406"/>
                </a:solidFill>
                <a:latin typeface="Arial" pitchFamily="34" charset="0"/>
              </a:rPr>
              <a:t>4.Где вымётывает икру</a:t>
            </a:r>
          </a:p>
          <a:p>
            <a:pPr algn="ctr"/>
            <a:r>
              <a:rPr lang="ru-RU" sz="4000" b="1">
                <a:solidFill>
                  <a:srgbClr val="F4F406"/>
                </a:solidFill>
                <a:latin typeface="Arial" pitchFamily="34" charset="0"/>
              </a:rPr>
              <a:t> речной угорь?</a:t>
            </a:r>
            <a:r>
              <a:rPr lang="ru-RU" sz="4000" b="1">
                <a:latin typeface="Arial" pitchFamily="34" charset="0"/>
              </a:rPr>
              <a:t>  </a:t>
            </a:r>
          </a:p>
          <a:p>
            <a:pPr algn="ctr"/>
            <a:r>
              <a:rPr lang="ru-RU" sz="4000" b="1">
                <a:solidFill>
                  <a:srgbClr val="09DBF1"/>
                </a:solidFill>
                <a:latin typeface="Arial" pitchFamily="34" charset="0"/>
              </a:rPr>
              <a:t>в Саргассовом море</a:t>
            </a:r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152400" y="457200"/>
            <a:ext cx="876300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4000" b="1">
                <a:solidFill>
                  <a:srgbClr val="F4F406"/>
                </a:solidFill>
                <a:latin typeface="Arial" pitchFamily="34" charset="0"/>
              </a:rPr>
              <a:t>3.Чем прикрыты жабры </a:t>
            </a:r>
          </a:p>
          <a:p>
            <a:pPr algn="ctr"/>
            <a:r>
              <a:rPr lang="ru-RU" sz="4000" b="1">
                <a:solidFill>
                  <a:srgbClr val="F4F406"/>
                </a:solidFill>
                <a:latin typeface="Arial" pitchFamily="34" charset="0"/>
              </a:rPr>
              <a:t>рыбы снаружи?</a:t>
            </a:r>
            <a:r>
              <a:rPr lang="ru-RU" sz="4000" b="1">
                <a:latin typeface="Arial" pitchFamily="34" charset="0"/>
              </a:rPr>
              <a:t>  </a:t>
            </a:r>
          </a:p>
          <a:p>
            <a:pPr algn="ctr"/>
            <a:r>
              <a:rPr lang="ru-RU" sz="4000" b="1">
                <a:solidFill>
                  <a:srgbClr val="09DBF1"/>
                </a:solidFill>
                <a:latin typeface="Arial" pitchFamily="34" charset="0"/>
              </a:rPr>
              <a:t>жаберными крышками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686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500"/>
                                        <p:tgtEl>
                                          <p:spTgt spid="686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86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86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500"/>
                                        <p:tgtEl>
                                          <p:spTgt spid="686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500"/>
                                        <p:tgtEl>
                                          <p:spTgt spid="686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86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86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6" name="Rectangle 4"/>
          <p:cNvSpPr>
            <a:spLocks noChangeArrowheads="1"/>
          </p:cNvSpPr>
          <p:nvPr/>
        </p:nvSpPr>
        <p:spPr bwMode="auto">
          <a:xfrm>
            <a:off x="442913" y="3521075"/>
            <a:ext cx="8256587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ru-RU" sz="4000" b="1">
                <a:solidFill>
                  <a:srgbClr val="F4F406"/>
                </a:solidFill>
                <a:latin typeface="Arial" pitchFamily="34" charset="0"/>
              </a:rPr>
              <a:t>6.Какая известная рыба меняет</a:t>
            </a:r>
          </a:p>
          <a:p>
            <a:pPr algn="ctr"/>
            <a:r>
              <a:rPr lang="ru-RU" sz="4000" b="1">
                <a:solidFill>
                  <a:srgbClr val="F4F406"/>
                </a:solidFill>
                <a:latin typeface="Arial" pitchFamily="34" charset="0"/>
              </a:rPr>
              <a:t> окраску под цвет дна?</a:t>
            </a:r>
            <a:r>
              <a:rPr lang="ru-RU" sz="4000" b="1">
                <a:latin typeface="Arial" pitchFamily="34" charset="0"/>
              </a:rPr>
              <a:t>  </a:t>
            </a:r>
          </a:p>
          <a:p>
            <a:pPr algn="ctr"/>
            <a:r>
              <a:rPr lang="ru-RU" sz="4000" b="1">
                <a:solidFill>
                  <a:srgbClr val="09DBF1"/>
                </a:solidFill>
                <a:latin typeface="Arial" pitchFamily="34" charset="0"/>
              </a:rPr>
              <a:t>камбала</a:t>
            </a:r>
          </a:p>
        </p:txBody>
      </p:sp>
      <p:sp>
        <p:nvSpPr>
          <p:cNvPr id="69637" name="Rectangle 5"/>
          <p:cNvSpPr>
            <a:spLocks noChangeArrowheads="1"/>
          </p:cNvSpPr>
          <p:nvPr/>
        </p:nvSpPr>
        <p:spPr bwMode="auto">
          <a:xfrm>
            <a:off x="304800" y="381000"/>
            <a:ext cx="8610600" cy="253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4000" b="1">
                <a:solidFill>
                  <a:srgbClr val="F4F406"/>
                </a:solidFill>
                <a:latin typeface="Arial" pitchFamily="34" charset="0"/>
              </a:rPr>
              <a:t>5.Какие рыбы называются </a:t>
            </a:r>
          </a:p>
          <a:p>
            <a:pPr algn="ctr"/>
            <a:r>
              <a:rPr lang="ru-RU" sz="4000" b="1">
                <a:solidFill>
                  <a:srgbClr val="F4F406"/>
                </a:solidFill>
                <a:latin typeface="Arial" pitchFamily="34" charset="0"/>
              </a:rPr>
              <a:t>проходными?  </a:t>
            </a:r>
          </a:p>
          <a:p>
            <a:pPr algn="ctr"/>
            <a:r>
              <a:rPr lang="ru-RU" sz="4000" b="1">
                <a:solidFill>
                  <a:srgbClr val="09DBF1"/>
                </a:solidFill>
                <a:latin typeface="Arial" pitchFamily="34" charset="0"/>
              </a:rPr>
              <a:t>которые совершают </a:t>
            </a:r>
          </a:p>
          <a:p>
            <a:pPr algn="ctr"/>
            <a:r>
              <a:rPr lang="ru-RU" sz="4000" b="1">
                <a:solidFill>
                  <a:srgbClr val="09DBF1"/>
                </a:solidFill>
                <a:latin typeface="Arial" pitchFamily="34" charset="0"/>
              </a:rPr>
              <a:t>в период нереста миграции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696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500"/>
                                        <p:tgtEl>
                                          <p:spTgt spid="696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96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96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96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96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500"/>
                                        <p:tgtEl>
                                          <p:spTgt spid="696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500"/>
                                        <p:tgtEl>
                                          <p:spTgt spid="696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96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96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60" name="Rectangle 4"/>
          <p:cNvSpPr>
            <a:spLocks noChangeArrowheads="1"/>
          </p:cNvSpPr>
          <p:nvPr/>
        </p:nvSpPr>
        <p:spPr bwMode="auto">
          <a:xfrm>
            <a:off x="4443413" y="48307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endParaRPr lang="ru-RU"/>
          </a:p>
        </p:txBody>
      </p:sp>
      <p:sp>
        <p:nvSpPr>
          <p:cNvPr id="70661" name="Rectangle 5"/>
          <p:cNvSpPr>
            <a:spLocks noChangeArrowheads="1"/>
          </p:cNvSpPr>
          <p:nvPr/>
        </p:nvSpPr>
        <p:spPr bwMode="auto">
          <a:xfrm>
            <a:off x="457200" y="762000"/>
            <a:ext cx="845820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4000" b="1">
                <a:solidFill>
                  <a:srgbClr val="F4F406"/>
                </a:solidFill>
                <a:latin typeface="Arial" pitchFamily="34" charset="0"/>
              </a:rPr>
              <a:t>8.Что у рыбы в «паспорте» написано?  </a:t>
            </a:r>
          </a:p>
          <a:p>
            <a:pPr algn="ctr"/>
            <a:r>
              <a:rPr lang="ru-RU" sz="4000" b="1">
                <a:solidFill>
                  <a:srgbClr val="09DBF1"/>
                </a:solidFill>
                <a:latin typeface="Arial" pitchFamily="34" charset="0"/>
              </a:rPr>
              <a:t>возраст</a:t>
            </a:r>
          </a:p>
        </p:txBody>
      </p:sp>
      <p:sp>
        <p:nvSpPr>
          <p:cNvPr id="70662" name="Rectangle 6"/>
          <p:cNvSpPr>
            <a:spLocks noChangeArrowheads="1"/>
          </p:cNvSpPr>
          <p:nvPr/>
        </p:nvSpPr>
        <p:spPr bwMode="auto">
          <a:xfrm>
            <a:off x="533400" y="3810000"/>
            <a:ext cx="815340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4000" b="1">
                <a:solidFill>
                  <a:srgbClr val="F4F406"/>
                </a:solidFill>
                <a:latin typeface="Arial" pitchFamily="34" charset="0"/>
              </a:rPr>
              <a:t>7.Какая рыба откладывает икру в раковины моллюсков?</a:t>
            </a:r>
            <a:r>
              <a:rPr lang="ru-RU" sz="4000" b="1">
                <a:latin typeface="Arial" pitchFamily="34" charset="0"/>
              </a:rPr>
              <a:t>  </a:t>
            </a:r>
          </a:p>
          <a:p>
            <a:pPr algn="ctr"/>
            <a:r>
              <a:rPr lang="ru-RU" sz="4000" b="1">
                <a:solidFill>
                  <a:srgbClr val="09DBF1"/>
                </a:solidFill>
                <a:latin typeface="Arial" pitchFamily="34" charset="0"/>
              </a:rPr>
              <a:t>горчак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706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06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06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706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06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06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900" name="Rectangle 4"/>
          <p:cNvSpPr>
            <a:spLocks noChangeArrowheads="1"/>
          </p:cNvSpPr>
          <p:nvPr/>
        </p:nvSpPr>
        <p:spPr bwMode="auto">
          <a:xfrm>
            <a:off x="304800" y="304800"/>
            <a:ext cx="8458200" cy="618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endParaRPr lang="ru-RU" sz="4000" b="1">
              <a:solidFill>
                <a:srgbClr val="F4F406"/>
              </a:solidFill>
              <a:latin typeface="Arial" pitchFamily="34" charset="0"/>
            </a:endParaRPr>
          </a:p>
          <a:p>
            <a:pPr algn="ctr"/>
            <a:r>
              <a:rPr lang="ru-RU" sz="4000" b="1">
                <a:solidFill>
                  <a:srgbClr val="F4F406"/>
                </a:solidFill>
                <a:latin typeface="Arial" pitchFamily="34" charset="0"/>
              </a:rPr>
              <a:t>9.Различают ли рыбы цвета?</a:t>
            </a:r>
            <a:r>
              <a:rPr lang="ru-RU" sz="4000" b="1">
                <a:latin typeface="Arial" pitchFamily="34" charset="0"/>
              </a:rPr>
              <a:t>  </a:t>
            </a:r>
          </a:p>
          <a:p>
            <a:pPr algn="ctr"/>
            <a:endParaRPr lang="ru-RU" sz="4000" b="1">
              <a:latin typeface="Arial" pitchFamily="34" charset="0"/>
            </a:endParaRPr>
          </a:p>
          <a:p>
            <a:pPr algn="ctr"/>
            <a:r>
              <a:rPr lang="ru-RU" sz="4000" b="1">
                <a:solidFill>
                  <a:srgbClr val="09DBF1"/>
                </a:solidFill>
                <a:latin typeface="Arial" pitchFamily="34" charset="0"/>
              </a:rPr>
              <a:t>да</a:t>
            </a:r>
          </a:p>
          <a:p>
            <a:pPr algn="ctr"/>
            <a:endParaRPr lang="ru-RU" sz="4000" b="1">
              <a:solidFill>
                <a:srgbClr val="09DBF1"/>
              </a:solidFill>
              <a:latin typeface="Arial" pitchFamily="34" charset="0"/>
            </a:endParaRPr>
          </a:p>
          <a:p>
            <a:pPr algn="ctr"/>
            <a:r>
              <a:rPr lang="ru-RU" sz="4000" b="1">
                <a:solidFill>
                  <a:srgbClr val="F4F406"/>
                </a:solidFill>
                <a:latin typeface="Arial" pitchFamily="34" charset="0"/>
              </a:rPr>
              <a:t>10.Какие рыбы называются живородящими?</a:t>
            </a:r>
          </a:p>
          <a:p>
            <a:pPr algn="ctr"/>
            <a:r>
              <a:rPr lang="ru-RU" sz="4000" b="1">
                <a:latin typeface="Arial" pitchFamily="34" charset="0"/>
              </a:rPr>
              <a:t>  </a:t>
            </a:r>
          </a:p>
          <a:p>
            <a:pPr algn="ctr"/>
            <a:r>
              <a:rPr lang="ru-RU" sz="4000" b="1">
                <a:solidFill>
                  <a:srgbClr val="09DBF1"/>
                </a:solidFill>
                <a:latin typeface="Arial" pitchFamily="34" charset="0"/>
              </a:rPr>
              <a:t>рождающие живых детёнышей</a:t>
            </a:r>
          </a:p>
          <a:p>
            <a:pPr algn="ctr"/>
            <a:endParaRPr lang="ru-RU" sz="4000" b="1">
              <a:solidFill>
                <a:srgbClr val="09DBF1"/>
              </a:solidFill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809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09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09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500"/>
                                        <p:tgtEl>
                                          <p:spTgt spid="809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09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09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4" name="Rectangle 4"/>
          <p:cNvSpPr>
            <a:spLocks noChangeArrowheads="1"/>
          </p:cNvSpPr>
          <p:nvPr/>
        </p:nvSpPr>
        <p:spPr bwMode="auto">
          <a:xfrm>
            <a:off x="228600" y="3298825"/>
            <a:ext cx="8458200" cy="314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ru-RU" sz="4000" b="1">
                <a:solidFill>
                  <a:srgbClr val="F4F406"/>
                </a:solidFill>
                <a:latin typeface="Arial" pitchFamily="34" charset="0"/>
              </a:rPr>
              <a:t>12.Именно её русский писатель </a:t>
            </a:r>
          </a:p>
          <a:p>
            <a:pPr algn="ctr"/>
            <a:r>
              <a:rPr lang="ru-RU" sz="4000" b="1">
                <a:solidFill>
                  <a:srgbClr val="F4F406"/>
                </a:solidFill>
                <a:latin typeface="Arial" pitchFamily="34" charset="0"/>
              </a:rPr>
              <a:t>Виктор Астафьев </a:t>
            </a:r>
          </a:p>
          <a:p>
            <a:pPr algn="ctr"/>
            <a:r>
              <a:rPr lang="ru-RU" sz="4000" b="1">
                <a:solidFill>
                  <a:srgbClr val="F4F406"/>
                </a:solidFill>
                <a:latin typeface="Arial" pitchFamily="34" charset="0"/>
              </a:rPr>
              <a:t>назвал Царь – рыбой. </a:t>
            </a:r>
          </a:p>
          <a:p>
            <a:pPr algn="ctr"/>
            <a:r>
              <a:rPr lang="ru-RU" sz="4000" b="1">
                <a:latin typeface="Arial" pitchFamily="34" charset="0"/>
              </a:rPr>
              <a:t> </a:t>
            </a:r>
            <a:r>
              <a:rPr lang="ru-RU" sz="4000" b="1">
                <a:solidFill>
                  <a:srgbClr val="09DBF1"/>
                </a:solidFill>
                <a:latin typeface="Arial" pitchFamily="34" charset="0"/>
              </a:rPr>
              <a:t>осётр</a:t>
            </a:r>
          </a:p>
          <a:p>
            <a:pPr algn="ctr"/>
            <a:endParaRPr lang="ru-RU" sz="4000" b="1">
              <a:solidFill>
                <a:srgbClr val="09DBF1"/>
              </a:solidFill>
              <a:latin typeface="Arial" pitchFamily="34" charset="0"/>
            </a:endParaRPr>
          </a:p>
        </p:txBody>
      </p:sp>
      <p:sp>
        <p:nvSpPr>
          <p:cNvPr id="71685" name="Rectangle 5"/>
          <p:cNvSpPr>
            <a:spLocks noChangeArrowheads="1"/>
          </p:cNvSpPr>
          <p:nvPr/>
        </p:nvSpPr>
        <p:spPr bwMode="auto">
          <a:xfrm>
            <a:off x="304800" y="762000"/>
            <a:ext cx="8124825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4000" b="1">
                <a:solidFill>
                  <a:srgbClr val="F4F406"/>
                </a:solidFill>
                <a:latin typeface="Arial" pitchFamily="34" charset="0"/>
              </a:rPr>
              <a:t>11.Эта рыба – самый крупный </a:t>
            </a:r>
          </a:p>
          <a:p>
            <a:pPr algn="ctr"/>
            <a:r>
              <a:rPr lang="ru-RU" sz="4000" b="1">
                <a:solidFill>
                  <a:srgbClr val="F4F406"/>
                </a:solidFill>
                <a:latin typeface="Arial" pitchFamily="34" charset="0"/>
              </a:rPr>
              <a:t>хищник в реках нашей страны</a:t>
            </a:r>
            <a:r>
              <a:rPr lang="ru-RU" sz="4000" b="1">
                <a:latin typeface="Arial" pitchFamily="34" charset="0"/>
              </a:rPr>
              <a:t>  </a:t>
            </a:r>
          </a:p>
          <a:p>
            <a:pPr algn="ctr"/>
            <a:r>
              <a:rPr lang="ru-RU" sz="4000" b="1">
                <a:solidFill>
                  <a:srgbClr val="09DBF1"/>
                </a:solidFill>
                <a:latin typeface="Arial" pitchFamily="34" charset="0"/>
              </a:rPr>
              <a:t>сом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716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500"/>
                                        <p:tgtEl>
                                          <p:spTgt spid="716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16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16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500"/>
                                        <p:tgtEl>
                                          <p:spTgt spid="716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500"/>
                                        <p:tgtEl>
                                          <p:spTgt spid="716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500"/>
                                        <p:tgtEl>
                                          <p:spTgt spid="716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16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16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8" name="Rectangle 4"/>
          <p:cNvSpPr>
            <a:spLocks noChangeArrowheads="1"/>
          </p:cNvSpPr>
          <p:nvPr/>
        </p:nvSpPr>
        <p:spPr bwMode="auto">
          <a:xfrm>
            <a:off x="533400" y="838200"/>
            <a:ext cx="8077200" cy="374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4000" b="1">
                <a:solidFill>
                  <a:srgbClr val="F4F406"/>
                </a:solidFill>
                <a:latin typeface="Arial" pitchFamily="34" charset="0"/>
              </a:rPr>
              <a:t>13.Ловом именно этой рыбы </a:t>
            </a:r>
          </a:p>
          <a:p>
            <a:pPr algn="ctr"/>
            <a:r>
              <a:rPr lang="ru-RU" sz="4000" b="1">
                <a:solidFill>
                  <a:srgbClr val="F4F406"/>
                </a:solidFill>
                <a:latin typeface="Arial" pitchFamily="34" charset="0"/>
              </a:rPr>
              <a:t>с успехом занимался</a:t>
            </a:r>
          </a:p>
          <a:p>
            <a:pPr algn="ctr"/>
            <a:r>
              <a:rPr lang="ru-RU" sz="4000" b="1">
                <a:solidFill>
                  <a:srgbClr val="F4F406"/>
                </a:solidFill>
                <a:latin typeface="Arial" pitchFamily="34" charset="0"/>
              </a:rPr>
              <a:t> Костя – моряк из знаменитой </a:t>
            </a:r>
          </a:p>
          <a:p>
            <a:pPr algn="ctr"/>
            <a:r>
              <a:rPr lang="ru-RU" sz="4000" b="1">
                <a:solidFill>
                  <a:srgbClr val="F4F406"/>
                </a:solidFill>
                <a:latin typeface="Arial" pitchFamily="34" charset="0"/>
              </a:rPr>
              <a:t>песни</a:t>
            </a:r>
          </a:p>
          <a:p>
            <a:pPr algn="ctr"/>
            <a:r>
              <a:rPr lang="ru-RU" sz="4000" b="1">
                <a:solidFill>
                  <a:srgbClr val="F4F406"/>
                </a:solidFill>
                <a:latin typeface="Arial" pitchFamily="34" charset="0"/>
              </a:rPr>
              <a:t>   </a:t>
            </a:r>
          </a:p>
          <a:p>
            <a:pPr algn="ctr"/>
            <a:r>
              <a:rPr lang="ru-RU" sz="4000" b="1">
                <a:solidFill>
                  <a:srgbClr val="09DBF1"/>
                </a:solidFill>
                <a:latin typeface="Arial" pitchFamily="34" charset="0"/>
              </a:rPr>
              <a:t>кефаль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829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500"/>
                                        <p:tgtEl>
                                          <p:spTgt spid="829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500"/>
                                        <p:tgtEl>
                                          <p:spTgt spid="829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500"/>
                                        <p:tgtEl>
                                          <p:spTgt spid="829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29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29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WordArt 2"/>
          <p:cNvSpPr>
            <a:spLocks noChangeArrowheads="1" noChangeShapeType="1" noTextEdit="1"/>
          </p:cNvSpPr>
          <p:nvPr/>
        </p:nvSpPr>
        <p:spPr bwMode="auto">
          <a:xfrm>
            <a:off x="684213" y="1412875"/>
            <a:ext cx="7704137" cy="3744913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ru-RU" sz="3600" b="1" kern="10">
                <a:ln w="1270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</a:rPr>
              <a:t>Вопросы для</a:t>
            </a:r>
          </a:p>
          <a:p>
            <a:pPr algn="ctr"/>
            <a:r>
              <a:rPr lang="ru-RU" sz="3600" b="1" kern="10">
                <a:ln w="1270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</a:rPr>
              <a:t>3 команды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8" name="Rectangle 4"/>
          <p:cNvSpPr>
            <a:spLocks noChangeArrowheads="1"/>
          </p:cNvSpPr>
          <p:nvPr/>
        </p:nvSpPr>
        <p:spPr bwMode="auto">
          <a:xfrm>
            <a:off x="152400" y="228600"/>
            <a:ext cx="8763000" cy="618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ru-RU" sz="4000" b="1">
                <a:solidFill>
                  <a:srgbClr val="F4F406"/>
                </a:solidFill>
                <a:latin typeface="Arial" pitchFamily="34" charset="0"/>
              </a:rPr>
              <a:t>1.Органы выделения у рыб</a:t>
            </a:r>
            <a:r>
              <a:rPr lang="ru-RU" sz="4000" b="1">
                <a:latin typeface="Arial" pitchFamily="34" charset="0"/>
              </a:rPr>
              <a:t>  </a:t>
            </a:r>
          </a:p>
          <a:p>
            <a:pPr algn="ctr"/>
            <a:r>
              <a:rPr lang="ru-RU" sz="4000" b="1">
                <a:solidFill>
                  <a:srgbClr val="09DBF1"/>
                </a:solidFill>
                <a:latin typeface="Arial" pitchFamily="34" charset="0"/>
              </a:rPr>
              <a:t>почки</a:t>
            </a:r>
          </a:p>
          <a:p>
            <a:pPr algn="ctr"/>
            <a:endParaRPr lang="ru-RU" sz="4000" b="1">
              <a:solidFill>
                <a:srgbClr val="09DBF1"/>
              </a:solidFill>
              <a:latin typeface="Arial" pitchFamily="34" charset="0"/>
            </a:endParaRPr>
          </a:p>
          <a:p>
            <a:pPr algn="ctr"/>
            <a:r>
              <a:rPr lang="ru-RU" sz="4000" b="1">
                <a:solidFill>
                  <a:srgbClr val="F4F406"/>
                </a:solidFill>
                <a:latin typeface="Arial" pitchFamily="34" charset="0"/>
              </a:rPr>
              <a:t>2.Какие рыбы носят название </a:t>
            </a:r>
          </a:p>
          <a:p>
            <a:pPr algn="ctr"/>
            <a:r>
              <a:rPr lang="ru-RU" sz="4000" b="1">
                <a:solidFill>
                  <a:srgbClr val="F4F406"/>
                </a:solidFill>
                <a:latin typeface="Arial" pitchFamily="34" charset="0"/>
              </a:rPr>
              <a:t>небесных тел?  </a:t>
            </a:r>
          </a:p>
          <a:p>
            <a:pPr algn="ctr"/>
            <a:r>
              <a:rPr lang="ru-RU" sz="4000" b="1">
                <a:solidFill>
                  <a:srgbClr val="09DBF1"/>
                </a:solidFill>
                <a:latin typeface="Arial" pitchFamily="34" charset="0"/>
              </a:rPr>
              <a:t>луна, солнце</a:t>
            </a:r>
          </a:p>
          <a:p>
            <a:pPr algn="ctr"/>
            <a:endParaRPr lang="ru-RU" sz="4000" b="1">
              <a:solidFill>
                <a:srgbClr val="09DBF1"/>
              </a:solidFill>
              <a:latin typeface="Arial" pitchFamily="34" charset="0"/>
            </a:endParaRPr>
          </a:p>
          <a:p>
            <a:pPr algn="ctr"/>
            <a:r>
              <a:rPr lang="ru-RU" sz="4000" b="1">
                <a:solidFill>
                  <a:srgbClr val="F4F406"/>
                </a:solidFill>
                <a:latin typeface="Arial" pitchFamily="34" charset="0"/>
              </a:rPr>
              <a:t>3.Как называется кровь, </a:t>
            </a:r>
          </a:p>
          <a:p>
            <a:pPr algn="ctr"/>
            <a:r>
              <a:rPr lang="ru-RU" sz="4000" b="1">
                <a:solidFill>
                  <a:srgbClr val="F4F406"/>
                </a:solidFill>
                <a:latin typeface="Arial" pitchFamily="34" charset="0"/>
              </a:rPr>
              <a:t>насыщенная кислородом?</a:t>
            </a:r>
            <a:r>
              <a:rPr lang="ru-RU" sz="4000" b="1">
                <a:latin typeface="Arial" pitchFamily="34" charset="0"/>
              </a:rPr>
              <a:t>  </a:t>
            </a:r>
          </a:p>
          <a:p>
            <a:pPr algn="ctr"/>
            <a:r>
              <a:rPr lang="ru-RU" sz="4000" b="1">
                <a:solidFill>
                  <a:srgbClr val="09DBF1"/>
                </a:solidFill>
                <a:latin typeface="Arial" pitchFamily="34" charset="0"/>
              </a:rPr>
              <a:t>артериальная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727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27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27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500"/>
                                        <p:tgtEl>
                                          <p:spTgt spid="727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500"/>
                                        <p:tgtEl>
                                          <p:spTgt spid="727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27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27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500"/>
                                        <p:tgtEl>
                                          <p:spTgt spid="727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500"/>
                                        <p:tgtEl>
                                          <p:spTgt spid="7270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270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270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6" name="Rectangle 4"/>
          <p:cNvSpPr>
            <a:spLocks noChangeArrowheads="1"/>
          </p:cNvSpPr>
          <p:nvPr/>
        </p:nvSpPr>
        <p:spPr bwMode="auto">
          <a:xfrm>
            <a:off x="0" y="641350"/>
            <a:ext cx="8915400" cy="557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ru-RU" sz="4000" b="1">
                <a:solidFill>
                  <a:srgbClr val="F4F406"/>
                </a:solidFill>
                <a:latin typeface="Arial" pitchFamily="34" charset="0"/>
              </a:rPr>
              <a:t>4.Какие рыбы имеют оружие</a:t>
            </a:r>
          </a:p>
          <a:p>
            <a:pPr algn="ctr"/>
            <a:r>
              <a:rPr lang="ru-RU" sz="4000" b="1">
                <a:solidFill>
                  <a:srgbClr val="F4F406"/>
                </a:solidFill>
                <a:latin typeface="Arial" pitchFamily="34" charset="0"/>
              </a:rPr>
              <a:t> на голове? </a:t>
            </a:r>
          </a:p>
          <a:p>
            <a:pPr algn="ctr"/>
            <a:r>
              <a:rPr lang="ru-RU" sz="4000" b="1">
                <a:latin typeface="Arial" pitchFamily="34" charset="0"/>
              </a:rPr>
              <a:t> </a:t>
            </a:r>
            <a:r>
              <a:rPr lang="ru-RU" sz="4000" b="1">
                <a:solidFill>
                  <a:srgbClr val="09DBF1"/>
                </a:solidFill>
                <a:latin typeface="Arial" pitchFamily="34" charset="0"/>
              </a:rPr>
              <a:t>рыба-пила; рыба-меч;</a:t>
            </a:r>
          </a:p>
          <a:p>
            <a:pPr algn="ctr"/>
            <a:r>
              <a:rPr lang="ru-RU" sz="4000" b="1">
                <a:solidFill>
                  <a:srgbClr val="09DBF1"/>
                </a:solidFill>
                <a:latin typeface="Arial" pitchFamily="34" charset="0"/>
              </a:rPr>
              <a:t> рыба-молот</a:t>
            </a:r>
          </a:p>
          <a:p>
            <a:pPr algn="ctr"/>
            <a:endParaRPr lang="ru-RU" sz="4000" b="1">
              <a:latin typeface="Arial" pitchFamily="34" charset="0"/>
            </a:endParaRPr>
          </a:p>
          <a:p>
            <a:pPr algn="ctr"/>
            <a:r>
              <a:rPr lang="ru-RU" sz="4000" b="1">
                <a:solidFill>
                  <a:srgbClr val="F4F406"/>
                </a:solidFill>
                <a:latin typeface="Arial" pitchFamily="34" charset="0"/>
              </a:rPr>
              <a:t>5.От чего зависит количество </a:t>
            </a:r>
          </a:p>
          <a:p>
            <a:pPr algn="ctr"/>
            <a:r>
              <a:rPr lang="ru-RU" sz="4000" b="1">
                <a:solidFill>
                  <a:srgbClr val="F4F406"/>
                </a:solidFill>
                <a:latin typeface="Arial" pitchFamily="34" charset="0"/>
              </a:rPr>
              <a:t>вымётываемых рыбами икринок? </a:t>
            </a:r>
          </a:p>
          <a:p>
            <a:pPr algn="ctr"/>
            <a:r>
              <a:rPr lang="ru-RU" sz="4000" b="1">
                <a:latin typeface="Arial" pitchFamily="34" charset="0"/>
              </a:rPr>
              <a:t> </a:t>
            </a:r>
            <a:r>
              <a:rPr lang="ru-RU" sz="4000" b="1">
                <a:solidFill>
                  <a:srgbClr val="09DBF1"/>
                </a:solidFill>
                <a:latin typeface="Arial" pitchFamily="34" charset="0"/>
              </a:rPr>
              <a:t>от заботы о потомстве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747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500"/>
                                        <p:tgtEl>
                                          <p:spTgt spid="747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47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47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47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47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500"/>
                                        <p:tgtEl>
                                          <p:spTgt spid="747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500"/>
                                        <p:tgtEl>
                                          <p:spTgt spid="7475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475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475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>
                <a:solidFill>
                  <a:srgbClr val="F4F406"/>
                </a:solidFill>
              </a:rPr>
              <a:t>Конкурс </a:t>
            </a:r>
            <a:br>
              <a:rPr lang="ru-RU" sz="4000">
                <a:solidFill>
                  <a:srgbClr val="F4F406"/>
                </a:solidFill>
              </a:rPr>
            </a:br>
            <a:r>
              <a:rPr lang="ru-RU" sz="4000">
                <a:solidFill>
                  <a:srgbClr val="F4F406"/>
                </a:solidFill>
              </a:rPr>
              <a:t>«БЕГУЩАЯ ПО ВОЛНАМ»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 b="1" u="sng">
                <a:solidFill>
                  <a:srgbClr val="F58FDA"/>
                </a:solidFill>
              </a:rPr>
              <a:t>Задание:</a:t>
            </a:r>
            <a:r>
              <a:rPr lang="ru-RU"/>
              <a:t> </a:t>
            </a:r>
            <a:r>
              <a:rPr lang="ru-RU" b="1"/>
              <a:t>каждый член команды по очереди пишет по одному признаку – особенности рыб, связанной с водной средой обитания</a:t>
            </a:r>
            <a:r>
              <a:rPr lang="ru-RU"/>
              <a:t>.</a:t>
            </a:r>
          </a:p>
          <a:p>
            <a:pPr>
              <a:buFont typeface="Wingdings" pitchFamily="2" charset="2"/>
              <a:buNone/>
            </a:pPr>
            <a:endParaRPr lang="ru-RU" b="1" u="sng"/>
          </a:p>
          <a:p>
            <a:pPr>
              <a:buFont typeface="Wingdings" pitchFamily="2" charset="2"/>
              <a:buNone/>
            </a:pPr>
            <a:r>
              <a:rPr lang="ru-RU" b="1" u="sng">
                <a:solidFill>
                  <a:srgbClr val="F58FDA"/>
                </a:solidFill>
              </a:rPr>
              <a:t>Оценка: </a:t>
            </a:r>
            <a:r>
              <a:rPr lang="ru-RU" b="1"/>
              <a:t>1 балл за каждый правильный   </a:t>
            </a:r>
          </a:p>
          <a:p>
            <a:pPr>
              <a:buFont typeface="Wingdings" pitchFamily="2" charset="2"/>
              <a:buNone/>
            </a:pPr>
            <a:r>
              <a:rPr lang="ru-RU" b="1"/>
              <a:t>                признак.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80" name="Rectangle 4"/>
          <p:cNvSpPr>
            <a:spLocks noChangeArrowheads="1"/>
          </p:cNvSpPr>
          <p:nvPr/>
        </p:nvSpPr>
        <p:spPr bwMode="auto">
          <a:xfrm>
            <a:off x="228600" y="1120775"/>
            <a:ext cx="8686800" cy="435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ru-RU" sz="4000" b="1">
                <a:solidFill>
                  <a:srgbClr val="F4F406"/>
                </a:solidFill>
                <a:latin typeface="Arial" pitchFamily="34" charset="0"/>
              </a:rPr>
              <a:t>6.Какие рыбы вынуждены</a:t>
            </a:r>
          </a:p>
          <a:p>
            <a:pPr algn="ctr"/>
            <a:r>
              <a:rPr lang="ru-RU" sz="4000" b="1">
                <a:solidFill>
                  <a:srgbClr val="F4F406"/>
                </a:solidFill>
                <a:latin typeface="Arial" pitchFamily="34" charset="0"/>
              </a:rPr>
              <a:t>плавать даже во сне, </a:t>
            </a:r>
          </a:p>
          <a:p>
            <a:pPr algn="ctr"/>
            <a:r>
              <a:rPr lang="ru-RU" sz="4000" b="1">
                <a:solidFill>
                  <a:srgbClr val="F4F406"/>
                </a:solidFill>
                <a:latin typeface="Arial" pitchFamily="34" charset="0"/>
              </a:rPr>
              <a:t>иначе они утонут?</a:t>
            </a:r>
            <a:r>
              <a:rPr lang="ru-RU" sz="4000" b="1">
                <a:latin typeface="Arial" pitchFamily="34" charset="0"/>
              </a:rPr>
              <a:t>  </a:t>
            </a:r>
          </a:p>
          <a:p>
            <a:pPr algn="ctr"/>
            <a:r>
              <a:rPr lang="ru-RU" sz="4000" b="1">
                <a:solidFill>
                  <a:srgbClr val="09DBF1"/>
                </a:solidFill>
                <a:latin typeface="Arial" pitchFamily="34" charset="0"/>
              </a:rPr>
              <a:t>акулы</a:t>
            </a:r>
          </a:p>
          <a:p>
            <a:pPr algn="ctr"/>
            <a:endParaRPr lang="ru-RU" sz="4000" b="1">
              <a:solidFill>
                <a:srgbClr val="09DBF1"/>
              </a:solidFill>
              <a:latin typeface="Arial" pitchFamily="34" charset="0"/>
            </a:endParaRPr>
          </a:p>
          <a:p>
            <a:pPr algn="ctr"/>
            <a:r>
              <a:rPr lang="ru-RU" sz="4000" b="1">
                <a:solidFill>
                  <a:srgbClr val="F4F406"/>
                </a:solidFill>
                <a:latin typeface="Arial" pitchFamily="34" charset="0"/>
              </a:rPr>
              <a:t>7.А кто такой хвостокол?  </a:t>
            </a:r>
          </a:p>
          <a:p>
            <a:pPr algn="ctr"/>
            <a:r>
              <a:rPr lang="ru-RU" sz="4000" b="1">
                <a:solidFill>
                  <a:srgbClr val="09DBF1"/>
                </a:solidFill>
                <a:latin typeface="Arial" pitchFamily="34" charset="0"/>
              </a:rPr>
              <a:t>скат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757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500"/>
                                        <p:tgtEl>
                                          <p:spTgt spid="757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500"/>
                                        <p:tgtEl>
                                          <p:spTgt spid="757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57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57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500"/>
                                        <p:tgtEl>
                                          <p:spTgt spid="7578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578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578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4" name="Rectangle 4"/>
          <p:cNvSpPr>
            <a:spLocks noChangeArrowheads="1"/>
          </p:cNvSpPr>
          <p:nvPr/>
        </p:nvSpPr>
        <p:spPr bwMode="auto">
          <a:xfrm>
            <a:off x="623888" y="2743200"/>
            <a:ext cx="7827962" cy="374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ru-RU" sz="4000" b="1">
                <a:solidFill>
                  <a:srgbClr val="F4F406"/>
                </a:solidFill>
                <a:latin typeface="Arial" pitchFamily="34" charset="0"/>
              </a:rPr>
              <a:t>9.Ощущают ли рыбы запахи?</a:t>
            </a:r>
            <a:r>
              <a:rPr lang="ru-RU" sz="4000" b="1">
                <a:latin typeface="Arial" pitchFamily="34" charset="0"/>
              </a:rPr>
              <a:t> </a:t>
            </a:r>
          </a:p>
          <a:p>
            <a:pPr algn="ctr"/>
            <a:r>
              <a:rPr lang="ru-RU" sz="4000" b="1">
                <a:latin typeface="Arial" pitchFamily="34" charset="0"/>
              </a:rPr>
              <a:t> </a:t>
            </a:r>
            <a:r>
              <a:rPr lang="ru-RU" sz="4000" b="1">
                <a:solidFill>
                  <a:srgbClr val="09DBF1"/>
                </a:solidFill>
                <a:latin typeface="Arial" pitchFamily="34" charset="0"/>
              </a:rPr>
              <a:t>да</a:t>
            </a:r>
          </a:p>
          <a:p>
            <a:pPr algn="ctr"/>
            <a:endParaRPr lang="ru-RU" sz="4000" b="1">
              <a:solidFill>
                <a:srgbClr val="09DBF1"/>
              </a:solidFill>
              <a:latin typeface="Arial" pitchFamily="34" charset="0"/>
            </a:endParaRPr>
          </a:p>
          <a:p>
            <a:pPr algn="ctr"/>
            <a:r>
              <a:rPr lang="ru-RU" sz="4000" b="1">
                <a:solidFill>
                  <a:srgbClr val="F4F406"/>
                </a:solidFill>
                <a:latin typeface="Arial" pitchFamily="34" charset="0"/>
              </a:rPr>
              <a:t>10.Какие рыбы вынашивают </a:t>
            </a:r>
          </a:p>
          <a:p>
            <a:pPr algn="ctr"/>
            <a:r>
              <a:rPr lang="ru-RU" sz="4000" b="1">
                <a:solidFill>
                  <a:srgbClr val="F4F406"/>
                </a:solidFill>
                <a:latin typeface="Arial" pitchFamily="34" charset="0"/>
              </a:rPr>
              <a:t>икру во рту? </a:t>
            </a:r>
          </a:p>
          <a:p>
            <a:pPr algn="ctr"/>
            <a:r>
              <a:rPr lang="ru-RU" sz="4000" b="1">
                <a:latin typeface="Arial" pitchFamily="34" charset="0"/>
              </a:rPr>
              <a:t> </a:t>
            </a:r>
            <a:r>
              <a:rPr lang="ru-RU" sz="4000" b="1">
                <a:solidFill>
                  <a:srgbClr val="09DBF1"/>
                </a:solidFill>
                <a:latin typeface="Arial" pitchFamily="34" charset="0"/>
              </a:rPr>
              <a:t>тиляпия; пинагор</a:t>
            </a:r>
          </a:p>
        </p:txBody>
      </p:sp>
      <p:sp>
        <p:nvSpPr>
          <p:cNvPr id="76805" name="Rectangle 5"/>
          <p:cNvSpPr>
            <a:spLocks noChangeArrowheads="1"/>
          </p:cNvSpPr>
          <p:nvPr/>
        </p:nvSpPr>
        <p:spPr bwMode="auto">
          <a:xfrm>
            <a:off x="304800" y="304800"/>
            <a:ext cx="861060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4000" b="1">
                <a:solidFill>
                  <a:srgbClr val="F4F406"/>
                </a:solidFill>
                <a:latin typeface="Arial" pitchFamily="34" charset="0"/>
              </a:rPr>
              <a:t>8.Какая рыба вверх брюхом</a:t>
            </a:r>
          </a:p>
          <a:p>
            <a:pPr algn="ctr"/>
            <a:r>
              <a:rPr lang="ru-RU" sz="4000" b="1">
                <a:solidFill>
                  <a:srgbClr val="F4F406"/>
                </a:solidFill>
                <a:latin typeface="Arial" pitchFamily="34" charset="0"/>
              </a:rPr>
              <a:t>плавает?  </a:t>
            </a:r>
          </a:p>
          <a:p>
            <a:pPr algn="ctr"/>
            <a:r>
              <a:rPr lang="ru-RU" sz="4000" b="1">
                <a:solidFill>
                  <a:srgbClr val="09DBF1"/>
                </a:solidFill>
                <a:latin typeface="Arial" pitchFamily="34" charset="0"/>
              </a:rPr>
              <a:t>дохлая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768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500"/>
                                        <p:tgtEl>
                                          <p:spTgt spid="768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68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68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500"/>
                                        <p:tgtEl>
                                          <p:spTgt spid="768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68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68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500"/>
                                        <p:tgtEl>
                                          <p:spTgt spid="768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500"/>
                                        <p:tgtEl>
                                          <p:spTgt spid="768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68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68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8" name="Rectangle 4"/>
          <p:cNvSpPr>
            <a:spLocks noChangeArrowheads="1"/>
          </p:cNvSpPr>
          <p:nvPr/>
        </p:nvSpPr>
        <p:spPr bwMode="auto">
          <a:xfrm>
            <a:off x="381000" y="3367088"/>
            <a:ext cx="8759825" cy="3414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ru-RU" sz="4000" b="1">
                <a:solidFill>
                  <a:srgbClr val="F4F406"/>
                </a:solidFill>
                <a:latin typeface="Arial" pitchFamily="34" charset="0"/>
              </a:rPr>
              <a:t>12.В системе знаков Зодиака </a:t>
            </a:r>
          </a:p>
          <a:p>
            <a:pPr algn="ctr"/>
            <a:r>
              <a:rPr lang="ru-RU" sz="4000" b="1">
                <a:solidFill>
                  <a:srgbClr val="F4F406"/>
                </a:solidFill>
                <a:latin typeface="Arial" pitchFamily="34" charset="0"/>
              </a:rPr>
              <a:t>они занимают</a:t>
            </a:r>
          </a:p>
          <a:p>
            <a:pPr algn="ctr"/>
            <a:r>
              <a:rPr lang="ru-RU" sz="4000" b="1">
                <a:solidFill>
                  <a:srgbClr val="F4F406"/>
                </a:solidFill>
                <a:latin typeface="Arial" pitchFamily="34" charset="0"/>
              </a:rPr>
              <a:t> двенадцатое место  </a:t>
            </a:r>
          </a:p>
          <a:p>
            <a:pPr algn="ctr"/>
            <a:r>
              <a:rPr lang="ru-RU" sz="4000" b="1">
                <a:solidFill>
                  <a:srgbClr val="09DBF1"/>
                </a:solidFill>
                <a:latin typeface="Arial" pitchFamily="34" charset="0"/>
              </a:rPr>
              <a:t>рыбы</a:t>
            </a:r>
          </a:p>
          <a:p>
            <a:endParaRPr lang="ru-RU" sz="4000" b="1">
              <a:solidFill>
                <a:srgbClr val="09DBF1"/>
              </a:solidFill>
              <a:latin typeface="Arial" pitchFamily="34" charset="0"/>
            </a:endParaRPr>
          </a:p>
          <a:p>
            <a:pPr eaLnBrk="0" hangingPunct="0"/>
            <a:r>
              <a:rPr lang="ru-RU"/>
              <a:t> </a:t>
            </a:r>
          </a:p>
        </p:txBody>
      </p:sp>
      <p:sp>
        <p:nvSpPr>
          <p:cNvPr id="77829" name="Rectangle 5"/>
          <p:cNvSpPr>
            <a:spLocks noChangeArrowheads="1"/>
          </p:cNvSpPr>
          <p:nvPr/>
        </p:nvSpPr>
        <p:spPr bwMode="auto">
          <a:xfrm>
            <a:off x="0" y="381000"/>
            <a:ext cx="9144000" cy="314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4000" b="1">
                <a:solidFill>
                  <a:srgbClr val="F4F406"/>
                </a:solidFill>
                <a:latin typeface="Arial" pitchFamily="34" charset="0"/>
              </a:rPr>
              <a:t>11.Так называется и </a:t>
            </a:r>
          </a:p>
          <a:p>
            <a:pPr algn="ctr"/>
            <a:r>
              <a:rPr lang="ru-RU" sz="4000" b="1">
                <a:solidFill>
                  <a:srgbClr val="F4F406"/>
                </a:solidFill>
                <a:latin typeface="Arial" pitchFamily="34" charset="0"/>
              </a:rPr>
              <a:t>аквариумная рыбка, и астрономический прибор</a:t>
            </a:r>
          </a:p>
          <a:p>
            <a:pPr algn="ctr"/>
            <a:r>
              <a:rPr lang="ru-RU" sz="4000" b="1">
                <a:latin typeface="Arial" pitchFamily="34" charset="0"/>
              </a:rPr>
              <a:t>  </a:t>
            </a:r>
            <a:r>
              <a:rPr lang="ru-RU" sz="4000" b="1">
                <a:solidFill>
                  <a:srgbClr val="09DBF1"/>
                </a:solidFill>
                <a:latin typeface="Arial" pitchFamily="34" charset="0"/>
              </a:rPr>
              <a:t>телескоп</a:t>
            </a:r>
          </a:p>
          <a:p>
            <a:pPr algn="ctr"/>
            <a:endParaRPr lang="ru-RU" sz="4000" b="1">
              <a:solidFill>
                <a:srgbClr val="09DBF1"/>
              </a:solidFill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778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500"/>
                                        <p:tgtEl>
                                          <p:spTgt spid="778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78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78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500"/>
                                        <p:tgtEl>
                                          <p:spTgt spid="778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500"/>
                                        <p:tgtEl>
                                          <p:spTgt spid="778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500"/>
                                        <p:tgtEl>
                                          <p:spTgt spid="778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78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78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4" name="Rectangle 4"/>
          <p:cNvSpPr>
            <a:spLocks noChangeArrowheads="1"/>
          </p:cNvSpPr>
          <p:nvPr/>
        </p:nvSpPr>
        <p:spPr bwMode="auto">
          <a:xfrm>
            <a:off x="381000" y="685800"/>
            <a:ext cx="8534400" cy="374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4000" b="1">
                <a:solidFill>
                  <a:srgbClr val="F4F406"/>
                </a:solidFill>
                <a:latin typeface="Arial" pitchFamily="34" charset="0"/>
              </a:rPr>
              <a:t>13.Именно с помощью этой </a:t>
            </a:r>
          </a:p>
          <a:p>
            <a:pPr algn="ctr"/>
            <a:r>
              <a:rPr lang="ru-RU" sz="4000" b="1">
                <a:solidFill>
                  <a:srgbClr val="F4F406"/>
                </a:solidFill>
                <a:latin typeface="Arial" pitchFamily="34" charset="0"/>
              </a:rPr>
              <a:t>рыболовной снасти старик</a:t>
            </a:r>
          </a:p>
          <a:p>
            <a:pPr algn="ctr"/>
            <a:r>
              <a:rPr lang="ru-RU" sz="4000" b="1">
                <a:solidFill>
                  <a:srgbClr val="F4F406"/>
                </a:solidFill>
                <a:latin typeface="Arial" pitchFamily="34" charset="0"/>
              </a:rPr>
              <a:t> из пушкинской сказки </a:t>
            </a:r>
          </a:p>
          <a:p>
            <a:pPr algn="ctr"/>
            <a:r>
              <a:rPr lang="ru-RU" sz="4000" b="1">
                <a:solidFill>
                  <a:srgbClr val="F4F406"/>
                </a:solidFill>
                <a:latin typeface="Arial" pitchFamily="34" charset="0"/>
              </a:rPr>
              <a:t>выловил золотую рыбку</a:t>
            </a:r>
            <a:r>
              <a:rPr lang="ru-RU" sz="4000" b="1">
                <a:latin typeface="Arial" pitchFamily="34" charset="0"/>
              </a:rPr>
              <a:t>   </a:t>
            </a:r>
          </a:p>
          <a:p>
            <a:pPr algn="ctr"/>
            <a:endParaRPr lang="ru-RU" sz="4000" b="1">
              <a:latin typeface="Arial" pitchFamily="34" charset="0"/>
            </a:endParaRPr>
          </a:p>
          <a:p>
            <a:pPr algn="ctr"/>
            <a:r>
              <a:rPr lang="ru-RU" sz="4000" b="1">
                <a:solidFill>
                  <a:srgbClr val="09DBF1"/>
                </a:solidFill>
                <a:latin typeface="Arial" pitchFamily="34" charset="0"/>
              </a:rPr>
              <a:t>невод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819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500"/>
                                        <p:tgtEl>
                                          <p:spTgt spid="819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500"/>
                                        <p:tgtEl>
                                          <p:spTgt spid="819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500"/>
                                        <p:tgtEl>
                                          <p:spTgt spid="819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19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19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44675"/>
            <a:ext cx="8385175" cy="1431925"/>
          </a:xfrm>
        </p:spPr>
        <p:txBody>
          <a:bodyPr/>
          <a:lstStyle/>
          <a:p>
            <a:endParaRPr lang="ru-RU" sz="5400"/>
          </a:p>
        </p:txBody>
      </p:sp>
      <p:sp>
        <p:nvSpPr>
          <p:cNvPr id="78851" name="WordArt 3"/>
          <p:cNvSpPr>
            <a:spLocks noChangeArrowheads="1" noChangeShapeType="1" noTextEdit="1"/>
          </p:cNvSpPr>
          <p:nvPr/>
        </p:nvSpPr>
        <p:spPr bwMode="auto">
          <a:xfrm>
            <a:off x="1042988" y="1196975"/>
            <a:ext cx="6769100" cy="4103688"/>
          </a:xfrm>
          <a:prstGeom prst="rect">
            <a:avLst/>
          </a:prstGeom>
        </p:spPr>
        <p:txBody>
          <a:bodyPr wrap="none" fromWordArt="1">
            <a:prstTxWarp prst="textInflateBottom">
              <a:avLst>
                <a:gd name="adj" fmla="val 68083"/>
              </a:avLst>
            </a:prstTxWarp>
          </a:bodyPr>
          <a:lstStyle/>
          <a:p>
            <a:pPr algn="ctr"/>
            <a:r>
              <a:rPr lang="ru-RU" sz="3600" b="1" kern="10" spc="-360">
                <a:ln w="1270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E614AF"/>
                </a:solidFill>
                <a:effectLst>
                  <a:outerShdw dist="125724" dir="18900000" algn="ctr" rotWithShape="0">
                    <a:srgbClr val="000099"/>
                  </a:outerShdw>
                </a:effectLst>
              </a:rPr>
              <a:t>Подведение</a:t>
            </a:r>
          </a:p>
          <a:p>
            <a:pPr algn="ctr"/>
            <a:r>
              <a:rPr lang="ru-RU" sz="3600" b="1" kern="10" spc="-360">
                <a:ln w="1270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E614AF"/>
                </a:solidFill>
                <a:effectLst>
                  <a:outerShdw dist="125724" dir="18900000" algn="ctr" rotWithShape="0">
                    <a:srgbClr val="000099"/>
                  </a:outerShdw>
                </a:effectLst>
              </a:rPr>
              <a:t>итогов игры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Лента лицом вниз 3"/>
          <p:cNvSpPr>
            <a:spLocks noChangeArrowheads="1"/>
          </p:cNvSpPr>
          <p:nvPr/>
        </p:nvSpPr>
        <p:spPr bwMode="auto">
          <a:xfrm>
            <a:off x="0" y="1428750"/>
            <a:ext cx="9144000" cy="4362450"/>
          </a:xfrm>
          <a:prstGeom prst="ribbon">
            <a:avLst>
              <a:gd name="adj1" fmla="val 16667"/>
              <a:gd name="adj2" fmla="val 75000"/>
            </a:avLst>
          </a:prstGeom>
          <a:solidFill>
            <a:srgbClr val="00FF00">
              <a:alpha val="44000"/>
            </a:srgbClr>
          </a:solidFill>
          <a:ln w="25400" algn="ctr">
            <a:solidFill>
              <a:srgbClr val="00FFFF"/>
            </a:solidFill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  <a:latin typeface="+mn-lt"/>
            </a:endParaRPr>
          </a:p>
        </p:txBody>
      </p:sp>
      <p:sp>
        <p:nvSpPr>
          <p:cNvPr id="79875" name="Заголовок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8800"/>
              <a:t>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357188" y="2500313"/>
            <a:ext cx="8229600" cy="1071562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ru-RU" sz="8000" b="1" i="1">
                <a:solidFill>
                  <a:srgbClr val="FFFF00"/>
                </a:solidFill>
                <a:latin typeface="Monotype Corsiva" pitchFamily="66" charset="0"/>
              </a:rPr>
              <a:t>Спасибо за участие!!!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>
                <a:solidFill>
                  <a:srgbClr val="F4F406"/>
                </a:solidFill>
              </a:rPr>
              <a:t>Конкурс </a:t>
            </a:r>
            <a:br>
              <a:rPr lang="ru-RU" sz="4000">
                <a:solidFill>
                  <a:srgbClr val="F4F406"/>
                </a:solidFill>
              </a:rPr>
            </a:br>
            <a:r>
              <a:rPr lang="ru-RU" sz="4000">
                <a:solidFill>
                  <a:srgbClr val="F4F406"/>
                </a:solidFill>
              </a:rPr>
              <a:t>«ФИЛВОРД 16 РЫБ»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endParaRPr lang="ru-RU" b="1" u="sng"/>
          </a:p>
          <a:p>
            <a:pPr>
              <a:buFont typeface="Wingdings" pitchFamily="2" charset="2"/>
              <a:buNone/>
            </a:pPr>
            <a:r>
              <a:rPr lang="ru-RU" b="1" u="sng">
                <a:solidFill>
                  <a:srgbClr val="F58FDA"/>
                </a:solidFill>
              </a:rPr>
              <a:t>Задание:</a:t>
            </a:r>
            <a:r>
              <a:rPr lang="ru-RU"/>
              <a:t> </a:t>
            </a:r>
            <a:r>
              <a:rPr lang="ru-RU" b="1"/>
              <a:t>за 5 минут найти спрятанные в филворде 16 названий рыб.</a:t>
            </a:r>
          </a:p>
          <a:p>
            <a:pPr>
              <a:buFont typeface="Wingdings" pitchFamily="2" charset="2"/>
              <a:buNone/>
            </a:pPr>
            <a:endParaRPr lang="ru-RU" b="1" u="sng"/>
          </a:p>
          <a:p>
            <a:pPr>
              <a:buFont typeface="Wingdings" pitchFamily="2" charset="2"/>
              <a:buNone/>
            </a:pPr>
            <a:r>
              <a:rPr lang="ru-RU" b="1" u="sng">
                <a:solidFill>
                  <a:srgbClr val="F58FDA"/>
                </a:solidFill>
              </a:rPr>
              <a:t>Оценка:</a:t>
            </a:r>
            <a:r>
              <a:rPr lang="ru-RU"/>
              <a:t> </a:t>
            </a:r>
            <a:r>
              <a:rPr lang="ru-RU" b="1"/>
              <a:t>1 балл за каждое название</a:t>
            </a:r>
            <a:r>
              <a:rPr lang="ru-RU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258" name="Group 874"/>
          <p:cNvGraphicFramePr>
            <a:graphicFrameLocks noGrp="1"/>
          </p:cNvGraphicFramePr>
          <p:nvPr/>
        </p:nvGraphicFramePr>
        <p:xfrm>
          <a:off x="838200" y="533400"/>
          <a:ext cx="7543800" cy="5943600"/>
        </p:xfrm>
        <a:graphic>
          <a:graphicData uri="http://schemas.openxmlformats.org/drawingml/2006/table">
            <a:tbl>
              <a:tblPr/>
              <a:tblGrid>
                <a:gridCol w="774700"/>
                <a:gridCol w="838200"/>
                <a:gridCol w="752475"/>
                <a:gridCol w="715963"/>
                <a:gridCol w="774700"/>
                <a:gridCol w="741362"/>
                <a:gridCol w="714375"/>
                <a:gridCol w="715963"/>
                <a:gridCol w="741362"/>
                <a:gridCol w="774700"/>
              </a:tblGrid>
              <a:tr h="4572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Ь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Ь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Й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Ь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Я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Ь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Ь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Ь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Ь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609600"/>
            <a:ext cx="8610600" cy="5597525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ru-RU" sz="3600" b="1" u="sng">
                <a:solidFill>
                  <a:srgbClr val="00FF00"/>
                </a:solidFill>
              </a:rPr>
              <a:t>ОТВЕТЫ:</a:t>
            </a:r>
            <a:r>
              <a:rPr lang="ru-RU" sz="3600"/>
              <a:t> </a:t>
            </a:r>
          </a:p>
          <a:p>
            <a:pPr>
              <a:buFont typeface="Wingdings" pitchFamily="2" charset="2"/>
              <a:buNone/>
            </a:pPr>
            <a:endParaRPr lang="ru-RU" sz="3600"/>
          </a:p>
          <a:p>
            <a:pPr algn="ctr">
              <a:buFont typeface="Wingdings" pitchFamily="2" charset="2"/>
              <a:buNone/>
            </a:pPr>
            <a:r>
              <a:rPr lang="ru-RU" b="1"/>
              <a:t>1-АКУЛА; 2-МОЙВА; 3-НАЛИМ; </a:t>
            </a:r>
          </a:p>
          <a:p>
            <a:pPr algn="ctr">
              <a:buFont typeface="Wingdings" pitchFamily="2" charset="2"/>
              <a:buNone/>
            </a:pPr>
            <a:r>
              <a:rPr lang="ru-RU" b="1"/>
              <a:t>4-ОКУНЬ; 5-ОСЁТР;  6-САЗАН; </a:t>
            </a:r>
          </a:p>
          <a:p>
            <a:pPr algn="ctr">
              <a:buFont typeface="Wingdings" pitchFamily="2" charset="2"/>
              <a:buNone/>
            </a:pPr>
            <a:r>
              <a:rPr lang="ru-RU" b="1"/>
              <a:t>7-СУДАК;   8-КАРАСЬ; 9-КЕФАЛЬ; </a:t>
            </a:r>
          </a:p>
          <a:p>
            <a:pPr algn="ctr">
              <a:buFont typeface="Wingdings" pitchFamily="2" charset="2"/>
              <a:buNone/>
            </a:pPr>
            <a:r>
              <a:rPr lang="ru-RU" b="1"/>
              <a:t>10-ЛОСОСЬ;  11-СЕЛЬДЬ;12-ТАРАНЬ; </a:t>
            </a:r>
          </a:p>
          <a:p>
            <a:pPr algn="ctr">
              <a:buFont typeface="Wingdings" pitchFamily="2" charset="2"/>
              <a:buNone/>
            </a:pPr>
            <a:r>
              <a:rPr lang="ru-RU" b="1"/>
              <a:t>13-ТРЕСКА; 14-ФОРЕЛЬ; 15-ЗУБАТКА; </a:t>
            </a:r>
          </a:p>
          <a:p>
            <a:pPr algn="ctr">
              <a:buFont typeface="Wingdings" pitchFamily="2" charset="2"/>
              <a:buNone/>
            </a:pPr>
            <a:r>
              <a:rPr lang="ru-RU" b="1"/>
              <a:t>16-КАМБАЛА</a:t>
            </a:r>
            <a:r>
              <a:rPr lang="ru-RU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Клен">
  <a:themeElements>
    <a:clrScheme name="Клен 1">
      <a:dk1>
        <a:srgbClr val="BB5F03"/>
      </a:dk1>
      <a:lt1>
        <a:srgbClr val="FFFFFF"/>
      </a:lt1>
      <a:dk2>
        <a:srgbClr val="993300"/>
      </a:dk2>
      <a:lt2>
        <a:srgbClr val="FEEC94"/>
      </a:lt2>
      <a:accent1>
        <a:srgbClr val="FF9900"/>
      </a:accent1>
      <a:accent2>
        <a:srgbClr val="B76A03"/>
      </a:accent2>
      <a:accent3>
        <a:srgbClr val="CAADAA"/>
      </a:accent3>
      <a:accent4>
        <a:srgbClr val="DADADA"/>
      </a:accent4>
      <a:accent5>
        <a:srgbClr val="FFCAAA"/>
      </a:accent5>
      <a:accent6>
        <a:srgbClr val="A65F02"/>
      </a:accent6>
      <a:hlink>
        <a:srgbClr val="FFFFCC"/>
      </a:hlink>
      <a:folHlink>
        <a:srgbClr val="CCCC00"/>
      </a:folHlink>
    </a:clrScheme>
    <a:fontScheme name="Клен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лен 1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2">
        <a:dk1>
          <a:srgbClr val="EA9306"/>
        </a:dk1>
        <a:lt1>
          <a:srgbClr val="FFFFFF"/>
        </a:lt1>
        <a:dk2>
          <a:srgbClr val="FAC120"/>
        </a:dk2>
        <a:lt2>
          <a:srgbClr val="FFFDD1"/>
        </a:lt2>
        <a:accent1>
          <a:srgbClr val="CC6600"/>
        </a:accent1>
        <a:accent2>
          <a:srgbClr val="FF9933"/>
        </a:accent2>
        <a:accent3>
          <a:srgbClr val="FCDDAB"/>
        </a:accent3>
        <a:accent4>
          <a:srgbClr val="DADADA"/>
        </a:accent4>
        <a:accent5>
          <a:srgbClr val="E2B8AA"/>
        </a:accent5>
        <a:accent6>
          <a:srgbClr val="E78A2D"/>
        </a:accent6>
        <a:hlink>
          <a:srgbClr val="A50021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3">
        <a:dk1>
          <a:srgbClr val="000000"/>
        </a:dk1>
        <a:lt1>
          <a:srgbClr val="FFFFCC"/>
        </a:lt1>
        <a:dk2>
          <a:srgbClr val="A26D18"/>
        </a:dk2>
        <a:lt2>
          <a:srgbClr val="F9D793"/>
        </a:lt2>
        <a:accent1>
          <a:srgbClr val="FFD05B"/>
        </a:accent1>
        <a:accent2>
          <a:srgbClr val="FEE1A8"/>
        </a:accent2>
        <a:accent3>
          <a:srgbClr val="FFFFE2"/>
        </a:accent3>
        <a:accent4>
          <a:srgbClr val="000000"/>
        </a:accent4>
        <a:accent5>
          <a:srgbClr val="FFE4B5"/>
        </a:accent5>
        <a:accent6>
          <a:srgbClr val="E6CC98"/>
        </a:accent6>
        <a:hlink>
          <a:srgbClr val="FF0000"/>
        </a:hlink>
        <a:folHlink>
          <a:srgbClr val="CC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лен 4">
        <a:dk1>
          <a:srgbClr val="008000"/>
        </a:dk1>
        <a:lt1>
          <a:srgbClr val="FFFFFF"/>
        </a:lt1>
        <a:dk2>
          <a:srgbClr val="005800"/>
        </a:dk2>
        <a:lt2>
          <a:srgbClr val="FFFFCC"/>
        </a:lt2>
        <a:accent1>
          <a:srgbClr val="00CC99"/>
        </a:accent1>
        <a:accent2>
          <a:srgbClr val="007825"/>
        </a:accent2>
        <a:accent3>
          <a:srgbClr val="AAB4AA"/>
        </a:accent3>
        <a:accent4>
          <a:srgbClr val="DADADA"/>
        </a:accent4>
        <a:accent5>
          <a:srgbClr val="AAE2CA"/>
        </a:accent5>
        <a:accent6>
          <a:srgbClr val="006C20"/>
        </a:accent6>
        <a:hlink>
          <a:srgbClr val="9966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5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CC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6">
        <a:dk1>
          <a:srgbClr val="006699"/>
        </a:dk1>
        <a:lt1>
          <a:srgbClr val="FFFFFF"/>
        </a:lt1>
        <a:dk2>
          <a:srgbClr val="006666"/>
        </a:dk2>
        <a:lt2>
          <a:srgbClr val="CCECFF"/>
        </a:lt2>
        <a:accent1>
          <a:srgbClr val="00CCFF"/>
        </a:accent1>
        <a:accent2>
          <a:srgbClr val="017A83"/>
        </a:accent2>
        <a:accent3>
          <a:srgbClr val="AAB8B8"/>
        </a:accent3>
        <a:accent4>
          <a:srgbClr val="DADADA"/>
        </a:accent4>
        <a:accent5>
          <a:srgbClr val="AAE2FF"/>
        </a:accent5>
        <a:accent6>
          <a:srgbClr val="016E76"/>
        </a:accent6>
        <a:hlink>
          <a:srgbClr val="FFFFCC"/>
        </a:hlink>
        <a:folHlink>
          <a:srgbClr val="99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7">
        <a:dk1>
          <a:srgbClr val="80ACC4"/>
        </a:dk1>
        <a:lt1>
          <a:srgbClr val="FFFFFF"/>
        </a:lt1>
        <a:dk2>
          <a:srgbClr val="B3D1DF"/>
        </a:dk2>
        <a:lt2>
          <a:srgbClr val="FFFFFF"/>
        </a:lt2>
        <a:accent1>
          <a:srgbClr val="5089A8"/>
        </a:accent1>
        <a:accent2>
          <a:srgbClr val="BBC6DB"/>
        </a:accent2>
        <a:accent3>
          <a:srgbClr val="D6E5EC"/>
        </a:accent3>
        <a:accent4>
          <a:srgbClr val="DADADA"/>
        </a:accent4>
        <a:accent5>
          <a:srgbClr val="B3C4D1"/>
        </a:accent5>
        <a:accent6>
          <a:srgbClr val="A9B3C6"/>
        </a:accent6>
        <a:hlink>
          <a:srgbClr val="0000FF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8">
        <a:dk1>
          <a:srgbClr val="5700AE"/>
        </a:dk1>
        <a:lt1>
          <a:srgbClr val="FFFFFF"/>
        </a:lt1>
        <a:dk2>
          <a:srgbClr val="7301CB"/>
        </a:dk2>
        <a:lt2>
          <a:srgbClr val="C5C5FF"/>
        </a:lt2>
        <a:accent1>
          <a:srgbClr val="9999FF"/>
        </a:accent1>
        <a:accent2>
          <a:srgbClr val="7000E0"/>
        </a:accent2>
        <a:accent3>
          <a:srgbClr val="BCAAE2"/>
        </a:accent3>
        <a:accent4>
          <a:srgbClr val="DADADA"/>
        </a:accent4>
        <a:accent5>
          <a:srgbClr val="CACAFF"/>
        </a:accent5>
        <a:accent6>
          <a:srgbClr val="6500CB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9">
        <a:dk1>
          <a:srgbClr val="003366"/>
        </a:dk1>
        <a:lt1>
          <a:srgbClr val="FFFFFF"/>
        </a:lt1>
        <a:dk2>
          <a:srgbClr val="003366"/>
        </a:dk2>
        <a:lt2>
          <a:srgbClr val="CBD5DF"/>
        </a:lt2>
        <a:accent1>
          <a:srgbClr val="A9BEE9"/>
        </a:accent1>
        <a:accent2>
          <a:srgbClr val="D6E4F2"/>
        </a:accent2>
        <a:accent3>
          <a:srgbClr val="FFFFFF"/>
        </a:accent3>
        <a:accent4>
          <a:srgbClr val="002A56"/>
        </a:accent4>
        <a:accent5>
          <a:srgbClr val="D1DBF2"/>
        </a:accent5>
        <a:accent6>
          <a:srgbClr val="C2CFDB"/>
        </a:accent6>
        <a:hlink>
          <a:srgbClr val="0000CC"/>
        </a:hlink>
        <a:folHlink>
          <a:srgbClr val="8668E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Maple</Template>
  <TotalTime>354</TotalTime>
  <Words>1770</Words>
  <Application>Microsoft Office PowerPoint</Application>
  <PresentationFormat>Экран (4:3)</PresentationFormat>
  <Paragraphs>585</Paragraphs>
  <Slides>65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65</vt:i4>
      </vt:variant>
    </vt:vector>
  </HeadingPairs>
  <TitlesOfParts>
    <vt:vector size="71" baseType="lpstr">
      <vt:lpstr>Arial</vt:lpstr>
      <vt:lpstr>Times New Roman</vt:lpstr>
      <vt:lpstr>Wingdings</vt:lpstr>
      <vt:lpstr>Calibri</vt:lpstr>
      <vt:lpstr>Monotype Corsiva</vt:lpstr>
      <vt:lpstr>Клен</vt:lpstr>
      <vt:lpstr>Слайд 1</vt:lpstr>
      <vt:lpstr>«ЗАГАДОЧНЫЙ КОНКУРС»</vt:lpstr>
      <vt:lpstr>Загадки для 1 команды: </vt:lpstr>
      <vt:lpstr>Загадки для 2 команды:</vt:lpstr>
      <vt:lpstr>Загадки для 3 команды:</vt:lpstr>
      <vt:lpstr>Конкурс  «БЕГУЩАЯ ПО ВОЛНАМ»</vt:lpstr>
      <vt:lpstr>Конкурс  «ФИЛВОРД 16 РЫБ»</vt:lpstr>
      <vt:lpstr>Слайд 8</vt:lpstr>
      <vt:lpstr>Слайд 9</vt:lpstr>
      <vt:lpstr>Конкурс  «УДАЧЛИВЫЙ РЫБОЛОВ»</vt:lpstr>
      <vt:lpstr>Слайд 11</vt:lpstr>
      <vt:lpstr>Ответы:</vt:lpstr>
      <vt:lpstr>Конкурс «КРОССВОРД»»</vt:lpstr>
      <vt:lpstr>Задание для 1 команды:</vt:lpstr>
      <vt:lpstr>Задание для 2 команды:</vt:lpstr>
      <vt:lpstr>Задание для 3 команды:</vt:lpstr>
      <vt:lpstr>Ответы </vt:lpstr>
      <vt:lpstr>Конкурс «ТЫ -  МНЕ, Я – ТЕБЕ» </vt:lpstr>
      <vt:lpstr>Конкурс «РЫБЬИ ФАМИЛИИ»</vt:lpstr>
      <vt:lpstr>Конкурс «КТО БОЛЬШЕ»</vt:lpstr>
      <vt:lpstr>Конкурс «ЗООШУТКА»</vt:lpstr>
      <vt:lpstr>Слайд 22</vt:lpstr>
      <vt:lpstr>Ответы: </vt:lpstr>
      <vt:lpstr>Конкурс «ШИФРОВКА»</vt:lpstr>
      <vt:lpstr>Шифровки для 1 команды:</vt:lpstr>
      <vt:lpstr>Шифровки для 2 команды:</vt:lpstr>
      <vt:lpstr>Шифровки для 3 команды:</vt:lpstr>
      <vt:lpstr>Ответы:</vt:lpstr>
      <vt:lpstr>Ответы:</vt:lpstr>
      <vt:lpstr>Ответы:</vt:lpstr>
      <vt:lpstr>Конкурс  «ЗАМОРОЧКИ ИЗ БОЧКИ»</vt:lpstr>
      <vt:lpstr>Слайд 32</vt:lpstr>
      <vt:lpstr>Слайд 33</vt:lpstr>
      <vt:lpstr>Слайд 34</vt:lpstr>
      <vt:lpstr>Слайд 35</vt:lpstr>
      <vt:lpstr>Слайд 36</vt:lpstr>
      <vt:lpstr>Слайд 37</vt:lpstr>
      <vt:lpstr>Слайд 38</vt:lpstr>
      <vt:lpstr>Слайд 39</vt:lpstr>
      <vt:lpstr>Слайд 40</vt:lpstr>
      <vt:lpstr>Слайд 41</vt:lpstr>
      <vt:lpstr>Конкурс  «ГОНКА ЗА ЛИДЕРОМ»</vt:lpstr>
      <vt:lpstr>Слайд 43</vt:lpstr>
      <vt:lpstr>Слайд 44</vt:lpstr>
      <vt:lpstr>Слайд 45</vt:lpstr>
      <vt:lpstr>Слайд 46</vt:lpstr>
      <vt:lpstr>Слайд 47</vt:lpstr>
      <vt:lpstr>Слайд 48</vt:lpstr>
      <vt:lpstr>Слайд 49</vt:lpstr>
      <vt:lpstr>Слайд 50</vt:lpstr>
      <vt:lpstr>Слайд 51</vt:lpstr>
      <vt:lpstr>Слайд 52</vt:lpstr>
      <vt:lpstr>Слайд 53</vt:lpstr>
      <vt:lpstr>Слайд 54</vt:lpstr>
      <vt:lpstr>Слайд 55</vt:lpstr>
      <vt:lpstr>Слайд 56</vt:lpstr>
      <vt:lpstr>Слайд 57</vt:lpstr>
      <vt:lpstr>Слайд 58</vt:lpstr>
      <vt:lpstr>Слайд 59</vt:lpstr>
      <vt:lpstr>Слайд 60</vt:lpstr>
      <vt:lpstr>Слайд 61</vt:lpstr>
      <vt:lpstr>Слайд 62</vt:lpstr>
      <vt:lpstr>Слайд 63</vt:lpstr>
      <vt:lpstr>Слайд 64</vt:lpstr>
      <vt:lpstr>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Дарёна</dc:creator>
  <cp:lastModifiedBy>Дарёна</cp:lastModifiedBy>
  <cp:revision>9</cp:revision>
  <cp:lastPrinted>1601-01-01T00:00:00Z</cp:lastPrinted>
  <dcterms:created xsi:type="dcterms:W3CDTF">1601-01-01T00:00:00Z</dcterms:created>
  <dcterms:modified xsi:type="dcterms:W3CDTF">2012-03-29T12:00:32Z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