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A7723-B5DE-43D4-8862-83A1651BE15A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597EC-8597-405D-9E0E-9DABB1B49AC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714379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640000"/>
                </a:solidFill>
                <a:latin typeface="Monotype Corsiva" pitchFamily="66" charset="0"/>
                <a:cs typeface="Times New Roman" pitchFamily="18" charset="0"/>
              </a:rPr>
              <a:t>Устройство утюга</a:t>
            </a:r>
            <a:endParaRPr lang="ru-RU" sz="4800" b="1" dirty="0">
              <a:solidFill>
                <a:srgbClr val="64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643050"/>
            <a:ext cx="4643470" cy="43577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5429256" y="1428736"/>
            <a:ext cx="33575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Корпус 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Шнур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Подошва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Терморегулятор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Пароувлажнитель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428868"/>
            <a:ext cx="357190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71604" y="1000108"/>
            <a:ext cx="357190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14612" y="6286520"/>
            <a:ext cx="357190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72132" y="4643446"/>
            <a:ext cx="357190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29124" y="6286520"/>
            <a:ext cx="357190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6200000" flipH="1">
            <a:off x="250001" y="3107529"/>
            <a:ext cx="1714512" cy="107157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928794" y="1357298"/>
            <a:ext cx="2571768" cy="71438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0800000">
            <a:off x="1643042" y="5857892"/>
            <a:ext cx="1071570" cy="50006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357554" y="3857628"/>
            <a:ext cx="2214578" cy="85725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1678761" y="3536157"/>
            <a:ext cx="3071834" cy="242889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072198" y="3714752"/>
            <a:ext cx="2714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разгладит все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морщинки.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Только ты его не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тронь,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горячий, как огонь.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(Утюг)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071569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640000"/>
                </a:solidFill>
                <a:latin typeface="Monotype Corsiva" pitchFamily="66" charset="0"/>
              </a:rPr>
              <a:t>Терминология</a:t>
            </a:r>
            <a:endParaRPr lang="ru-RU" sz="4800" b="1" dirty="0">
              <a:solidFill>
                <a:srgbClr val="640000"/>
              </a:solidFill>
              <a:latin typeface="Monotype Corsiva" pitchFamily="66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7" y="1357298"/>
          <a:ext cx="8501122" cy="164307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833124"/>
                <a:gridCol w="2833999"/>
                <a:gridCol w="2833999"/>
              </a:tblGrid>
              <a:tr h="16430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Times New Roman" pitchFamily="18" charset="0"/>
                          <a:cs typeface="Times New Roman" pitchFamily="18" charset="0"/>
                        </a:rPr>
                        <a:t>Приутюжить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Уменьшить толщину шва или края детали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Карманы, бретели, край низа изделия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</a:tr>
            </a:tbl>
          </a:graphicData>
        </a:graphic>
      </p:graphicFrame>
      <p:pic>
        <p:nvPicPr>
          <p:cNvPr id="3073" name="Рисунок 2" descr="DSCN5636"/>
          <p:cNvPicPr>
            <a:picLocks noChangeAspect="1" noChangeArrowheads="1"/>
          </p:cNvPicPr>
          <p:nvPr/>
        </p:nvPicPr>
        <p:blipFill>
          <a:blip r:embed="rId3">
            <a:lum bright="20000" contrast="40000"/>
          </a:blip>
          <a:srcRect l="8882" t="14474" r="10197" b="17105"/>
          <a:stretch>
            <a:fillRect/>
          </a:stretch>
        </p:blipFill>
        <p:spPr bwMode="auto">
          <a:xfrm>
            <a:off x="1928794" y="3214686"/>
            <a:ext cx="5286412" cy="285752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9" y="357166"/>
          <a:ext cx="8429682" cy="245364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428891"/>
                <a:gridCol w="3190608"/>
                <a:gridCol w="2810183"/>
              </a:tblGrid>
              <a:tr h="2428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Заутюжить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Уложить припуски шва на одну сторону и закрепить их в таком положении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Складки, припуски необработанного среза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</a:tr>
            </a:tbl>
          </a:graphicData>
        </a:graphic>
      </p:graphicFrame>
      <p:pic>
        <p:nvPicPr>
          <p:cNvPr id="2049" name="Рисунок 5" descr="DSCN5630"/>
          <p:cNvPicPr>
            <a:picLocks noChangeAspect="1" noChangeArrowheads="1"/>
          </p:cNvPicPr>
          <p:nvPr/>
        </p:nvPicPr>
        <p:blipFill>
          <a:blip r:embed="rId3">
            <a:lum bright="20000" contrast="40000"/>
          </a:blip>
          <a:srcRect l="16162" t="10811" r="16162" b="14865"/>
          <a:stretch>
            <a:fillRect/>
          </a:stretch>
        </p:blipFill>
        <p:spPr bwMode="auto">
          <a:xfrm>
            <a:off x="2000232" y="3071810"/>
            <a:ext cx="4929222" cy="342902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500042"/>
          <a:ext cx="8429683" cy="2214578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500330"/>
                <a:gridCol w="3571900"/>
                <a:gridCol w="2357453"/>
              </a:tblGrid>
              <a:tr h="2214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Разутюжить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Разложить припуски шва на две стороны и закрепить их в таком положении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Стачной шов пояса, оборки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</a:tr>
            </a:tbl>
          </a:graphicData>
        </a:graphic>
      </p:graphicFrame>
      <p:pic>
        <p:nvPicPr>
          <p:cNvPr id="72705" name="Рисунок 3" descr="DSCN5633"/>
          <p:cNvPicPr>
            <a:picLocks noChangeAspect="1" noChangeArrowheads="1"/>
          </p:cNvPicPr>
          <p:nvPr/>
        </p:nvPicPr>
        <p:blipFill>
          <a:blip r:embed="rId3">
            <a:lum bright="20000" contrast="40000"/>
          </a:blip>
          <a:srcRect l="13792" t="13792" r="11208" b="20689"/>
          <a:stretch>
            <a:fillRect/>
          </a:stretch>
        </p:blipFill>
        <p:spPr bwMode="auto">
          <a:xfrm>
            <a:off x="1857356" y="3000372"/>
            <a:ext cx="5617283" cy="342902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285728"/>
          <a:ext cx="8429683" cy="1962912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643206"/>
                <a:gridCol w="3500462"/>
                <a:gridCol w="2286015"/>
              </a:tblGrid>
              <a:tr h="1928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Декатировать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Влажно-тепловая обработка материала для предотвращения последующей усадки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Декатировать ткань перед раскроем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</a:tr>
            </a:tbl>
          </a:graphicData>
        </a:graphic>
      </p:graphicFrame>
      <p:pic>
        <p:nvPicPr>
          <p:cNvPr id="71681" name="Рисунок 10" descr="DSCN5628"/>
          <p:cNvPicPr>
            <a:picLocks noChangeAspect="1" noChangeArrowheads="1"/>
          </p:cNvPicPr>
          <p:nvPr/>
        </p:nvPicPr>
        <p:blipFill>
          <a:blip r:embed="rId3">
            <a:lum bright="40000" contrast="40000"/>
          </a:blip>
          <a:srcRect t="9587" b="20692"/>
          <a:stretch>
            <a:fillRect/>
          </a:stretch>
        </p:blipFill>
        <p:spPr bwMode="auto">
          <a:xfrm>
            <a:off x="1643042" y="2571744"/>
            <a:ext cx="6185340" cy="35719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9" y="285728"/>
          <a:ext cx="8501120" cy="200026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928825"/>
                <a:gridCol w="4286280"/>
                <a:gridCol w="2286015"/>
              </a:tblGrid>
              <a:tr h="20002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Отутюжить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Удалить </a:t>
                      </a:r>
                      <a:r>
                        <a:rPr lang="ru-RU" sz="2800" dirty="0" err="1">
                          <a:latin typeface="Times New Roman" pitchFamily="18" charset="0"/>
                          <a:cs typeface="Times New Roman" pitchFamily="18" charset="0"/>
                        </a:rPr>
                        <a:t>замины</a:t>
                      </a: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 на изделии, выполнить окончательную влажно-тепловую обработку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 pitchFamily="18" charset="0"/>
                          <a:cs typeface="Times New Roman" pitchFamily="18" charset="0"/>
                        </a:rPr>
                        <a:t>Отутюжить готовое изделие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82" marR="67782" marT="0" marB="0"/>
                </a:tc>
              </a:tr>
            </a:tbl>
          </a:graphicData>
        </a:graphic>
      </p:graphicFrame>
      <p:pic>
        <p:nvPicPr>
          <p:cNvPr id="70657" name="Рисунок 4" descr="DSCN5637"/>
          <p:cNvPicPr>
            <a:picLocks noChangeAspect="1" noChangeArrowheads="1"/>
          </p:cNvPicPr>
          <p:nvPr/>
        </p:nvPicPr>
        <p:blipFill>
          <a:blip r:embed="rId3">
            <a:lum bright="20000" contrast="40000"/>
          </a:blip>
          <a:srcRect l="14851" r="28366" b="8141"/>
          <a:stretch>
            <a:fillRect/>
          </a:stretch>
        </p:blipFill>
        <p:spPr bwMode="auto">
          <a:xfrm>
            <a:off x="3000364" y="2428868"/>
            <a:ext cx="3174017" cy="385765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29256" y="357166"/>
            <a:ext cx="3429024" cy="407196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Утюг -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бытовой прибор для разглаживания складок и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заминов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одежде. Процесс разглаживания называют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утюжкой.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 t="13043"/>
          <a:stretch>
            <a:fillRect/>
          </a:stretch>
        </p:blipFill>
        <p:spPr bwMode="auto">
          <a:xfrm>
            <a:off x="214282" y="214290"/>
            <a:ext cx="5143536" cy="35719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428596" y="4357694"/>
            <a:ext cx="8358246" cy="2214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Утюг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это нагревательный прибор. При этом утюг держат за ручку, изготовленную из материала, плохо проводящего тепло, - древесины или пластмассы.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169"/>
            <a:ext cx="9144000" cy="68641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428759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Подошва из алюминия.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285860"/>
            <a:ext cx="8643998" cy="928694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Его рабочая часть –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подошва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(металлическая, гладкая) – сильно нагревается и разглаживает ткань.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 r="50000"/>
          <a:stretch>
            <a:fillRect/>
          </a:stretch>
        </p:blipFill>
        <p:spPr bwMode="auto">
          <a:xfrm>
            <a:off x="142844" y="2143116"/>
            <a:ext cx="2786082" cy="21431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4133816" y="2214554"/>
            <a:ext cx="4795902" cy="44291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 одному из основных преимуществ алюминия по отношению к другим металлам, является его свойство быстро нагреваться и быстро остывать. Но имеется у алюминия и большой недостаток – это его мягкость. На подошве из алюминия быстро появляются царапины. Они могут быть невидны глазу или неощутимы при прикосновении, но ткать будет цепляться даже за микро царапин.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/>
          <a:srcRect l="49770"/>
          <a:stretch>
            <a:fillRect/>
          </a:stretch>
        </p:blipFill>
        <p:spPr bwMode="auto">
          <a:xfrm>
            <a:off x="1357290" y="4357694"/>
            <a:ext cx="2714644" cy="235745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500197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Подошва из нержавеющей стали.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57752" y="1214422"/>
            <a:ext cx="4000528" cy="3786214"/>
          </a:xfrm>
        </p:spPr>
        <p:txBody>
          <a:bodyPr>
            <a:normAutofit fontScale="92500"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Подошвы из нержавеющей стали более надежные, долговечные и в меньшей степени подвержены повреждениям. Нержавеющая сталь легко поддается чистке и хорошо скользит по любой ткани. </a:t>
            </a:r>
          </a:p>
          <a:p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 r="26127"/>
          <a:stretch>
            <a:fillRect/>
          </a:stretch>
        </p:blipFill>
        <p:spPr bwMode="auto">
          <a:xfrm>
            <a:off x="357158" y="1500174"/>
            <a:ext cx="4286280" cy="28575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214282" y="4929198"/>
            <a:ext cx="8715436" cy="16430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В некоторых моделях по поверхности стали, проделаны специальные углубления, это позволяет пропускать через них ткань, обеспечивая равномерное распределения температуры, и улучшая скорость и легкость скольжения утюга по одежде.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169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14291"/>
            <a:ext cx="8501122" cy="1143007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Подошва из керамики и металлокерамики.</a:t>
            </a:r>
            <a:endParaRPr lang="ru-RU" sz="3200" b="1" dirty="0">
              <a:solidFill>
                <a:srgbClr val="64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124" y="1071546"/>
            <a:ext cx="4429156" cy="364333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Обладают повышенной степенью скольжения по сравнению с металлическими подошвами, прекрасно чистятся от нагара, при этом обеспечивают высокое качество глажения.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 l="25459"/>
          <a:stretch>
            <a:fillRect/>
          </a:stretch>
        </p:blipFill>
        <p:spPr bwMode="auto">
          <a:xfrm>
            <a:off x="214282" y="1214422"/>
            <a:ext cx="4214842" cy="32861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428596" y="5000636"/>
            <a:ext cx="8501122" cy="15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Утюги с керамическими подошвами имеют один большой недостаток – это очень хрупкий материал. Керамика очень легко подвержена сколам, царапинам и трещинам.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14291"/>
            <a:ext cx="8643998" cy="1714511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Подошва из </a:t>
            </a:r>
            <a:r>
              <a:rPr lang="ru-RU" sz="3600" b="1" i="1" dirty="0" err="1" smtClean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тефлона</a:t>
            </a:r>
            <a:r>
              <a:rPr lang="ru-RU" sz="3600" b="1" i="1" dirty="0" smtClean="0">
                <a:solidFill>
                  <a:srgbClr val="640000"/>
                </a:solidFill>
                <a:latin typeface="Times New Roman" pitchFamily="18" charset="0"/>
                <a:cs typeface="Times New Roman" pitchFamily="18" charset="0"/>
              </a:rPr>
              <a:t>, титана и стеклокерамики.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8" y="1571612"/>
            <a:ext cx="3857652" cy="3143272"/>
          </a:xfrm>
        </p:spPr>
        <p:txBody>
          <a:bodyPr>
            <a:normAutofit fontScale="92500" lnSpcReduction="20000"/>
          </a:bodyPr>
          <a:lstStyle/>
          <a:p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Самыми прочными, самыми скользкими и дорогими на сегодняшний день считаются утюги с покрытием из </a:t>
            </a:r>
            <a:r>
              <a:rPr lang="ru-RU" sz="3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тефлона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титана и стеклокерамики. </a:t>
            </a: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500034" y="5072074"/>
            <a:ext cx="8072494" cy="12858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Это очень качественные материалы, которые одновременно неприхотливы, прочны и прослужат много лет.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571612"/>
            <a:ext cx="3714776" cy="35004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2066" y="1357298"/>
            <a:ext cx="3786214" cy="371477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Рабочим местом для выполнения влажно-тепловой обработки является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утюжильная доска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это складной узкий стол.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\Desktop\фот\102NIKON\DSCN5629.JPG"/>
          <p:cNvPicPr>
            <a:picLocks noChangeAspect="1" noChangeArrowheads="1"/>
          </p:cNvPicPr>
          <p:nvPr/>
        </p:nvPicPr>
        <p:blipFill>
          <a:blip r:embed="rId3" cstate="print">
            <a:lum bright="30000" contrast="40000"/>
          </a:blip>
          <a:srcRect l="4802" t="1768" r="2973" b="12620"/>
          <a:stretch>
            <a:fillRect/>
          </a:stretch>
        </p:blipFill>
        <p:spPr bwMode="auto">
          <a:xfrm rot="16200000">
            <a:off x="-750131" y="1178701"/>
            <a:ext cx="6357983" cy="44291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57752" y="285728"/>
            <a:ext cx="4000528" cy="6286543"/>
          </a:xfrm>
        </p:spPr>
        <p:txBody>
          <a:bodyPr>
            <a:normAutofit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При влажно-тепловой обработке утюгом применяют различные 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колодки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которые изготавливают из древесины твёрдых пород (дуб, клён, берёза). Формы и размеры их зависят от характера выполняемых операций и вида изделий.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857232"/>
            <a:ext cx="4572032" cy="47149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4" y="428604"/>
            <a:ext cx="3786214" cy="5786477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Операции ВТО выполняют стоя, при этом расстояние от обрабатываемого предмета до глаз должно быть 35 – 45 см.</a:t>
            </a:r>
            <a:r>
              <a:rPr lang="ru-RU" sz="2700" dirty="0" smtClean="0"/>
              <a:t> </a:t>
            </a:r>
            <a:br>
              <a:rPr lang="ru-RU" sz="2700" dirty="0" smtClean="0"/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Прежде чем приступить к утюжильным работам, необходимо проверить нагрев утюга на лоскутке той ткани, которую нужно утюжить.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Рисунок 1" descr="DSCN5638"/>
          <p:cNvPicPr>
            <a:picLocks noChangeAspect="1" noChangeArrowheads="1"/>
          </p:cNvPicPr>
          <p:nvPr/>
        </p:nvPicPr>
        <p:blipFill>
          <a:blip r:embed="rId3">
            <a:lum bright="20000" contrast="40000"/>
          </a:blip>
          <a:srcRect l="14847" t="10104" r="23239" b="12842"/>
          <a:stretch>
            <a:fillRect/>
          </a:stretch>
        </p:blipFill>
        <p:spPr bwMode="auto">
          <a:xfrm>
            <a:off x="285720" y="500042"/>
            <a:ext cx="4712658" cy="57864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64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466</Words>
  <Application>Microsoft Office PowerPoint</Application>
  <PresentationFormat>Экран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Устройство утюга</vt:lpstr>
      <vt:lpstr>Слайд 2</vt:lpstr>
      <vt:lpstr>Подошва из алюминия. </vt:lpstr>
      <vt:lpstr>Подошва из нержавеющей стали. </vt:lpstr>
      <vt:lpstr>Подошва из керамики и металлокерамики.</vt:lpstr>
      <vt:lpstr>Подошва из тефлона, титана и стеклокерамики. </vt:lpstr>
      <vt:lpstr>Слайд 7</vt:lpstr>
      <vt:lpstr>При влажно-тепловой обработке утюгом применяют различные колодки, которые изготавливают из древесины твёрдых пород (дуб, клён, берёза). Формы и размеры их зависят от характера выполняемых операций и вида изделий.  </vt:lpstr>
      <vt:lpstr>Операции ВТО выполняют стоя, при этом расстояние от обрабатываемого предмета до глаз должно быть 35 – 45 см.  Прежде чем приступить к утюжильным работам, необходимо проверить нагрев утюга на лоскутке той ткани, которую нужно утюжить.   </vt:lpstr>
      <vt:lpstr>Терминология</vt:lpstr>
      <vt:lpstr>Слайд 11</vt:lpstr>
      <vt:lpstr>Слайд 12</vt:lpstr>
      <vt:lpstr>Слайд 13</vt:lpstr>
      <vt:lpstr>Слайд 14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Устройство утюга</dc:title>
  <dc:creator>Садковская Светлана Николаевна</dc:creator>
  <cp:lastModifiedBy>USER</cp:lastModifiedBy>
  <cp:revision>2</cp:revision>
  <dcterms:created xsi:type="dcterms:W3CDTF">2011-12-15T04:56:59Z</dcterms:created>
  <dcterms:modified xsi:type="dcterms:W3CDTF">2011-12-15T05:00:26Z</dcterms:modified>
</cp:coreProperties>
</file>