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авченко" initials="О Ю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990033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>
                <a:alpha val="99000"/>
              </a:srgbClr>
            </a:gs>
            <a:gs pos="33000">
              <a:srgbClr val="D4DEFF">
                <a:alpha val="61000"/>
              </a:srgbClr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94700-542F-4B1E-8EDE-26AA5DCE4F61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9A859-BB2B-4D11-A37C-0FEB520C9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3714751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УМК «Школа России» - 3 класс</a:t>
            </a:r>
            <a:br>
              <a:rPr lang="ru-RU" sz="2800" dirty="0" smtClean="0"/>
            </a:br>
            <a:r>
              <a:rPr lang="ru-RU" sz="2800" dirty="0" smtClean="0"/>
              <a:t>к учебному комплекту Т.Г. </a:t>
            </a:r>
            <a:r>
              <a:rPr lang="ru-RU" sz="2800" dirty="0" err="1" smtClean="0"/>
              <a:t>Рамзаевой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dirty="0" smtClean="0"/>
              <a:t>Ознакомление со словообразовательной ролью приставок и суффиксов в русском языке.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429132"/>
            <a:ext cx="4286280" cy="1209668"/>
          </a:xfrm>
        </p:spPr>
        <p:txBody>
          <a:bodyPr>
            <a:normAutofit fontScale="62500" lnSpcReduction="20000"/>
          </a:bodyPr>
          <a:lstStyle/>
          <a:p>
            <a:r>
              <a:rPr lang="ru-RU" sz="2400" dirty="0" smtClean="0"/>
              <a:t>Савченко Ольга Юрьевна, </a:t>
            </a:r>
          </a:p>
          <a:p>
            <a:r>
              <a:rPr lang="ru-RU" sz="2400" dirty="0" smtClean="0"/>
              <a:t>учитель начальных классов </a:t>
            </a:r>
          </a:p>
          <a:p>
            <a:r>
              <a:rPr lang="ru-RU" sz="2400" dirty="0" smtClean="0"/>
              <a:t>МБОУ «Высокомысовская СОШ» , </a:t>
            </a:r>
          </a:p>
          <a:p>
            <a:r>
              <a:rPr lang="ru-RU" sz="2400" dirty="0" smtClean="0"/>
              <a:t>п. Высокий Мыс</a:t>
            </a:r>
          </a:p>
          <a:p>
            <a:r>
              <a:rPr lang="ru-RU" sz="2400" dirty="0" smtClean="0"/>
              <a:t>Сургутского района </a:t>
            </a:r>
            <a:r>
              <a:rPr lang="ru-RU" sz="2400" dirty="0" err="1" smtClean="0"/>
              <a:t>ХМАО-Югра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928693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Памятка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  </a:t>
            </a:r>
            <a:br>
              <a:rPr lang="ru-RU" dirty="0" smtClean="0"/>
            </a:br>
            <a:r>
              <a:rPr lang="ru-RU" sz="3600" dirty="0" smtClean="0">
                <a:solidFill>
                  <a:srgbClr val="CC0099"/>
                </a:solidFill>
              </a:rPr>
              <a:t>Как разобрать слово по составу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215370" cy="5143536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Найди в слове окончание. Для этого измени слово. </a:t>
            </a:r>
            <a:r>
              <a:rPr lang="ru-RU" sz="2400" i="1" u="sng" dirty="0" smtClean="0">
                <a:solidFill>
                  <a:schemeClr val="tx1"/>
                </a:solidFill>
              </a:rPr>
              <a:t>Например: </a:t>
            </a:r>
            <a:r>
              <a:rPr lang="ru-RU" sz="2400" dirty="0" smtClean="0">
                <a:solidFill>
                  <a:srgbClr val="00B050"/>
                </a:solidFill>
              </a:rPr>
              <a:t>поездка (поездку, поездкой) </a:t>
            </a:r>
            <a:r>
              <a:rPr lang="ru-RU" sz="2400" dirty="0" smtClean="0">
                <a:solidFill>
                  <a:schemeClr val="tx1"/>
                </a:solidFill>
              </a:rPr>
              <a:t>–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а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– изменяемая часть. Это окончание. Выдели его.</a:t>
            </a:r>
          </a:p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Найди корень. Для этого подбери однокоренные слова. </a:t>
            </a:r>
            <a:r>
              <a:rPr lang="ru-RU" sz="2400" i="1" u="sng" dirty="0" smtClean="0">
                <a:solidFill>
                  <a:schemeClr val="tx1"/>
                </a:solidFill>
              </a:rPr>
              <a:t>Например: </a:t>
            </a:r>
            <a:r>
              <a:rPr lang="ru-RU" sz="2400" dirty="0" smtClean="0">
                <a:solidFill>
                  <a:srgbClr val="00B050"/>
                </a:solidFill>
              </a:rPr>
              <a:t>переезд, поезд, въезд.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Сравни их и выдели общую часть. Это и будет корень. Выдели его значком.</a:t>
            </a:r>
          </a:p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 Найди приставку. Для этого подбери однокоренные слова с приставкой. Приставка стоит перед корнем и служит для образования новых слов </a:t>
            </a:r>
            <a:r>
              <a:rPr lang="ru-RU" sz="2400" i="1" u="sng" dirty="0" smtClean="0">
                <a:solidFill>
                  <a:schemeClr val="tx1"/>
                </a:solidFill>
              </a:rPr>
              <a:t>Например: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rgbClr val="00B050"/>
                </a:solidFill>
              </a:rPr>
              <a:t>подъезд, въезд. </a:t>
            </a:r>
            <a:r>
              <a:rPr lang="ru-RU" sz="2400" dirty="0" smtClean="0">
                <a:solidFill>
                  <a:schemeClr val="tx1"/>
                </a:solidFill>
              </a:rPr>
              <a:t>Выдели его значком.</a:t>
            </a:r>
          </a:p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Найди суффикс. Он стоит после корня и служит для образования новых слов.</a:t>
            </a:r>
          </a:p>
          <a:p>
            <a:pPr marL="457200" indent="-457200"/>
            <a:r>
              <a:rPr lang="ru-RU" sz="3600" dirty="0" smtClean="0">
                <a:solidFill>
                  <a:srgbClr val="7030A0"/>
                </a:solidFill>
              </a:rPr>
              <a:t>Поездка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5286380" y="5572140"/>
            <a:ext cx="214314" cy="285752"/>
          </a:xfrm>
          <a:prstGeom prst="frame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>
            <a:off x="4429124" y="5500702"/>
            <a:ext cx="57150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оловина рамки 6"/>
          <p:cNvSpPr/>
          <p:nvPr/>
        </p:nvSpPr>
        <p:spPr>
          <a:xfrm flipH="1">
            <a:off x="3857620" y="5500702"/>
            <a:ext cx="500066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000628" y="5500702"/>
            <a:ext cx="357190" cy="714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500042"/>
          <a:ext cx="8643998" cy="607223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643998"/>
              </a:tblGrid>
              <a:tr h="60722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72074"/>
            <a:ext cx="1311275" cy="1592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14300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Рыбка </a:t>
            </a:r>
            <a:r>
              <a:rPr lang="ru-RU" dirty="0" smtClean="0"/>
              <a:t>      </a:t>
            </a:r>
            <a:r>
              <a:rPr lang="ru-RU" dirty="0" smtClean="0">
                <a:solidFill>
                  <a:schemeClr val="accent2"/>
                </a:solidFill>
              </a:rPr>
              <a:t>горка </a:t>
            </a:r>
            <a:r>
              <a:rPr lang="ru-RU" dirty="0" smtClean="0"/>
              <a:t>       </a:t>
            </a:r>
            <a:r>
              <a:rPr lang="ru-RU" dirty="0" smtClean="0">
                <a:solidFill>
                  <a:srgbClr val="00B050"/>
                </a:solidFill>
              </a:rPr>
              <a:t>травка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643050"/>
            <a:ext cx="7715304" cy="3995750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Обобщение знаний  </a:t>
            </a:r>
          </a:p>
          <a:p>
            <a:pPr algn="l"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</a:rPr>
              <a:t>Какие же части слова служат для образования новых слов? </a:t>
            </a:r>
          </a:p>
          <a:p>
            <a:pPr algn="r"/>
            <a:r>
              <a:rPr lang="ru-RU" dirty="0" smtClean="0">
                <a:solidFill>
                  <a:srgbClr val="FF0000"/>
                </a:solidFill>
              </a:rPr>
              <a:t>Приставки, окончания </a:t>
            </a:r>
          </a:p>
          <a:p>
            <a:pPr algn="l"/>
            <a:r>
              <a:rPr lang="ru-RU" dirty="0" smtClean="0">
                <a:solidFill>
                  <a:srgbClr val="CC0099"/>
                </a:solidFill>
              </a:rPr>
              <a:t>Домашнее задание: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с. 66 – 67 правила, упр. 150</a:t>
            </a:r>
          </a:p>
        </p:txBody>
      </p:sp>
      <p:sp>
        <p:nvSpPr>
          <p:cNvPr id="7" name="Рамка 6"/>
          <p:cNvSpPr/>
          <p:nvPr/>
        </p:nvSpPr>
        <p:spPr>
          <a:xfrm>
            <a:off x="2643174" y="1071546"/>
            <a:ext cx="285752" cy="428628"/>
          </a:xfrm>
          <a:prstGeom prst="frame">
            <a:avLst>
              <a:gd name="adj1" fmla="val 56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1500166" y="928670"/>
            <a:ext cx="857256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2357422" y="1000108"/>
            <a:ext cx="285752" cy="714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/>
        </p:nvSpPr>
        <p:spPr>
          <a:xfrm>
            <a:off x="4857752" y="1071546"/>
            <a:ext cx="285752" cy="357190"/>
          </a:xfrm>
          <a:prstGeom prst="frame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>
            <a:off x="3786182" y="1000108"/>
            <a:ext cx="714380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4572000" y="1000108"/>
            <a:ext cx="214314" cy="714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/>
        </p:nvSpPr>
        <p:spPr>
          <a:xfrm>
            <a:off x="7429520" y="1071546"/>
            <a:ext cx="285752" cy="357190"/>
          </a:xfrm>
          <a:prstGeom prst="frame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Арка 13"/>
          <p:cNvSpPr/>
          <p:nvPr/>
        </p:nvSpPr>
        <p:spPr>
          <a:xfrm>
            <a:off x="6143636" y="1000108"/>
            <a:ext cx="92869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7143768" y="1000108"/>
            <a:ext cx="260033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85720" y="214290"/>
          <a:ext cx="8572560" cy="635798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572560"/>
              </a:tblGrid>
              <a:tr h="63579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16" y="4500570"/>
            <a:ext cx="1811341" cy="1949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3171846"/>
          </a:xfrm>
          <a:ln w="57150"/>
          <a:effectLst>
            <a:innerShdw blurRad="114300">
              <a:prstClr val="black"/>
            </a:innerShdw>
          </a:effectLst>
          <a:scene3d>
            <a:camera prst="orthographicFront"/>
            <a:lightRig rig="threePt" dir="t">
              <a:rot lat="0" lon="0" rev="0"/>
            </a:lightRig>
          </a:scene3d>
          <a:sp3d prstMaterial="plastic">
            <a:bevelT prst="convex"/>
            <a:bevelB prst="convex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FF00"/>
                </a:solidFill>
              </a:rPr>
              <a:t>Спасибо за урок</a:t>
            </a:r>
            <a:endParaRPr lang="ru-RU" sz="7200" dirty="0">
              <a:solidFill>
                <a:srgbClr val="FFFF00"/>
              </a:solidFill>
            </a:endParaRPr>
          </a:p>
        </p:txBody>
      </p:sp>
      <p:pic>
        <p:nvPicPr>
          <p:cNvPr id="10242" name="Picture 2" descr="C:\Documents and Settings\Савченко\Рабочий стол\картинки 2\веселые зверята\приветики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3643314"/>
            <a:ext cx="2428892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285883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Повторение</a:t>
            </a:r>
            <a:r>
              <a:rPr lang="ru-RU" dirty="0" smtClean="0"/>
              <a:t>                             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785926"/>
            <a:ext cx="7858180" cy="4429156"/>
          </a:xfrm>
        </p:spPr>
        <p:txBody>
          <a:bodyPr numCol="1">
            <a:normAutofit fontScale="92500" lnSpcReduction="10000"/>
          </a:bodyPr>
          <a:lstStyle/>
          <a:p>
            <a:pPr marL="457200" indent="-457200" algn="l"/>
            <a:endParaRPr lang="ru-RU" sz="2800" dirty="0" smtClean="0">
              <a:solidFill>
                <a:srgbClr val="7030A0"/>
              </a:solidFill>
            </a:endParaRPr>
          </a:p>
          <a:p>
            <a:pPr marL="457200" indent="-457200" algn="l">
              <a:buAutoNum type="arabicPeriod"/>
            </a:pPr>
            <a:r>
              <a:rPr lang="ru-RU" sz="2800" dirty="0" smtClean="0">
                <a:solidFill>
                  <a:srgbClr val="7030A0"/>
                </a:solidFill>
              </a:rPr>
              <a:t>Выпишите однокоренные слова. Выделите корень</a:t>
            </a:r>
            <a:r>
              <a:rPr lang="ru-RU" sz="2800" dirty="0" smtClean="0"/>
              <a:t>. </a:t>
            </a:r>
            <a:r>
              <a:rPr lang="ru-RU" sz="2800" dirty="0" smtClean="0">
                <a:solidFill>
                  <a:srgbClr val="008000"/>
                </a:solidFill>
              </a:rPr>
              <a:t>Скоро откроется футбольный сезон. На матч приедут юные футболисты. Футбол – это игра смелых.</a:t>
            </a:r>
          </a:p>
          <a:p>
            <a:pPr marL="457200" indent="-457200" algn="l">
              <a:buAutoNum type="arabicPeriod"/>
            </a:pPr>
            <a:r>
              <a:rPr lang="ru-RU" sz="2800" dirty="0" smtClean="0">
                <a:solidFill>
                  <a:srgbClr val="7030A0"/>
                </a:solidFill>
              </a:rPr>
              <a:t>Запишите однокоренные слова в три столбика. Выделите корень.</a:t>
            </a:r>
          </a:p>
          <a:p>
            <a:pPr marL="457200" indent="-457200" algn="l"/>
            <a:r>
              <a:rPr lang="ru-RU" sz="2800" dirty="0" smtClean="0">
                <a:solidFill>
                  <a:srgbClr val="008000"/>
                </a:solidFill>
              </a:rPr>
              <a:t>Бег, бегать, беговая. Кормушка, кормовой, кормить. Озеленить, зеленый, зелень. Загадочный, загадывать, загадка.</a:t>
            </a:r>
          </a:p>
          <a:p>
            <a:pPr marL="457200" indent="-457200" algn="l"/>
            <a:r>
              <a:rPr lang="ru-RU" sz="2400" dirty="0"/>
              <a:t> </a:t>
            </a:r>
            <a:r>
              <a:rPr lang="ru-RU" sz="2400" dirty="0" smtClean="0"/>
              <a:t>   </a:t>
            </a:r>
          </a:p>
          <a:p>
            <a:pPr marL="457200" indent="-457200" algn="l"/>
            <a:endParaRPr lang="ru-RU" sz="2400" dirty="0"/>
          </a:p>
        </p:txBody>
      </p:sp>
      <p:sp>
        <p:nvSpPr>
          <p:cNvPr id="4" name="Арка 3"/>
          <p:cNvSpPr/>
          <p:nvPr/>
        </p:nvSpPr>
        <p:spPr>
          <a:xfrm>
            <a:off x="3428992" y="2643182"/>
            <a:ext cx="1357322" cy="285752"/>
          </a:xfrm>
          <a:prstGeom prst="blockArc">
            <a:avLst>
              <a:gd name="adj1" fmla="val 11763961"/>
              <a:gd name="adj2" fmla="val 20541552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Арка 4"/>
          <p:cNvSpPr/>
          <p:nvPr/>
        </p:nvSpPr>
        <p:spPr>
          <a:xfrm>
            <a:off x="3286116" y="3000372"/>
            <a:ext cx="1000132" cy="285752"/>
          </a:xfrm>
          <a:prstGeom prst="blockArc">
            <a:avLst>
              <a:gd name="adj1" fmla="val 10800000"/>
              <a:gd name="adj2" fmla="val 21422748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>
            <a:off x="5143504" y="3000372"/>
            <a:ext cx="928694" cy="428628"/>
          </a:xfrm>
          <a:prstGeom prst="blockArc">
            <a:avLst>
              <a:gd name="adj1" fmla="val 11857044"/>
              <a:gd name="adj2" fmla="val 20875064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00050" y="377190"/>
          <a:ext cx="8458230" cy="612364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458230"/>
              </a:tblGrid>
              <a:tr h="61236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357166"/>
            <a:ext cx="1311275" cy="152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1857387"/>
          </a:xfrm>
        </p:spPr>
        <p:txBody>
          <a:bodyPr numCol="1">
            <a:normAutofit fontScale="90000"/>
          </a:bodyPr>
          <a:lstStyle/>
          <a:p>
            <a:pPr algn="l"/>
            <a:r>
              <a:rPr lang="ru-RU" sz="2400" dirty="0" smtClean="0">
                <a:solidFill>
                  <a:srgbClr val="CC0099"/>
                </a:solidFill>
              </a:rPr>
              <a:t>сущ.                                          прил.                                        гл.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2"/>
                </a:solidFill>
              </a:rPr>
              <a:t>Бег </a:t>
            </a:r>
            <a:r>
              <a:rPr lang="ru-RU" sz="2400" dirty="0" smtClean="0"/>
              <a:t>                                     </a:t>
            </a:r>
            <a:r>
              <a:rPr lang="ru-RU" sz="2400" dirty="0" smtClean="0">
                <a:solidFill>
                  <a:schemeClr val="accent2"/>
                </a:solidFill>
              </a:rPr>
              <a:t>беговая </a:t>
            </a:r>
            <a:r>
              <a:rPr lang="ru-RU" sz="2400" dirty="0" smtClean="0"/>
              <a:t>                                         </a:t>
            </a:r>
            <a:r>
              <a:rPr lang="ru-RU" sz="2400" dirty="0" smtClean="0">
                <a:solidFill>
                  <a:schemeClr val="accent2"/>
                </a:solidFill>
              </a:rPr>
              <a:t>бегать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кормушка                          кормовой                                     кормить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008000"/>
                </a:solidFill>
              </a:rPr>
              <a:t>зелень  </a:t>
            </a:r>
            <a:r>
              <a:rPr lang="ru-RU" sz="2400" dirty="0" smtClean="0"/>
              <a:t>                              </a:t>
            </a:r>
            <a:r>
              <a:rPr lang="ru-RU" sz="2400" dirty="0" smtClean="0">
                <a:solidFill>
                  <a:srgbClr val="008000"/>
                </a:solidFill>
              </a:rPr>
              <a:t>зеленый</a:t>
            </a:r>
            <a:r>
              <a:rPr lang="ru-RU" sz="2400" dirty="0" smtClean="0"/>
              <a:t>                                       </a:t>
            </a:r>
            <a:r>
              <a:rPr lang="ru-RU" sz="2400" dirty="0" smtClean="0">
                <a:solidFill>
                  <a:srgbClr val="008000"/>
                </a:solidFill>
              </a:rPr>
              <a:t>озеленить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загадка                              загадочный                                загадывать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143248"/>
            <a:ext cx="7786742" cy="2495552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rabicPeriod"/>
            </a:pPr>
            <a:r>
              <a:rPr lang="ru-RU" sz="2800" dirty="0" smtClean="0">
                <a:solidFill>
                  <a:srgbClr val="0070C0"/>
                </a:solidFill>
              </a:rPr>
              <a:t>Составь и запиши слова с корнями:</a:t>
            </a:r>
          </a:p>
          <a:p>
            <a:pPr marL="514350" indent="-514350"/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– звон-, - рыб-   </a:t>
            </a:r>
          </a:p>
          <a:p>
            <a:pPr algn="l"/>
            <a:r>
              <a:rPr lang="ru-RU" sz="3000" dirty="0" smtClean="0">
                <a:solidFill>
                  <a:srgbClr val="7030A0"/>
                </a:solidFill>
              </a:rPr>
              <a:t>2. Прочитайте слова. Что общего в этих словах?</a:t>
            </a:r>
          </a:p>
          <a:p>
            <a:pPr algn="l"/>
            <a:r>
              <a:rPr lang="ru-RU" sz="3000" dirty="0" smtClean="0">
                <a:solidFill>
                  <a:srgbClr val="7030A0"/>
                </a:solidFill>
              </a:rPr>
              <a:t>Чем отличаются?     </a:t>
            </a:r>
          </a:p>
          <a:p>
            <a:pPr algn="l"/>
            <a:r>
              <a:rPr lang="ru-RU" sz="3000" dirty="0" smtClean="0">
                <a:solidFill>
                  <a:srgbClr val="FF0000"/>
                </a:solidFill>
              </a:rPr>
              <a:t>Выходить, заходить, переходить, уходить.</a:t>
            </a:r>
            <a:r>
              <a:rPr lang="ru-RU" sz="2400" dirty="0" smtClean="0"/>
              <a:t>  </a:t>
            </a:r>
          </a:p>
          <a:p>
            <a:pPr algn="l"/>
            <a:r>
              <a:rPr lang="ru-RU" sz="2400" dirty="0" smtClean="0"/>
              <a:t> </a:t>
            </a:r>
            <a:endParaRPr lang="ru-RU" sz="2400" dirty="0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357158" y="285750"/>
          <a:ext cx="8572560" cy="621508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572560"/>
              </a:tblGrid>
              <a:tr h="6215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Арка 24"/>
          <p:cNvSpPr/>
          <p:nvPr/>
        </p:nvSpPr>
        <p:spPr>
          <a:xfrm>
            <a:off x="785786" y="1428736"/>
            <a:ext cx="357190" cy="142876"/>
          </a:xfrm>
          <a:prstGeom prst="blockArc">
            <a:avLst>
              <a:gd name="adj1" fmla="val 10800000"/>
              <a:gd name="adj2" fmla="val 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Арка 25"/>
          <p:cNvSpPr/>
          <p:nvPr/>
        </p:nvSpPr>
        <p:spPr>
          <a:xfrm>
            <a:off x="3571868" y="1428736"/>
            <a:ext cx="428628" cy="214314"/>
          </a:xfrm>
          <a:prstGeom prst="blockArc">
            <a:avLst>
              <a:gd name="adj1" fmla="val 10800000"/>
              <a:gd name="adj2" fmla="val 21505190"/>
              <a:gd name="adj3" fmla="val 3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Арка 26"/>
          <p:cNvSpPr/>
          <p:nvPr/>
        </p:nvSpPr>
        <p:spPr>
          <a:xfrm>
            <a:off x="7143768" y="1428736"/>
            <a:ext cx="428628" cy="214314"/>
          </a:xfrm>
          <a:prstGeom prst="blockArc">
            <a:avLst>
              <a:gd name="adj1" fmla="val 10800000"/>
              <a:gd name="adj2" fmla="val 0"/>
              <a:gd name="adj3" fmla="val 17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Арка 27"/>
          <p:cNvSpPr/>
          <p:nvPr/>
        </p:nvSpPr>
        <p:spPr>
          <a:xfrm>
            <a:off x="785786" y="1785926"/>
            <a:ext cx="571504" cy="214314"/>
          </a:xfrm>
          <a:prstGeom prst="blockArc">
            <a:avLst>
              <a:gd name="adj1" fmla="val 10800000"/>
              <a:gd name="adj2" fmla="val 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Арка 28"/>
          <p:cNvSpPr/>
          <p:nvPr/>
        </p:nvSpPr>
        <p:spPr>
          <a:xfrm>
            <a:off x="3643306" y="1785926"/>
            <a:ext cx="571504" cy="142876"/>
          </a:xfrm>
          <a:prstGeom prst="blockArc">
            <a:avLst>
              <a:gd name="adj1" fmla="val 10800000"/>
              <a:gd name="adj2" fmla="val 194840"/>
              <a:gd name="adj3" fmla="val 16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Арка 29"/>
          <p:cNvSpPr/>
          <p:nvPr/>
        </p:nvSpPr>
        <p:spPr>
          <a:xfrm>
            <a:off x="7143768" y="1785926"/>
            <a:ext cx="642942" cy="214314"/>
          </a:xfrm>
          <a:prstGeom prst="blockArc">
            <a:avLst>
              <a:gd name="adj1" fmla="val 10800000"/>
              <a:gd name="adj2" fmla="val 21323731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Арка 30"/>
          <p:cNvSpPr/>
          <p:nvPr/>
        </p:nvSpPr>
        <p:spPr>
          <a:xfrm>
            <a:off x="785786" y="2143116"/>
            <a:ext cx="642942" cy="71438"/>
          </a:xfrm>
          <a:prstGeom prst="blockArc">
            <a:avLst>
              <a:gd name="adj1" fmla="val 10800000"/>
              <a:gd name="adj2" fmla="val 17502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Арка 31"/>
          <p:cNvSpPr/>
          <p:nvPr/>
        </p:nvSpPr>
        <p:spPr>
          <a:xfrm>
            <a:off x="3643306" y="2143116"/>
            <a:ext cx="642942" cy="71438"/>
          </a:xfrm>
          <a:prstGeom prst="blockArc">
            <a:avLst>
              <a:gd name="adj1" fmla="val 10800000"/>
              <a:gd name="adj2" fmla="val 81351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Арка 32"/>
          <p:cNvSpPr/>
          <p:nvPr/>
        </p:nvSpPr>
        <p:spPr>
          <a:xfrm>
            <a:off x="7286644" y="2143116"/>
            <a:ext cx="642942" cy="142876"/>
          </a:xfrm>
          <a:prstGeom prst="blockArc">
            <a:avLst>
              <a:gd name="adj1" fmla="val 10800000"/>
              <a:gd name="adj2" fmla="val 276268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Арка 33"/>
          <p:cNvSpPr/>
          <p:nvPr/>
        </p:nvSpPr>
        <p:spPr>
          <a:xfrm>
            <a:off x="785786" y="2500306"/>
            <a:ext cx="642942" cy="71438"/>
          </a:xfrm>
          <a:prstGeom prst="blockArc">
            <a:avLst>
              <a:gd name="adj1" fmla="val 10800000"/>
              <a:gd name="adj2" fmla="val 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Арка 34"/>
          <p:cNvSpPr/>
          <p:nvPr/>
        </p:nvSpPr>
        <p:spPr>
          <a:xfrm>
            <a:off x="3571868" y="2500306"/>
            <a:ext cx="642942" cy="71438"/>
          </a:xfrm>
          <a:prstGeom prst="blockArc">
            <a:avLst>
              <a:gd name="adj1" fmla="val 10800000"/>
              <a:gd name="adj2" fmla="val 0"/>
              <a:gd name="adj3" fmla="val 30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Арка 35"/>
          <p:cNvSpPr/>
          <p:nvPr/>
        </p:nvSpPr>
        <p:spPr>
          <a:xfrm>
            <a:off x="7000892" y="2500306"/>
            <a:ext cx="642942" cy="71438"/>
          </a:xfrm>
          <a:prstGeom prst="blockArc">
            <a:avLst>
              <a:gd name="adj1" fmla="val 10800000"/>
              <a:gd name="adj2" fmla="val 21570011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Арка 36"/>
          <p:cNvSpPr/>
          <p:nvPr/>
        </p:nvSpPr>
        <p:spPr>
          <a:xfrm>
            <a:off x="1142976" y="4857760"/>
            <a:ext cx="571504" cy="142876"/>
          </a:xfrm>
          <a:prstGeom prst="blockArc">
            <a:avLst>
              <a:gd name="adj1" fmla="val 10800000"/>
              <a:gd name="adj2" fmla="val 217977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Арка 37"/>
          <p:cNvSpPr/>
          <p:nvPr/>
        </p:nvSpPr>
        <p:spPr>
          <a:xfrm>
            <a:off x="2714612" y="4857760"/>
            <a:ext cx="428628" cy="142876"/>
          </a:xfrm>
          <a:prstGeom prst="blockArc">
            <a:avLst>
              <a:gd name="adj1" fmla="val 10800000"/>
              <a:gd name="adj2" fmla="val 21410524"/>
              <a:gd name="adj3" fmla="val 2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Арка 38"/>
          <p:cNvSpPr/>
          <p:nvPr/>
        </p:nvSpPr>
        <p:spPr>
          <a:xfrm>
            <a:off x="4572000" y="4857760"/>
            <a:ext cx="500066" cy="71438"/>
          </a:xfrm>
          <a:prstGeom prst="blockArc">
            <a:avLst>
              <a:gd name="adj1" fmla="val 10800000"/>
              <a:gd name="adj2" fmla="val 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Арка 39"/>
          <p:cNvSpPr/>
          <p:nvPr/>
        </p:nvSpPr>
        <p:spPr>
          <a:xfrm>
            <a:off x="5929322" y="4857760"/>
            <a:ext cx="500066" cy="71438"/>
          </a:xfrm>
          <a:prstGeom prst="blockArc">
            <a:avLst>
              <a:gd name="adj1" fmla="val 10800000"/>
              <a:gd name="adj2" fmla="val 21516677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оловина рамки 40"/>
          <p:cNvSpPr/>
          <p:nvPr/>
        </p:nvSpPr>
        <p:spPr>
          <a:xfrm flipH="1">
            <a:off x="714348" y="4857760"/>
            <a:ext cx="428628" cy="71438"/>
          </a:xfrm>
          <a:prstGeom prst="halfFrame">
            <a:avLst>
              <a:gd name="adj1" fmla="val 456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оловина рамки 41"/>
          <p:cNvSpPr/>
          <p:nvPr/>
        </p:nvSpPr>
        <p:spPr>
          <a:xfrm flipH="1">
            <a:off x="2285984" y="4857760"/>
            <a:ext cx="357190" cy="71438"/>
          </a:xfrm>
          <a:prstGeom prst="halfFrame">
            <a:avLst>
              <a:gd name="adj1" fmla="val 0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оловина рамки 42"/>
          <p:cNvSpPr/>
          <p:nvPr/>
        </p:nvSpPr>
        <p:spPr>
          <a:xfrm flipH="1">
            <a:off x="3857620" y="4857760"/>
            <a:ext cx="714380" cy="142876"/>
          </a:xfrm>
          <a:prstGeom prst="halfFrame">
            <a:avLst>
              <a:gd name="adj1" fmla="val 0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4" name="Половина рамки 43"/>
          <p:cNvSpPr/>
          <p:nvPr/>
        </p:nvSpPr>
        <p:spPr>
          <a:xfrm flipH="1">
            <a:off x="5715007" y="4857760"/>
            <a:ext cx="214313" cy="142876"/>
          </a:xfrm>
          <a:prstGeom prst="halfFrame">
            <a:avLst>
              <a:gd name="adj1" fmla="val 1826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218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29520" y="4500570"/>
            <a:ext cx="1382713" cy="1806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78581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Приставка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785926"/>
            <a:ext cx="7786742" cy="3852874"/>
          </a:xfrm>
        </p:spPr>
        <p:txBody>
          <a:bodyPr/>
          <a:lstStyle/>
          <a:p>
            <a:r>
              <a:rPr lang="ru-RU" dirty="0" smtClean="0">
                <a:solidFill>
                  <a:srgbClr val="CC0099"/>
                </a:solidFill>
              </a:rPr>
              <a:t>Перед корнем есть приставка,   </a:t>
            </a:r>
          </a:p>
          <a:p>
            <a:r>
              <a:rPr lang="ru-RU" dirty="0" smtClean="0">
                <a:solidFill>
                  <a:srgbClr val="CC0099"/>
                </a:solidFill>
              </a:rPr>
              <a:t>Слитно пишется она    </a:t>
            </a:r>
          </a:p>
          <a:p>
            <a:r>
              <a:rPr lang="ru-RU" dirty="0" smtClean="0">
                <a:solidFill>
                  <a:srgbClr val="CC0099"/>
                </a:solidFill>
              </a:rPr>
              <a:t>А при помощи приставки    </a:t>
            </a:r>
          </a:p>
          <a:p>
            <a:r>
              <a:rPr lang="ru-RU" dirty="0" smtClean="0">
                <a:solidFill>
                  <a:srgbClr val="CC0099"/>
                </a:solidFill>
              </a:rPr>
              <a:t>Образуются слова.</a:t>
            </a:r>
          </a:p>
          <a:p>
            <a:endParaRPr lang="ru-RU" dirty="0"/>
          </a:p>
          <a:p>
            <a:pPr algn="l"/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Прочитайте правило с. 66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388620"/>
          <a:ext cx="8572560" cy="618365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572560"/>
              </a:tblGrid>
              <a:tr h="61836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500042"/>
            <a:ext cx="1500198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7030A0"/>
                </a:solidFill>
              </a:rPr>
              <a:t>Определите приставку в этих словах.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500174"/>
            <a:ext cx="8072494" cy="4138626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Безоблачный, выписать, водиться, списать, побелить, заморозки, приезд, переход, надставить, проветрить, промёрз, загораживать, нагрузка, сгореть, задуть, сбросить, заплакать, доплыть, просмотреть, написал, безобразный, отцепить, расцвёл.</a:t>
            </a:r>
            <a:endParaRPr lang="ru-RU" dirty="0"/>
          </a:p>
        </p:txBody>
      </p:sp>
      <p:sp>
        <p:nvSpPr>
          <p:cNvPr id="4" name="Половина рамки 3"/>
          <p:cNvSpPr/>
          <p:nvPr/>
        </p:nvSpPr>
        <p:spPr>
          <a:xfrm flipH="1">
            <a:off x="714348" y="1571612"/>
            <a:ext cx="642942" cy="7143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оловина рамки 4"/>
          <p:cNvSpPr/>
          <p:nvPr/>
        </p:nvSpPr>
        <p:spPr>
          <a:xfrm flipH="1">
            <a:off x="3214678" y="1643050"/>
            <a:ext cx="500066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оловина рамки 6"/>
          <p:cNvSpPr/>
          <p:nvPr/>
        </p:nvSpPr>
        <p:spPr>
          <a:xfrm flipH="1">
            <a:off x="5072066" y="1643050"/>
            <a:ext cx="357190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оловина рамки 7"/>
          <p:cNvSpPr/>
          <p:nvPr/>
        </p:nvSpPr>
        <p:spPr>
          <a:xfrm flipH="1">
            <a:off x="6786578" y="1643050"/>
            <a:ext cx="214314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оловина рамки 8"/>
          <p:cNvSpPr/>
          <p:nvPr/>
        </p:nvSpPr>
        <p:spPr>
          <a:xfrm flipH="1">
            <a:off x="714348" y="2143116"/>
            <a:ext cx="500066" cy="71438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оловина рамки 9"/>
          <p:cNvSpPr/>
          <p:nvPr/>
        </p:nvSpPr>
        <p:spPr>
          <a:xfrm flipH="1">
            <a:off x="2500298" y="2143116"/>
            <a:ext cx="357190" cy="45719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оловина рамки 10"/>
          <p:cNvSpPr/>
          <p:nvPr/>
        </p:nvSpPr>
        <p:spPr>
          <a:xfrm flipH="1">
            <a:off x="4572000" y="2143116"/>
            <a:ext cx="642942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оловина рамки 11"/>
          <p:cNvSpPr/>
          <p:nvPr/>
        </p:nvSpPr>
        <p:spPr>
          <a:xfrm flipH="1">
            <a:off x="6072197" y="2143116"/>
            <a:ext cx="785819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оловина рамки 12"/>
          <p:cNvSpPr/>
          <p:nvPr/>
        </p:nvSpPr>
        <p:spPr>
          <a:xfrm flipH="1">
            <a:off x="785786" y="2643182"/>
            <a:ext cx="642942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оловина рамки 13"/>
          <p:cNvSpPr/>
          <p:nvPr/>
        </p:nvSpPr>
        <p:spPr>
          <a:xfrm flipH="1">
            <a:off x="2786048" y="2643182"/>
            <a:ext cx="714381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оловина рамки 14"/>
          <p:cNvSpPr/>
          <p:nvPr/>
        </p:nvSpPr>
        <p:spPr>
          <a:xfrm flipH="1">
            <a:off x="4929190" y="2643182"/>
            <a:ext cx="714380" cy="45719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оловина рамки 15"/>
          <p:cNvSpPr/>
          <p:nvPr/>
        </p:nvSpPr>
        <p:spPr>
          <a:xfrm flipH="1">
            <a:off x="785786" y="3143248"/>
            <a:ext cx="357190" cy="7143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оловина рамки 16"/>
          <p:cNvSpPr/>
          <p:nvPr/>
        </p:nvSpPr>
        <p:spPr>
          <a:xfrm flipH="1">
            <a:off x="3286116" y="3143248"/>
            <a:ext cx="428628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оловина рамки 17"/>
          <p:cNvSpPr/>
          <p:nvPr/>
        </p:nvSpPr>
        <p:spPr>
          <a:xfrm flipH="1">
            <a:off x="4929190" y="3143248"/>
            <a:ext cx="214314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оловина рамки 18"/>
          <p:cNvSpPr/>
          <p:nvPr/>
        </p:nvSpPr>
        <p:spPr>
          <a:xfrm flipH="1">
            <a:off x="6429388" y="3143248"/>
            <a:ext cx="428628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оловина рамки 19"/>
          <p:cNvSpPr/>
          <p:nvPr/>
        </p:nvSpPr>
        <p:spPr>
          <a:xfrm flipH="1">
            <a:off x="714348" y="3571876"/>
            <a:ext cx="214314" cy="45719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оловина рамки 20"/>
          <p:cNvSpPr/>
          <p:nvPr/>
        </p:nvSpPr>
        <p:spPr>
          <a:xfrm flipH="1">
            <a:off x="2500298" y="3643314"/>
            <a:ext cx="357190" cy="45719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оловина рамки 21"/>
          <p:cNvSpPr/>
          <p:nvPr/>
        </p:nvSpPr>
        <p:spPr>
          <a:xfrm flipH="1">
            <a:off x="4429124" y="3571876"/>
            <a:ext cx="357190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Половина рамки 22"/>
          <p:cNvSpPr/>
          <p:nvPr/>
        </p:nvSpPr>
        <p:spPr>
          <a:xfrm flipH="1">
            <a:off x="6072198" y="3571876"/>
            <a:ext cx="571504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оловина рамки 23"/>
          <p:cNvSpPr/>
          <p:nvPr/>
        </p:nvSpPr>
        <p:spPr>
          <a:xfrm flipH="1">
            <a:off x="714348" y="4071942"/>
            <a:ext cx="428628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оловина рамки 24"/>
          <p:cNvSpPr/>
          <p:nvPr/>
        </p:nvSpPr>
        <p:spPr>
          <a:xfrm flipH="1">
            <a:off x="2357422" y="4071942"/>
            <a:ext cx="571504" cy="45719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оловина рамки 25"/>
          <p:cNvSpPr/>
          <p:nvPr/>
        </p:nvSpPr>
        <p:spPr>
          <a:xfrm flipH="1">
            <a:off x="4857752" y="4071942"/>
            <a:ext cx="357190" cy="7143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оловина рамки 26"/>
          <p:cNvSpPr/>
          <p:nvPr/>
        </p:nvSpPr>
        <p:spPr>
          <a:xfrm flipH="1">
            <a:off x="6572264" y="4071942"/>
            <a:ext cx="571504" cy="45719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357158" y="285728"/>
          <a:ext cx="8501122" cy="628654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501122"/>
              </a:tblGrid>
              <a:tr h="62865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4572008"/>
            <a:ext cx="1643074" cy="1806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Работа  с  учебником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571612"/>
            <a:ext cx="7572428" cy="4067188"/>
          </a:xfrm>
        </p:spPr>
        <p:txBody>
          <a:bodyPr>
            <a:normAutofit/>
          </a:bodyPr>
          <a:lstStyle/>
          <a:p>
            <a:pPr algn="l"/>
            <a:endParaRPr lang="ru-RU" sz="3600" dirty="0" smtClean="0">
              <a:solidFill>
                <a:srgbClr val="7030A0"/>
              </a:solidFill>
            </a:endParaRPr>
          </a:p>
          <a:p>
            <a:pPr algn="l"/>
            <a:r>
              <a:rPr lang="ru-RU" sz="3600" dirty="0" smtClean="0">
                <a:solidFill>
                  <a:srgbClr val="7030A0"/>
                </a:solidFill>
              </a:rPr>
              <a:t>с. 67 упр. 145 </a:t>
            </a:r>
            <a:r>
              <a:rPr lang="ru-RU" sz="3600" dirty="0" smtClean="0">
                <a:solidFill>
                  <a:srgbClr val="FF0000"/>
                </a:solidFill>
              </a:rPr>
              <a:t>– устно</a:t>
            </a:r>
          </a:p>
          <a:p>
            <a:pPr algn="l"/>
            <a:endParaRPr lang="ru-RU" sz="3600" dirty="0"/>
          </a:p>
          <a:p>
            <a:pPr algn="l"/>
            <a:r>
              <a:rPr lang="ru-RU" sz="3600" dirty="0" smtClean="0">
                <a:solidFill>
                  <a:srgbClr val="7030A0"/>
                </a:solidFill>
              </a:rPr>
              <a:t>с. 67 упр. 146 </a:t>
            </a:r>
            <a:r>
              <a:rPr lang="ru-RU" sz="3600" dirty="0" smtClean="0">
                <a:solidFill>
                  <a:srgbClr val="FF0000"/>
                </a:solidFill>
              </a:rPr>
              <a:t>- письменно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85728"/>
          <a:ext cx="8429684" cy="628654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429684"/>
              </a:tblGrid>
              <a:tr h="62865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214290"/>
            <a:ext cx="1311275" cy="152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643073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00B050"/>
                </a:solidFill>
              </a:rPr>
              <a:t>Прочитайте слова. Что общего у этих слов?</a:t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Чем отличаются?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4000" dirty="0" smtClean="0">
                <a:solidFill>
                  <a:schemeClr val="accent6"/>
                </a:solidFill>
              </a:rPr>
              <a:t>Лисица, лисичка, лисонька, лиса.</a:t>
            </a:r>
            <a:endParaRPr lang="ru-RU" sz="4000" dirty="0">
              <a:solidFill>
                <a:schemeClr val="accent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571744"/>
            <a:ext cx="7858180" cy="3929090"/>
          </a:xfrm>
        </p:spPr>
        <p:txBody>
          <a:bodyPr>
            <a:normAutofit fontScale="92500" lnSpcReduction="20000"/>
          </a:bodyPr>
          <a:lstStyle/>
          <a:p>
            <a:r>
              <a:rPr lang="ru-RU" sz="3900" dirty="0" smtClean="0">
                <a:solidFill>
                  <a:srgbClr val="FF0000"/>
                </a:solidFill>
              </a:rPr>
              <a:t>Суффикс -  </a:t>
            </a:r>
          </a:p>
          <a:p>
            <a:r>
              <a:rPr lang="ru-RU" sz="3900" dirty="0" smtClean="0">
                <a:solidFill>
                  <a:srgbClr val="990033"/>
                </a:solidFill>
              </a:rPr>
              <a:t>За корнем суффиксу   </a:t>
            </a:r>
          </a:p>
          <a:p>
            <a:r>
              <a:rPr lang="ru-RU" sz="3900" dirty="0" smtClean="0">
                <a:solidFill>
                  <a:srgbClr val="990033"/>
                </a:solidFill>
              </a:rPr>
              <a:t>Нашлось местечко, </a:t>
            </a:r>
          </a:p>
          <a:p>
            <a:r>
              <a:rPr lang="ru-RU" sz="3900" dirty="0" smtClean="0">
                <a:solidFill>
                  <a:srgbClr val="990033"/>
                </a:solidFill>
              </a:rPr>
              <a:t>Заняв его, конечно, </a:t>
            </a:r>
          </a:p>
          <a:p>
            <a:r>
              <a:rPr lang="ru-RU" sz="3900" dirty="0" smtClean="0">
                <a:solidFill>
                  <a:srgbClr val="990033"/>
                </a:solidFill>
              </a:rPr>
              <a:t>Натворил он дел.  </a:t>
            </a:r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Для чего служит суффикс?</a:t>
            </a:r>
          </a:p>
          <a:p>
            <a:pPr algn="l"/>
            <a:r>
              <a:rPr lang="ru-RU" dirty="0" smtClean="0"/>
              <a:t>Правило с. 67</a:t>
            </a:r>
          </a:p>
          <a:p>
            <a:pPr algn="l"/>
            <a:endParaRPr lang="ru-RU" dirty="0" smtClean="0"/>
          </a:p>
          <a:p>
            <a:endParaRPr lang="ru-RU" dirty="0"/>
          </a:p>
        </p:txBody>
      </p:sp>
      <p:sp>
        <p:nvSpPr>
          <p:cNvPr id="4" name="Арка 3"/>
          <p:cNvSpPr/>
          <p:nvPr/>
        </p:nvSpPr>
        <p:spPr>
          <a:xfrm>
            <a:off x="857224" y="2000240"/>
            <a:ext cx="57150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Арка 4"/>
          <p:cNvSpPr/>
          <p:nvPr/>
        </p:nvSpPr>
        <p:spPr>
          <a:xfrm>
            <a:off x="2500298" y="2000240"/>
            <a:ext cx="642942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>
            <a:off x="4286248" y="2000240"/>
            <a:ext cx="57150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6286512" y="2000240"/>
            <a:ext cx="57150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Рамка 8"/>
          <p:cNvSpPr/>
          <p:nvPr/>
        </p:nvSpPr>
        <p:spPr>
          <a:xfrm>
            <a:off x="2000232" y="2071678"/>
            <a:ext cx="285752" cy="35719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Рамка 9"/>
          <p:cNvSpPr/>
          <p:nvPr/>
        </p:nvSpPr>
        <p:spPr>
          <a:xfrm>
            <a:off x="3786182" y="2071678"/>
            <a:ext cx="285752" cy="35719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мка 10"/>
          <p:cNvSpPr/>
          <p:nvPr/>
        </p:nvSpPr>
        <p:spPr>
          <a:xfrm>
            <a:off x="5786446" y="2071678"/>
            <a:ext cx="285752" cy="35719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Рамка 11"/>
          <p:cNvSpPr/>
          <p:nvPr/>
        </p:nvSpPr>
        <p:spPr>
          <a:xfrm>
            <a:off x="6929454" y="2071678"/>
            <a:ext cx="214314" cy="35719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5572132" y="2928934"/>
            <a:ext cx="1000132" cy="714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57158" y="285728"/>
          <a:ext cx="8429684" cy="628654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429684"/>
              </a:tblGrid>
              <a:tr h="62865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29520" y="4929198"/>
            <a:ext cx="1311275" cy="152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7772400" cy="1928827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Чтобы речь была богатой, нужно умело использовать суффиксы. Русский язык удивительно богат словообразовательными суффиксами. Одни звучат ласково, другие – пренебрежительно, иронично. В одних словах отражена положительная оценка предметов ( </a:t>
            </a:r>
            <a:r>
              <a:rPr lang="ru-RU" sz="2400" dirty="0" smtClean="0">
                <a:solidFill>
                  <a:srgbClr val="FFC000"/>
                </a:solidFill>
              </a:rPr>
              <a:t>девчурка, старичок, старушка</a:t>
            </a:r>
            <a:r>
              <a:rPr lang="ru-RU" sz="2400" dirty="0" smtClean="0"/>
              <a:t>), в других – отрицательная (</a:t>
            </a:r>
            <a:r>
              <a:rPr lang="ru-RU" sz="2400" dirty="0" err="1" smtClean="0">
                <a:solidFill>
                  <a:srgbClr val="00B050"/>
                </a:solidFill>
              </a:rPr>
              <a:t>деваха</a:t>
            </a:r>
            <a:r>
              <a:rPr lang="ru-RU" sz="2400" dirty="0" smtClean="0">
                <a:solidFill>
                  <a:srgbClr val="00B050"/>
                </a:solidFill>
              </a:rPr>
              <a:t>, старикан, старикашка</a:t>
            </a:r>
            <a:r>
              <a:rPr lang="ru-RU" sz="2400" dirty="0" smtClean="0"/>
              <a:t>).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428868"/>
            <a:ext cx="8001056" cy="4143404"/>
          </a:xfrm>
        </p:spPr>
        <p:txBody>
          <a:bodyPr>
            <a:normAutofit/>
          </a:bodyPr>
          <a:lstStyle/>
          <a:p>
            <a:pPr algn="l"/>
            <a:r>
              <a:rPr lang="ru-RU" sz="2200" dirty="0" smtClean="0">
                <a:solidFill>
                  <a:srgbClr val="990033"/>
                </a:solidFill>
              </a:rPr>
              <a:t>Суффиксы: </a:t>
            </a:r>
            <a:r>
              <a:rPr lang="ru-RU" sz="2200" dirty="0" smtClean="0">
                <a:solidFill>
                  <a:srgbClr val="FF0000"/>
                </a:solidFill>
              </a:rPr>
              <a:t>-</a:t>
            </a:r>
            <a:r>
              <a:rPr lang="ru-RU" sz="2200" dirty="0" err="1" smtClean="0">
                <a:solidFill>
                  <a:srgbClr val="FF0000"/>
                </a:solidFill>
              </a:rPr>
              <a:t>ист</a:t>
            </a:r>
            <a:r>
              <a:rPr lang="ru-RU" sz="2200" dirty="0" smtClean="0">
                <a:solidFill>
                  <a:srgbClr val="FF0000"/>
                </a:solidFill>
              </a:rPr>
              <a:t>-, -</a:t>
            </a:r>
            <a:r>
              <a:rPr lang="ru-RU" sz="2200" dirty="0" err="1" smtClean="0">
                <a:solidFill>
                  <a:srgbClr val="FF0000"/>
                </a:solidFill>
              </a:rPr>
              <a:t>тель</a:t>
            </a:r>
            <a:r>
              <a:rPr lang="ru-RU" sz="2200" dirty="0" smtClean="0">
                <a:solidFill>
                  <a:srgbClr val="FF0000"/>
                </a:solidFill>
              </a:rPr>
              <a:t>-, -</a:t>
            </a:r>
            <a:r>
              <a:rPr lang="ru-RU" sz="2200" dirty="0" err="1" smtClean="0">
                <a:solidFill>
                  <a:srgbClr val="FF0000"/>
                </a:solidFill>
              </a:rPr>
              <a:t>ик</a:t>
            </a:r>
            <a:r>
              <a:rPr lang="ru-RU" sz="2200" dirty="0" smtClean="0">
                <a:solidFill>
                  <a:srgbClr val="FF0000"/>
                </a:solidFill>
              </a:rPr>
              <a:t>-, -ник-, -</a:t>
            </a:r>
            <a:r>
              <a:rPr lang="ru-RU" sz="2200" dirty="0" err="1" smtClean="0">
                <a:solidFill>
                  <a:srgbClr val="FF0000"/>
                </a:solidFill>
              </a:rPr>
              <a:t>изм</a:t>
            </a:r>
            <a:r>
              <a:rPr lang="ru-RU" sz="2200" dirty="0" smtClean="0">
                <a:solidFill>
                  <a:srgbClr val="FF0000"/>
                </a:solidFill>
              </a:rPr>
              <a:t>-, -</a:t>
            </a:r>
            <a:r>
              <a:rPr lang="ru-RU" sz="2200" dirty="0" err="1" smtClean="0">
                <a:solidFill>
                  <a:srgbClr val="FF0000"/>
                </a:solidFill>
              </a:rPr>
              <a:t>арь</a:t>
            </a:r>
            <a:r>
              <a:rPr lang="ru-RU" sz="2200" dirty="0" smtClean="0">
                <a:solidFill>
                  <a:srgbClr val="FF0000"/>
                </a:solidFill>
              </a:rPr>
              <a:t>- </a:t>
            </a:r>
            <a:r>
              <a:rPr lang="ru-RU" sz="2200" dirty="0" smtClean="0">
                <a:solidFill>
                  <a:srgbClr val="00B0F0"/>
                </a:solidFill>
              </a:rPr>
              <a:t>- всегда говорят о мужском роде.  </a:t>
            </a:r>
          </a:p>
          <a:p>
            <a:pPr algn="l"/>
            <a:r>
              <a:rPr lang="ru-RU" sz="2200" dirty="0" smtClean="0">
                <a:solidFill>
                  <a:srgbClr val="990033"/>
                </a:solidFill>
              </a:rPr>
              <a:t>Суффиксы: </a:t>
            </a:r>
            <a:r>
              <a:rPr lang="ru-RU" sz="2200" dirty="0" smtClean="0">
                <a:solidFill>
                  <a:srgbClr val="FF0000"/>
                </a:solidFill>
              </a:rPr>
              <a:t>-ость-, -</a:t>
            </a:r>
            <a:r>
              <a:rPr lang="ru-RU" sz="2200" dirty="0" err="1" smtClean="0">
                <a:solidFill>
                  <a:srgbClr val="FF0000"/>
                </a:solidFill>
              </a:rPr>
              <a:t>изн</a:t>
            </a:r>
            <a:r>
              <a:rPr lang="ru-RU" sz="2200" dirty="0" smtClean="0">
                <a:solidFill>
                  <a:srgbClr val="FF0000"/>
                </a:solidFill>
              </a:rPr>
              <a:t>-, -от- </a:t>
            </a:r>
            <a:r>
              <a:rPr lang="ru-RU" sz="2200" dirty="0" smtClean="0">
                <a:solidFill>
                  <a:srgbClr val="00B0F0"/>
                </a:solidFill>
              </a:rPr>
              <a:t>- указывают на принадлежность к женскому роду. </a:t>
            </a:r>
          </a:p>
          <a:p>
            <a:pPr algn="l"/>
            <a:r>
              <a:rPr lang="ru-RU" sz="2200" dirty="0" smtClean="0">
                <a:solidFill>
                  <a:srgbClr val="990033"/>
                </a:solidFill>
              </a:rPr>
              <a:t>Суффиксы: </a:t>
            </a:r>
            <a:r>
              <a:rPr lang="ru-RU" sz="2200" dirty="0" smtClean="0">
                <a:solidFill>
                  <a:srgbClr val="FF0000"/>
                </a:solidFill>
              </a:rPr>
              <a:t>-</a:t>
            </a:r>
            <a:r>
              <a:rPr lang="ru-RU" sz="2200" dirty="0" err="1" smtClean="0">
                <a:solidFill>
                  <a:srgbClr val="FF0000"/>
                </a:solidFill>
              </a:rPr>
              <a:t>арь</a:t>
            </a:r>
            <a:r>
              <a:rPr lang="ru-RU" sz="2200" dirty="0" smtClean="0">
                <a:solidFill>
                  <a:srgbClr val="FF0000"/>
                </a:solidFill>
              </a:rPr>
              <a:t>-, -</a:t>
            </a:r>
            <a:r>
              <a:rPr lang="ru-RU" sz="2200" dirty="0" err="1" smtClean="0">
                <a:solidFill>
                  <a:srgbClr val="FF0000"/>
                </a:solidFill>
              </a:rPr>
              <a:t>ист</a:t>
            </a:r>
            <a:r>
              <a:rPr lang="ru-RU" sz="2200" dirty="0" smtClean="0">
                <a:solidFill>
                  <a:srgbClr val="FF0000"/>
                </a:solidFill>
              </a:rPr>
              <a:t>-, -</a:t>
            </a:r>
            <a:r>
              <a:rPr lang="ru-RU" sz="2200" dirty="0" err="1" smtClean="0">
                <a:solidFill>
                  <a:srgbClr val="FF0000"/>
                </a:solidFill>
              </a:rPr>
              <a:t>щик</a:t>
            </a:r>
            <a:r>
              <a:rPr lang="ru-RU" sz="2200" dirty="0" smtClean="0">
                <a:solidFill>
                  <a:srgbClr val="FF0000"/>
                </a:solidFill>
              </a:rPr>
              <a:t>- </a:t>
            </a:r>
            <a:r>
              <a:rPr lang="ru-RU" sz="2200" dirty="0" smtClean="0">
                <a:solidFill>
                  <a:srgbClr val="00B0F0"/>
                </a:solidFill>
              </a:rPr>
              <a:t>- указывают на профессию;</a:t>
            </a:r>
            <a:r>
              <a:rPr lang="ru-RU" sz="2200" dirty="0" smtClean="0"/>
              <a:t> </a:t>
            </a:r>
          </a:p>
          <a:p>
            <a:pPr algn="l"/>
            <a:r>
              <a:rPr lang="ru-RU" sz="2200" dirty="0" smtClean="0">
                <a:solidFill>
                  <a:srgbClr val="FF0000"/>
                </a:solidFill>
              </a:rPr>
              <a:t>-</a:t>
            </a:r>
            <a:r>
              <a:rPr lang="ru-RU" sz="2200" dirty="0" err="1" smtClean="0">
                <a:solidFill>
                  <a:srgbClr val="FF0000"/>
                </a:solidFill>
              </a:rPr>
              <a:t>ищ</a:t>
            </a:r>
            <a:r>
              <a:rPr lang="ru-RU" sz="2200" dirty="0" smtClean="0">
                <a:solidFill>
                  <a:srgbClr val="FF0000"/>
                </a:solidFill>
              </a:rPr>
              <a:t>- </a:t>
            </a:r>
            <a:r>
              <a:rPr lang="ru-RU" sz="2200" dirty="0" smtClean="0">
                <a:solidFill>
                  <a:srgbClr val="00B0F0"/>
                </a:solidFill>
              </a:rPr>
              <a:t>- суффикс места. </a:t>
            </a:r>
          </a:p>
          <a:p>
            <a:pPr algn="l"/>
            <a:r>
              <a:rPr lang="ru-RU" sz="2200" dirty="0" smtClean="0">
                <a:solidFill>
                  <a:srgbClr val="990033"/>
                </a:solidFill>
              </a:rPr>
              <a:t>Есть суффиксы </a:t>
            </a:r>
            <a:r>
              <a:rPr lang="ru-RU" sz="2200" dirty="0" smtClean="0">
                <a:solidFill>
                  <a:srgbClr val="00B050"/>
                </a:solidFill>
              </a:rPr>
              <a:t>«ягодные»: </a:t>
            </a:r>
            <a:r>
              <a:rPr lang="ru-RU" sz="2200" dirty="0" smtClean="0">
                <a:solidFill>
                  <a:srgbClr val="FF0000"/>
                </a:solidFill>
              </a:rPr>
              <a:t>-</a:t>
            </a:r>
            <a:r>
              <a:rPr lang="ru-RU" sz="2200" dirty="0" err="1" smtClean="0">
                <a:solidFill>
                  <a:srgbClr val="FF0000"/>
                </a:solidFill>
              </a:rPr>
              <a:t>ик</a:t>
            </a:r>
            <a:r>
              <a:rPr lang="ru-RU" sz="2200" dirty="0" smtClean="0">
                <a:solidFill>
                  <a:srgbClr val="FF0000"/>
                </a:solidFill>
              </a:rPr>
              <a:t>-</a:t>
            </a:r>
            <a:r>
              <a:rPr lang="ru-RU" sz="2200" dirty="0" smtClean="0">
                <a:solidFill>
                  <a:srgbClr val="00B0F0"/>
                </a:solidFill>
              </a:rPr>
              <a:t>(</a:t>
            </a:r>
            <a:r>
              <a:rPr lang="ru-RU" sz="2200" dirty="0" smtClean="0">
                <a:solidFill>
                  <a:srgbClr val="0070C0"/>
                </a:solidFill>
              </a:rPr>
              <a:t>голубика, черника, клубника</a:t>
            </a:r>
            <a:r>
              <a:rPr lang="ru-RU" sz="2200" dirty="0" smtClean="0">
                <a:solidFill>
                  <a:srgbClr val="00B0F0"/>
                </a:solidFill>
              </a:rPr>
              <a:t>),</a:t>
            </a: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«мясные»: </a:t>
            </a:r>
            <a:r>
              <a:rPr lang="ru-RU" sz="2200" dirty="0" smtClean="0">
                <a:solidFill>
                  <a:srgbClr val="FF0000"/>
                </a:solidFill>
              </a:rPr>
              <a:t>-ин-</a:t>
            </a:r>
            <a:r>
              <a:rPr lang="ru-RU" sz="2200" dirty="0" smtClean="0">
                <a:solidFill>
                  <a:srgbClr val="002060"/>
                </a:solidFill>
              </a:rPr>
              <a:t>(баранина, свинина, телятина</a:t>
            </a:r>
            <a:r>
              <a:rPr lang="ru-RU" sz="2200" dirty="0" smtClean="0"/>
              <a:t> </a:t>
            </a:r>
            <a:r>
              <a:rPr lang="ru-RU" sz="2200" dirty="0" smtClean="0">
                <a:solidFill>
                  <a:srgbClr val="002060"/>
                </a:solidFill>
              </a:rPr>
              <a:t>и т.д.)</a:t>
            </a:r>
          </a:p>
          <a:p>
            <a:pPr algn="l"/>
            <a:r>
              <a:rPr lang="ru-RU" sz="2800" dirty="0" smtClean="0">
                <a:solidFill>
                  <a:srgbClr val="008000"/>
                </a:solidFill>
              </a:rPr>
              <a:t>Вывод: </a:t>
            </a:r>
            <a:r>
              <a:rPr lang="ru-RU" sz="2800" dirty="0" smtClean="0">
                <a:solidFill>
                  <a:srgbClr val="CC0099"/>
                </a:solidFill>
              </a:rPr>
              <a:t>Суффикс, хоть маленькая часть слова, но имеет своё лицо и многое может порассказать.</a:t>
            </a:r>
          </a:p>
          <a:p>
            <a:pPr algn="l"/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42852"/>
          <a:ext cx="8643998" cy="650085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643998"/>
              </a:tblGrid>
              <a:tr h="65008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85817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Упражнения в образовании слов по образцу с помощью приставок и суффиксов.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785926"/>
            <a:ext cx="7572428" cy="3852874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7030A0"/>
                </a:solidFill>
              </a:rPr>
              <a:t>с. 67 упр. 147 </a:t>
            </a:r>
            <a:r>
              <a:rPr lang="ru-RU" sz="2800" dirty="0" smtClean="0">
                <a:solidFill>
                  <a:srgbClr val="CC0099"/>
                </a:solidFill>
              </a:rPr>
              <a:t>– устно  </a:t>
            </a:r>
          </a:p>
          <a:p>
            <a:pPr algn="l">
              <a:buFontTx/>
              <a:buChar char="-"/>
            </a:pPr>
            <a:r>
              <a:rPr lang="ru-RU" sz="2800" dirty="0" smtClean="0">
                <a:solidFill>
                  <a:srgbClr val="FFC000"/>
                </a:solidFill>
              </a:rPr>
              <a:t>Какой оттенок внёс суффикс в смысл слова?  </a:t>
            </a:r>
          </a:p>
          <a:p>
            <a:pPr algn="l"/>
            <a:r>
              <a:rPr lang="ru-RU" sz="2800" dirty="0" smtClean="0">
                <a:solidFill>
                  <a:srgbClr val="7030A0"/>
                </a:solidFill>
              </a:rPr>
              <a:t>с. 68 упр. 148 </a:t>
            </a:r>
            <a:r>
              <a:rPr lang="ru-RU" sz="2800" dirty="0" smtClean="0">
                <a:solidFill>
                  <a:srgbClr val="CC0099"/>
                </a:solidFill>
              </a:rPr>
              <a:t>– устно</a:t>
            </a:r>
          </a:p>
          <a:p>
            <a:pPr algn="l">
              <a:buFontTx/>
              <a:buChar char="-"/>
            </a:pPr>
            <a:r>
              <a:rPr lang="ru-RU" sz="2800" dirty="0" smtClean="0">
                <a:solidFill>
                  <a:srgbClr val="FFC000"/>
                </a:solidFill>
              </a:rPr>
              <a:t>С помощью каких частей слов образовались новые слова? </a:t>
            </a:r>
          </a:p>
          <a:p>
            <a:pPr algn="l"/>
            <a:r>
              <a:rPr lang="ru-RU" sz="2800" dirty="0" smtClean="0">
                <a:solidFill>
                  <a:srgbClr val="7030A0"/>
                </a:solidFill>
              </a:rPr>
              <a:t>с. 68 упр. 149 </a:t>
            </a:r>
            <a:r>
              <a:rPr lang="ru-RU" sz="2800" dirty="0" smtClean="0">
                <a:solidFill>
                  <a:srgbClr val="CC0099"/>
                </a:solidFill>
              </a:rPr>
              <a:t>– самостоятельно  </a:t>
            </a:r>
          </a:p>
          <a:p>
            <a:pPr algn="l"/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214290"/>
          <a:ext cx="8572560" cy="635798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572560"/>
              </a:tblGrid>
              <a:tr h="63579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C:\Documents and Settings\Савченко\Рабочий стол\картинки 2\веселые зверята\почт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206" y="4572008"/>
            <a:ext cx="1525589" cy="1949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492</TotalTime>
  <Words>611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УМК «Школа России» - 3 класс к учебному комплекту Т.Г. Рамзаевой  Ознакомление со словообразовательной ролью приставок и суффиксов в русском языке. </vt:lpstr>
      <vt:lpstr>Повторение                                </vt:lpstr>
      <vt:lpstr>сущ.                                          прил.                                        гл.   Бег                                      беговая                                          бегать кормушка                          кормовой                                     кормить зелень                                зеленый                                       озеленить загадка                              загадочный                                загадывать</vt:lpstr>
      <vt:lpstr>Приставка</vt:lpstr>
      <vt:lpstr>Определите приставку в этих словах.    </vt:lpstr>
      <vt:lpstr>Работа  с  учебником</vt:lpstr>
      <vt:lpstr>Прочитайте слова. Что общего у этих слов? Чем отличаются?  Лисица, лисичка, лисонька, лиса.</vt:lpstr>
      <vt:lpstr>Чтобы речь была богатой, нужно умело использовать суффиксы. Русский язык удивительно богат словообразовательными суффиксами. Одни звучат ласково, другие – пренебрежительно, иронично. В одних словах отражена положительная оценка предметов ( девчурка, старичок, старушка), в других – отрицательная (деваха, старикан, старикашка). </vt:lpstr>
      <vt:lpstr>Упражнения в образовании слов по образцу с помощью приставок и суффиксов.</vt:lpstr>
      <vt:lpstr>Памятка    Как разобрать слово по составу </vt:lpstr>
      <vt:lpstr>Рыбка       горка        травка</vt:lpstr>
      <vt:lpstr>Спасибо за урок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                                </dc:title>
  <dc:creator>Савченко</dc:creator>
  <cp:lastModifiedBy>Roman</cp:lastModifiedBy>
  <cp:revision>49</cp:revision>
  <dcterms:created xsi:type="dcterms:W3CDTF">2011-10-28T02:34:53Z</dcterms:created>
  <dcterms:modified xsi:type="dcterms:W3CDTF">2012-03-24T22:02:02Z</dcterms:modified>
</cp:coreProperties>
</file>