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91" r:id="rId3"/>
    <p:sldId id="259" r:id="rId4"/>
    <p:sldId id="292" r:id="rId5"/>
    <p:sldId id="270" r:id="rId6"/>
    <p:sldId id="271" r:id="rId7"/>
    <p:sldId id="272" r:id="rId8"/>
    <p:sldId id="273" r:id="rId9"/>
    <p:sldId id="275" r:id="rId10"/>
    <p:sldId id="276" r:id="rId11"/>
    <p:sldId id="286" r:id="rId12"/>
    <p:sldId id="287" r:id="rId13"/>
    <p:sldId id="290" r:id="rId14"/>
    <p:sldId id="289" r:id="rId15"/>
    <p:sldId id="28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2825A-B107-426D-A962-9442CA6A5BC2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6C51D-9A33-4E17-BE81-3A83BA65F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6F350-0327-496A-BFE8-888D8973EDEF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2562A-00E0-47DC-BF3E-D45D117EF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AC59B-CC3D-4DCE-BFC7-A0BF804CE6D8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1C551-F687-49DA-910C-F3F698C6B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2F3AE-C453-4FCD-95AA-EC800E143358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27381-0F40-41AA-8734-3DE6EF155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5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6830-4343-42B9-986A-002109A22B2A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F0ED8-D9D7-4B3E-9B0A-A7F413152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982FB-0E5D-4832-817D-9483A1B49C0E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716FB-13C4-4907-9AD7-F2287A897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251B9-3E46-4090-BC25-2E017EA8F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1E2E8-3D24-4A34-8986-DF235251BE77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2DAD-07E9-47F8-9620-343B67ACAA23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1754D-0CEE-4ABA-ABB7-8678BA613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EB3D-FE62-46FB-A3B3-E0974FE36E60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F1479-F920-4CE7-A9A9-4D01FF928C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DB00E-CC80-486F-83BC-D9C56A1F4572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018DA-B022-4655-85D5-15FC829DD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A62C7-B36A-4588-AD6B-530FDC9114F3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C4F96-6A72-43F7-98DF-1E7B0AEBA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3EF85AB-E1A3-42E9-A384-06509D9B4C42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7DF48FC-7A0F-4A35-9C9B-EB0D94B26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7" r:id="rId2"/>
    <p:sldLayoutId id="2147483936" r:id="rId3"/>
    <p:sldLayoutId id="2147483928" r:id="rId4"/>
    <p:sldLayoutId id="2147483937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305800" cy="8431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smtClean="0">
                <a:solidFill>
                  <a:srgbClr val="C00000"/>
                </a:solidFill>
                <a:latin typeface="Monotype Corsiva" pitchFamily="66" charset="0"/>
              </a:rPr>
              <a:t>По страницам Красной книги</a:t>
            </a:r>
            <a:endParaRPr lang="ru-RU" i="1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5123" name="Рисунок 2" descr="F:\Новая папка\P103076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227038">
            <a:off x="2233613" y="1222375"/>
            <a:ext cx="4735512" cy="50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924800" cy="800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0000"/>
                </a:solidFill>
              </a:rPr>
              <a:t>Сапсан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4339" name="Picture 3" descr="C:\Documents and Settings\Оператор\Рабочий стол\sapsa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3" y="1143000"/>
            <a:ext cx="7591425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mtClean="0">
                <a:solidFill>
                  <a:srgbClr val="C00000"/>
                </a:solidFill>
              </a:rPr>
              <a:t>Башмачок капельный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15363" name="Picture 2" descr="Башмачок капельный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63" y="1714500"/>
            <a:ext cx="38576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mtClean="0">
                <a:solidFill>
                  <a:srgbClr val="FF0000"/>
                </a:solidFill>
              </a:rPr>
              <a:t>Мак  </a:t>
            </a:r>
            <a:r>
              <a:rPr lang="ru-RU" err="1" smtClean="0">
                <a:solidFill>
                  <a:srgbClr val="FF0000"/>
                </a:solidFill>
              </a:rPr>
              <a:t>югорский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38" y="1443038"/>
            <a:ext cx="4071937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1"/>
          <p:cNvSpPr>
            <a:spLocks noGrp="1"/>
          </p:cNvSpPr>
          <p:nvPr>
            <p:ph idx="1"/>
          </p:nvPr>
        </p:nvSpPr>
        <p:spPr>
          <a:xfrm>
            <a:off x="500063" y="1714500"/>
            <a:ext cx="8229600" cy="4572000"/>
          </a:xfrm>
        </p:spPr>
        <p:txBody>
          <a:bodyPr/>
          <a:lstStyle/>
          <a:p>
            <a:pPr eaLnBrk="1" hangingPunct="1"/>
            <a:r>
              <a:rPr lang="ru-RU" sz="3200" smtClean="0"/>
              <a:t>Браконьерство</a:t>
            </a:r>
          </a:p>
          <a:p>
            <a:pPr eaLnBrk="1" hangingPunct="1"/>
            <a:r>
              <a:rPr lang="ru-RU" sz="3200" smtClean="0"/>
              <a:t>Освоение  людьми обширных территорий автономного округа; загрязнение тысячи гектаров земли, водоёмов</a:t>
            </a:r>
          </a:p>
          <a:p>
            <a:pPr eaLnBrk="1" hangingPunct="1"/>
            <a:r>
              <a:rPr lang="ru-RU" sz="3200" smtClean="0"/>
              <a:t>Лесные пожары и вырубка лесов.</a:t>
            </a:r>
          </a:p>
          <a:p>
            <a:pPr eaLnBrk="1" hangingPunct="1"/>
            <a:r>
              <a:rPr lang="ru-RU" sz="3200" smtClean="0"/>
              <a:t>Осушение болот.</a:t>
            </a:r>
          </a:p>
          <a:p>
            <a:pPr eaLnBrk="1" hangingPunct="1"/>
            <a:r>
              <a:rPr lang="ru-RU" sz="3200" smtClean="0"/>
              <a:t>Строительство автомобильных дорог.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50019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100" b="1" smtClean="0">
                <a:solidFill>
                  <a:srgbClr val="FF0000"/>
                </a:solidFill>
              </a:rPr>
              <a:t>Основные причины сокращения численности животного и растительного мира </a:t>
            </a:r>
            <a:r>
              <a:rPr lang="ru-RU" sz="3100" b="1" err="1" smtClean="0">
                <a:solidFill>
                  <a:srgbClr val="FF0000"/>
                </a:solidFill>
              </a:rPr>
              <a:t>Югры</a:t>
            </a:r>
            <a:r>
              <a:rPr lang="ru-RU" sz="3100" b="1" smtClean="0">
                <a:solidFill>
                  <a:srgbClr val="FF0000"/>
                </a:solidFill>
              </a:rPr>
              <a:t>, занесённые в Красную книгу.</a:t>
            </a:r>
            <a:r>
              <a:rPr lang="ru-RU" smtClean="0">
                <a:solidFill>
                  <a:srgbClr val="FF0000"/>
                </a:solidFill>
              </a:rPr>
              <a:t> </a:t>
            </a:r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Оператор\Рабочий стол\f_190177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" y="428625"/>
            <a:ext cx="5173662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5" descr="C:\Documents and Settings\Оператор\Рабочий стол\34074998_1224611298_yogik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3929063"/>
            <a:ext cx="295275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C:\Documents and Settings\Оператор\Рабочий стол\41857-1600x12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43188" y="3214688"/>
            <a:ext cx="34290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29250" y="428625"/>
            <a:ext cx="3252788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8" descr="H:\Documents and Settings\User\Рабочий стол\дятел9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72188" y="3143250"/>
            <a:ext cx="2643187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00438" y="428625"/>
            <a:ext cx="20066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9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857875" y="5000625"/>
            <a:ext cx="2928938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0000"/>
                </a:solidFill>
              </a:rPr>
              <a:t>Правила  друзей  природы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285750" y="1857375"/>
            <a:ext cx="9144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ru-RU" sz="3200">
                <a:latin typeface="Constantia" pitchFamily="18" charset="0"/>
                <a:cs typeface="Times New Roman" pitchFamily="18" charset="0"/>
              </a:rPr>
              <a:t>-  не разорять птичьи гнёзда;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рвать и бросать цветы;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ломать ветки деревьев, кустов;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ловить насекомых;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разводить костры в лесу;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брать лесных зверьков домой;</a:t>
            </a:r>
            <a:endParaRPr lang="ru-RU" sz="3200">
              <a:latin typeface="Constantia" pitchFamily="18" charset="0"/>
            </a:endParaRPr>
          </a:p>
          <a:p>
            <a:pPr indent="457200" eaLnBrk="0" hangingPunct="0"/>
            <a:r>
              <a:rPr lang="ru-RU" sz="3200">
                <a:latin typeface="Constantia" pitchFamily="18" charset="0"/>
                <a:cs typeface="Times New Roman" pitchFamily="18" charset="0"/>
              </a:rPr>
              <a:t>-  не оставлять мусор в лесу и водоёмах</a:t>
            </a:r>
            <a:endParaRPr lang="ru-RU" sz="32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2071688"/>
            <a:ext cx="8229600" cy="23812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Охрана редких и исчезающих видов животных и растений.</a:t>
            </a:r>
            <a:endParaRPr lang="ru-RU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u="sng" smtClean="0">
                <a:solidFill>
                  <a:srgbClr val="FF0000"/>
                </a:solidFill>
              </a:rPr>
              <a:t>Проблема:</a:t>
            </a:r>
            <a:endParaRPr lang="ru-RU" sz="6600" u="sng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3" y="1000108"/>
            <a:ext cx="4686304" cy="484823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u="sng" smtClean="0">
                <a:solidFill>
                  <a:srgbClr val="FF0000"/>
                </a:solidFill>
              </a:rPr>
              <a:t>Цель : </a:t>
            </a:r>
            <a:br>
              <a:rPr lang="ru-RU" sz="5400" u="sng" smtClean="0">
                <a:solidFill>
                  <a:srgbClr val="FF0000"/>
                </a:solidFill>
              </a:rPr>
            </a:br>
            <a:r>
              <a:rPr lang="ru-RU" sz="4800" smtClean="0">
                <a:solidFill>
                  <a:srgbClr val="FFC000"/>
                </a:solidFill>
              </a:rPr>
              <a:t>узнать о редких животных и растениях нашей местности</a:t>
            </a:r>
            <a:endParaRPr lang="ru-RU" sz="4800">
              <a:solidFill>
                <a:srgbClr val="FFC000"/>
              </a:solidFill>
            </a:endParaRPr>
          </a:p>
        </p:txBody>
      </p:sp>
      <p:pic>
        <p:nvPicPr>
          <p:cNvPr id="7171" name="Picture 2" descr="C:\Documents and Settings\Оператор\Рабочий стол\imgB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5" y="571500"/>
            <a:ext cx="3500438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расширить и углубить знания об исчезающих видах животных и растениях, встречающихся в нашей местности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3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раскрыть основные причины сокращения численности этих видов и выяснить, какие меры необходимо предпринять для их охраны. </a:t>
            </a:r>
            <a:endParaRPr lang="ru-RU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u="sng" smtClean="0">
                <a:solidFill>
                  <a:srgbClr val="FF0000"/>
                </a:solidFill>
              </a:rPr>
              <a:t>Задачи:</a:t>
            </a:r>
            <a:endParaRPr lang="ru-RU" sz="6000" u="sng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625" y="785813"/>
            <a:ext cx="2500313" cy="200025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86125" y="785813"/>
            <a:ext cx="2500313" cy="20002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00750" y="785813"/>
            <a:ext cx="2500313" cy="20002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88" y="3857625"/>
            <a:ext cx="2500312" cy="200025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25" y="3857625"/>
            <a:ext cx="2500313" cy="20002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43625" y="3857625"/>
            <a:ext cx="2500313" cy="200025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924800" cy="1371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0000"/>
                </a:solidFill>
              </a:rPr>
              <a:t>Западносибирский</a:t>
            </a:r>
            <a:br>
              <a:rPr lang="ru-RU" smtClean="0">
                <a:solidFill>
                  <a:srgbClr val="FF0000"/>
                </a:solidFill>
              </a:rPr>
            </a:br>
            <a:r>
              <a:rPr lang="ru-RU" smtClean="0">
                <a:solidFill>
                  <a:srgbClr val="FF0000"/>
                </a:solidFill>
              </a:rPr>
              <a:t> речной бобр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0243" name="Picture 2" descr="C:\Documents and Settings\Оператор\Рабочий стол\094.jpg"/>
          <p:cNvPicPr>
            <a:picLocks noChangeAspect="1" noChangeArrowheads="1"/>
          </p:cNvPicPr>
          <p:nvPr/>
        </p:nvPicPr>
        <p:blipFill>
          <a:blip r:embed="rId2" cstate="email"/>
          <a:srcRect t="8653" b="3365"/>
          <a:stretch>
            <a:fillRect/>
          </a:stretch>
        </p:blipFill>
        <p:spPr bwMode="auto">
          <a:xfrm>
            <a:off x="1785938" y="1785938"/>
            <a:ext cx="5334000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924800" cy="800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err="1" smtClean="0">
                <a:solidFill>
                  <a:srgbClr val="FF0000"/>
                </a:solidFill>
              </a:rPr>
              <a:t>Стерх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1267" name="Picture 2" descr="C:\Documents and Settings\Оператор\Рабочий стол\imgB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0" y="1214438"/>
            <a:ext cx="3273425" cy="515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924800" cy="800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err="1" smtClean="0">
                <a:solidFill>
                  <a:srgbClr val="FF0000"/>
                </a:solidFill>
              </a:rPr>
              <a:t>Гуменник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2291" name="Picture 3" descr="C:\Documents and Settings\Оператор\Рабочий стол\55890.jpg"/>
          <p:cNvPicPr>
            <a:picLocks noChangeAspect="1" noChangeArrowheads="1"/>
          </p:cNvPicPr>
          <p:nvPr/>
        </p:nvPicPr>
        <p:blipFill>
          <a:blip r:embed="rId2" cstate="email"/>
          <a:srcRect l="12595" t="18321" r="1526" b="5344"/>
          <a:stretch>
            <a:fillRect/>
          </a:stretch>
        </p:blipFill>
        <p:spPr bwMode="auto">
          <a:xfrm>
            <a:off x="642938" y="1143000"/>
            <a:ext cx="7929562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924800" cy="8000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0000"/>
                </a:solidFill>
              </a:rPr>
              <a:t>Красотка блестящая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13315" name="Picture 3" descr="C:\Documents and Settings\Оператор\Рабочий стол\jiv_nasekomie_strekozi_krasotka_blestiashaya_02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313" y="1285875"/>
            <a:ext cx="5834062" cy="514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416</TotalTime>
  <Words>156</Words>
  <Application>Microsoft Office PowerPoint</Application>
  <PresentationFormat>Экран (4:3)</PresentationFormat>
  <Paragraphs>29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Constantia</vt:lpstr>
      <vt:lpstr>Wingdings 2</vt:lpstr>
      <vt:lpstr>Calibri</vt:lpstr>
      <vt:lpstr>Times New Roman</vt:lpstr>
      <vt:lpstr>Бумажная</vt:lpstr>
      <vt:lpstr>По страницам Красной книги</vt:lpstr>
      <vt:lpstr>Проблема:</vt:lpstr>
      <vt:lpstr>Цель :  узнать о редких животных и растениях нашей местности</vt:lpstr>
      <vt:lpstr>Задачи:</vt:lpstr>
      <vt:lpstr>Слайд 5</vt:lpstr>
      <vt:lpstr>Западносибирский  речной бобр</vt:lpstr>
      <vt:lpstr>Стерх</vt:lpstr>
      <vt:lpstr>Гуменник</vt:lpstr>
      <vt:lpstr>Красотка блестящая</vt:lpstr>
      <vt:lpstr>Сапсан</vt:lpstr>
      <vt:lpstr>Башмачок капельный</vt:lpstr>
      <vt:lpstr>Мак  югорский</vt:lpstr>
      <vt:lpstr>Основные причины сокращения численности животного и растительного мира Югры, занесённые в Красную книгу. </vt:lpstr>
      <vt:lpstr>Слайд 14</vt:lpstr>
      <vt:lpstr>Правила  друзей  природы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КРАСНАЯ КНИГА</dc:title>
  <dc:creator>user</dc:creator>
  <cp:lastModifiedBy>Дарёна</cp:lastModifiedBy>
  <cp:revision>57</cp:revision>
  <dcterms:created xsi:type="dcterms:W3CDTF">2009-02-19T16:05:35Z</dcterms:created>
  <dcterms:modified xsi:type="dcterms:W3CDTF">2012-03-29T11:55:42Z</dcterms:modified>
</cp:coreProperties>
</file>