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78947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C4B1156A-380E-4F78-BDF5-A606A8083BF9}" styleName="Средний стиль 4 -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91EBBBCC-DAD2-459C-BE2E-F6DE35CF9A28}" styleName="Темный стиль 2 - акцент 3/акцент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C083E6E3-FA7D-4D7B-A595-EF9225AFEA82}" styleName="Светлый стиль 1 - акцент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8A107856-5554-42FB-B03E-39F5DBC370BA}" styleName="Средний стиль 4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D03447BB-5D67-496B-8E87-E561075AD55C}" styleName="Темный стиль 1 - акцент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505E3EF-67EA-436B-97B2-0124C06EBD24}" styleName="Средний стиль 4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859" autoAdjust="0"/>
    <p:restoredTop sz="92752" autoAdjust="0"/>
  </p:normalViewPr>
  <p:slideViewPr>
    <p:cSldViewPr>
      <p:cViewPr>
        <p:scale>
          <a:sx n="100" d="100"/>
          <a:sy n="100" d="100"/>
        </p:scale>
        <p:origin x="-132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99DC75-0AA8-4170-BEFA-474E19657995}" type="datetimeFigureOut">
              <a:rPr lang="ru-RU" smtClean="0"/>
              <a:pPr/>
              <a:t>10.04.2012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1BCA35-BBB4-4B84-BC05-BFFAA381B5D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1BCA35-BBB4-4B84-BC05-BFFAA381B5D7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1BCA35-BBB4-4B84-BC05-BFFAA381B5D7}" type="slidenum">
              <a:rPr lang="ru-RU" smtClean="0"/>
              <a:pPr/>
              <a:t>9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D2C56-630F-4B3E-9B7F-972B5D62A9F3}" type="datetimeFigureOut">
              <a:rPr lang="ru-RU" smtClean="0"/>
              <a:pPr/>
              <a:t>10.04.2012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A5B18-0271-48F3-BE29-92CE928CBD2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D2C56-630F-4B3E-9B7F-972B5D62A9F3}" type="datetimeFigureOut">
              <a:rPr lang="ru-RU" smtClean="0"/>
              <a:pPr/>
              <a:t>10.04.2012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A5B18-0271-48F3-BE29-92CE928CBD2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D2C56-630F-4B3E-9B7F-972B5D62A9F3}" type="datetimeFigureOut">
              <a:rPr lang="ru-RU" smtClean="0"/>
              <a:pPr/>
              <a:t>10.04.2012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A5B18-0271-48F3-BE29-92CE928CBD2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D2C56-630F-4B3E-9B7F-972B5D62A9F3}" type="datetimeFigureOut">
              <a:rPr lang="ru-RU" smtClean="0"/>
              <a:pPr/>
              <a:t>10.04.2012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A5B18-0271-48F3-BE29-92CE928CBD2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D2C56-630F-4B3E-9B7F-972B5D62A9F3}" type="datetimeFigureOut">
              <a:rPr lang="ru-RU" smtClean="0"/>
              <a:pPr/>
              <a:t>10.04.2012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A5B18-0271-48F3-BE29-92CE928CBD2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D2C56-630F-4B3E-9B7F-972B5D62A9F3}" type="datetimeFigureOut">
              <a:rPr lang="ru-RU" smtClean="0"/>
              <a:pPr/>
              <a:t>10.04.2012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A5B18-0271-48F3-BE29-92CE928CBD2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D2C56-630F-4B3E-9B7F-972B5D62A9F3}" type="datetimeFigureOut">
              <a:rPr lang="ru-RU" smtClean="0"/>
              <a:pPr/>
              <a:t>10.04.2012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A5B18-0271-48F3-BE29-92CE928CBD2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D2C56-630F-4B3E-9B7F-972B5D62A9F3}" type="datetimeFigureOut">
              <a:rPr lang="ru-RU" smtClean="0"/>
              <a:pPr/>
              <a:t>10.04.2012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A5B18-0271-48F3-BE29-92CE928CBD2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D2C56-630F-4B3E-9B7F-972B5D62A9F3}" type="datetimeFigureOut">
              <a:rPr lang="ru-RU" smtClean="0"/>
              <a:pPr/>
              <a:t>10.04.2012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A5B18-0271-48F3-BE29-92CE928CBD2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D2C56-630F-4B3E-9B7F-972B5D62A9F3}" type="datetimeFigureOut">
              <a:rPr lang="ru-RU" smtClean="0"/>
              <a:pPr/>
              <a:t>10.04.2012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A5B18-0271-48F3-BE29-92CE928CBD2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D2C56-630F-4B3E-9B7F-972B5D62A9F3}" type="datetimeFigureOut">
              <a:rPr lang="ru-RU" smtClean="0"/>
              <a:pPr/>
              <a:t>10.04.2012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A5B18-0271-48F3-BE29-92CE928CBD2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7894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7D2C56-630F-4B3E-9B7F-972B5D62A9F3}" type="datetimeFigureOut">
              <a:rPr lang="ru-RU" smtClean="0"/>
              <a:pPr/>
              <a:t>10.04.2012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5A5B18-0271-48F3-BE29-92CE928CBD2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910" y="142852"/>
            <a:ext cx="8072494" cy="642942"/>
          </a:xfrm>
        </p:spPr>
        <p:txBody>
          <a:bodyPr>
            <a:noAutofit/>
          </a:bodyPr>
          <a:lstStyle/>
          <a:p>
            <a:r>
              <a:rPr lang="ru-RU" sz="1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Департамент образования  г. Москвы</a:t>
            </a:r>
            <a:br>
              <a:rPr lang="ru-RU" sz="1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Юго-Восточное окружное управление образования</a:t>
            </a:r>
            <a:br>
              <a:rPr lang="ru-RU" sz="1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Государственное  бюджетное образовательное  учреждение</a:t>
            </a:r>
            <a:br>
              <a:rPr lang="ru-RU" sz="1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Средняя общеобразовательная школа №466</a:t>
            </a:r>
            <a:endParaRPr lang="ru-RU" sz="1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1785926"/>
            <a:ext cx="6400800" cy="3852874"/>
          </a:xfrm>
        </p:spPr>
        <p:txBody>
          <a:bodyPr>
            <a:normAutofit lnSpcReduction="10000"/>
          </a:bodyPr>
          <a:lstStyle/>
          <a:p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Презентация</a:t>
            </a:r>
          </a:p>
          <a:p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Нетрадиционные уроки русского языка</a:t>
            </a:r>
          </a:p>
          <a:p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Урок-конкурс</a:t>
            </a:r>
          </a:p>
          <a:p>
            <a:endParaRPr lang="ru-RU" sz="20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12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12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12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12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Авторы работы                       учащиеся 6  «А» класса</a:t>
            </a:r>
          </a:p>
          <a:p>
            <a:r>
              <a:rPr lang="ru-RU" sz="1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учитель русского языка и литературы  </a:t>
            </a:r>
          </a:p>
          <a:p>
            <a:r>
              <a:rPr lang="ru-RU" sz="1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   Воробьева Надежда Ивановна</a:t>
            </a:r>
          </a:p>
          <a:p>
            <a:endParaRPr lang="ru-RU" sz="14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12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Москва</a:t>
            </a:r>
          </a:p>
          <a:p>
            <a:r>
              <a:rPr lang="ru-RU" sz="1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2011 г.</a:t>
            </a:r>
            <a:endParaRPr lang="ru-RU" sz="1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 rot="5400000" flipH="1" flipV="1">
            <a:off x="357158" y="6500834"/>
            <a:ext cx="1588" cy="1588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142844" y="4429132"/>
            <a:ext cx="1588" cy="1588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 rot="5400000" flipH="1" flipV="1">
            <a:off x="285720" y="4714884"/>
            <a:ext cx="158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1643042" y="2357430"/>
          <a:ext cx="6096000" cy="1483360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1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Желто-синий  ( цвет )</a:t>
                      </a:r>
                      <a:endParaRPr lang="ru-RU" sz="1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Белоснежный ( белый снег )</a:t>
                      </a:r>
                      <a:endParaRPr lang="ru-RU" sz="1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b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юго</a:t>
                      </a:r>
                      <a:r>
                        <a:rPr lang="ru-RU" sz="1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 -западный  ( </a:t>
                      </a:r>
                      <a:r>
                        <a:rPr lang="ru-RU" sz="1400" b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юго</a:t>
                      </a:r>
                      <a:r>
                        <a:rPr lang="ru-RU" sz="1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- запад )</a:t>
                      </a:r>
                      <a:endParaRPr lang="ru-RU" sz="1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правобережный  ( правый берег )</a:t>
                      </a:r>
                      <a:endParaRPr lang="ru-RU" sz="1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шахматно-шашечный ( турнир )</a:t>
                      </a:r>
                      <a:endParaRPr lang="ru-RU" sz="1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древнерусский ( Древняя Русь )</a:t>
                      </a:r>
                      <a:endParaRPr lang="ru-RU" sz="1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 ( по шашкам и шахматам )</a:t>
                      </a:r>
                      <a:endParaRPr lang="ru-RU" sz="1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797568"/>
          </a:xfrm>
        </p:spPr>
        <p:txBody>
          <a:bodyPr>
            <a:normAutofit/>
          </a:bodyPr>
          <a:lstStyle/>
          <a:p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  1)  признак  предмета  ( какой? чей? )</a:t>
            </a:r>
            <a:b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качественные  -  имеют </a:t>
            </a:r>
            <a:r>
              <a:rPr lang="ru-RU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кр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 ф. , степени сравнения</a:t>
            </a:r>
            <a:b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относительные</a:t>
            </a:r>
            <a:b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притяжательные</a:t>
            </a:r>
            <a:b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           2)  изменяются по родам, числам, падежам</a:t>
            </a:r>
            <a:b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3)  северный край ( определение )</a:t>
            </a:r>
            <a:b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Ландыш душист ( сказуемое )</a:t>
            </a:r>
            <a:endParaRPr lang="ru-RU" sz="20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797568"/>
          </a:xfrm>
        </p:spPr>
        <p:txBody>
          <a:bodyPr>
            <a:normAutofit/>
          </a:bodyPr>
          <a:lstStyle/>
          <a:p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Инструкция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При анализе текста обычно</a:t>
            </a:r>
            <a:br>
              <a:rPr lang="ru-RU" sz="1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  1) определяют тему, подбирают заголовок;</a:t>
            </a:r>
            <a:br>
              <a:rPr lang="ru-RU" sz="1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2) указывают основную мысль текста;</a:t>
            </a:r>
            <a:br>
              <a:rPr lang="ru-RU" sz="1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3) обращают внимание на тип речи;</a:t>
            </a:r>
            <a:br>
              <a:rPr lang="ru-RU" sz="1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    4) исследуют морфологический строй речи;</a:t>
            </a:r>
            <a:br>
              <a:rPr lang="ru-RU" sz="1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    5) анализируют средства выразительности.</a:t>
            </a:r>
            <a:br>
              <a:rPr lang="ru-RU" sz="1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0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69006"/>
          </a:xfrm>
        </p:spPr>
        <p:txBody>
          <a:bodyPr/>
          <a:lstStyle/>
          <a:p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1524000" y="1397000"/>
          <a:ext cx="6096000" cy="4521200"/>
        </p:xfrm>
        <a:graphic>
          <a:graphicData uri="http://schemas.openxmlformats.org/drawingml/2006/table">
            <a:tbl>
              <a:tblPr firstRow="1" bandRow="1">
                <a:tableStyleId>{C4B1156A-380E-4F78-BDF5-A606A8083BF9}</a:tableStyleId>
              </a:tblPr>
              <a:tblGrid>
                <a:gridCol w="2032000"/>
                <a:gridCol w="2032000"/>
                <a:gridCol w="2032000"/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1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Светлый</a:t>
                      </a:r>
                      <a:r>
                        <a:rPr lang="ru-RU" sz="14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 - </a:t>
                      </a:r>
                      <a:endParaRPr lang="ru-RU" sz="1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Глиняный</a:t>
                      </a:r>
                      <a:endParaRPr lang="ru-RU" sz="1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Отцов</a:t>
                      </a:r>
                      <a:endParaRPr lang="ru-RU" sz="1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светлее, более светлый</a:t>
                      </a:r>
                      <a:endParaRPr lang="ru-RU" sz="1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серебряный</a:t>
                      </a:r>
                      <a:endParaRPr lang="ru-RU" sz="1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дедов</a:t>
                      </a:r>
                      <a:endParaRPr lang="ru-RU" sz="1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светлейший,</a:t>
                      </a:r>
                    </a:p>
                    <a:p>
                      <a:r>
                        <a:rPr lang="ru-RU" sz="1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 самый светлый</a:t>
                      </a:r>
                      <a:endParaRPr lang="ru-RU" sz="1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клюквенный</a:t>
                      </a:r>
                      <a:endParaRPr lang="ru-RU" sz="1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бабушкин</a:t>
                      </a:r>
                      <a:endParaRPr lang="ru-RU" sz="1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светел</a:t>
                      </a:r>
                      <a:endParaRPr lang="ru-RU" sz="1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сельский</a:t>
                      </a:r>
                      <a:endParaRPr lang="ru-RU" sz="1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мамин</a:t>
                      </a:r>
                      <a:endParaRPr lang="ru-RU" sz="1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очень светлый</a:t>
                      </a:r>
                      <a:endParaRPr lang="ru-RU" sz="1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местный</a:t>
                      </a:r>
                      <a:endParaRPr lang="ru-RU" sz="1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заячий</a:t>
                      </a:r>
                      <a:endParaRPr lang="ru-RU" sz="1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светлый-пресветлый</a:t>
                      </a:r>
                      <a:endParaRPr lang="ru-RU" sz="1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мартовский</a:t>
                      </a:r>
                      <a:endParaRPr lang="ru-RU" sz="1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воронье</a:t>
                      </a:r>
                      <a:endParaRPr lang="ru-RU" sz="1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несветлый</a:t>
                      </a:r>
                      <a:endParaRPr lang="ru-RU" sz="1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прошлогодний</a:t>
                      </a:r>
                      <a:endParaRPr lang="ru-RU" sz="1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лисья</a:t>
                      </a:r>
                      <a:endParaRPr lang="ru-RU" sz="1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светлый – темный</a:t>
                      </a:r>
                      <a:endParaRPr lang="ru-RU" sz="1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вчерашний</a:t>
                      </a:r>
                      <a:endParaRPr lang="ru-RU" sz="1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Володин</a:t>
                      </a:r>
                      <a:endParaRPr lang="ru-RU" sz="1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светлый – нетусклый, ясный</a:t>
                      </a:r>
                      <a:endParaRPr lang="ru-RU" sz="1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счастливый</a:t>
                      </a:r>
                      <a:endParaRPr lang="ru-RU" sz="1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Наташин</a:t>
                      </a:r>
                      <a:endParaRPr lang="ru-RU" sz="1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светловатый, </a:t>
                      </a:r>
                      <a:r>
                        <a:rPr lang="ru-RU" sz="1400" b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светловатенький</a:t>
                      </a:r>
                      <a:endParaRPr lang="ru-RU" sz="1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светлый - светло</a:t>
                      </a:r>
                      <a:endParaRPr lang="ru-RU" sz="1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928662" y="1285860"/>
          <a:ext cx="7143800" cy="4291948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1071570"/>
                <a:gridCol w="1500198"/>
                <a:gridCol w="1357322"/>
                <a:gridCol w="1714512"/>
                <a:gridCol w="1500198"/>
              </a:tblGrid>
              <a:tr h="285752">
                <a:tc>
                  <a:txBody>
                    <a:bodyPr/>
                    <a:lstStyle/>
                    <a:p>
                      <a:r>
                        <a:rPr lang="ru-RU" sz="1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Начальная форма</a:t>
                      </a:r>
                      <a:endParaRPr lang="ru-RU" sz="1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Сравнительная простая</a:t>
                      </a:r>
                      <a:endParaRPr lang="ru-RU" sz="1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степень</a:t>
                      </a:r>
                    </a:p>
                    <a:p>
                      <a:r>
                        <a:rPr lang="ru-RU" sz="1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составная</a:t>
                      </a:r>
                      <a:endParaRPr lang="ru-RU" sz="1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Превосходная простая</a:t>
                      </a:r>
                      <a:endParaRPr lang="ru-RU" sz="1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степень составная</a:t>
                      </a:r>
                      <a:endParaRPr lang="ru-RU" sz="1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67119">
                <a:tc>
                  <a:txBody>
                    <a:bodyPr/>
                    <a:lstStyle/>
                    <a:p>
                      <a:r>
                        <a:rPr lang="ru-RU" sz="1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Белый</a:t>
                      </a:r>
                      <a:endParaRPr lang="ru-RU" sz="1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белее ( белей )</a:t>
                      </a:r>
                      <a:endParaRPr lang="ru-RU" sz="1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более</a:t>
                      </a:r>
                      <a:r>
                        <a:rPr lang="ru-RU" sz="14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белый</a:t>
                      </a:r>
                      <a:endParaRPr lang="ru-RU" sz="1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белейший</a:t>
                      </a:r>
                      <a:endParaRPr lang="ru-RU" sz="1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самый белый</a:t>
                      </a:r>
                      <a:endParaRPr lang="ru-RU" sz="1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43481">
                <a:tc>
                  <a:txBody>
                    <a:bodyPr/>
                    <a:lstStyle/>
                    <a:p>
                      <a:r>
                        <a:rPr lang="ru-RU" sz="1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Тихий</a:t>
                      </a:r>
                      <a:endParaRPr lang="ru-RU" sz="1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тише   ( </a:t>
                      </a:r>
                      <a:r>
                        <a:rPr lang="ru-RU" sz="1400" b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х</a:t>
                      </a:r>
                      <a:r>
                        <a:rPr lang="ru-RU" sz="1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 /</a:t>
                      </a:r>
                      <a:r>
                        <a:rPr lang="ru-RU" sz="1400" b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ш</a:t>
                      </a:r>
                      <a:r>
                        <a:rPr lang="ru-RU" sz="1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 )</a:t>
                      </a:r>
                      <a:endParaRPr lang="ru-RU" sz="1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более тихий</a:t>
                      </a:r>
                      <a:endParaRPr lang="ru-RU" sz="1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тишайший   (</a:t>
                      </a:r>
                      <a:r>
                        <a:rPr lang="ru-RU" sz="1400" b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х</a:t>
                      </a:r>
                      <a:r>
                        <a:rPr lang="ru-RU" sz="1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  /</a:t>
                      </a:r>
                      <a:r>
                        <a:rPr lang="ru-RU" sz="1400" b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ш</a:t>
                      </a:r>
                      <a:r>
                        <a:rPr lang="ru-RU" sz="1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) </a:t>
                      </a:r>
                      <a:endParaRPr lang="ru-RU" sz="1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наиболее тихий</a:t>
                      </a:r>
                      <a:endParaRPr lang="ru-RU" sz="1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28628">
                <a:tc>
                  <a:txBody>
                    <a:bodyPr/>
                    <a:lstStyle/>
                    <a:p>
                      <a:r>
                        <a:rPr lang="ru-RU" sz="1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Тонкий</a:t>
                      </a:r>
                      <a:endParaRPr lang="ru-RU" sz="1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тоньше  (к / </a:t>
                      </a:r>
                      <a:r>
                        <a:rPr lang="ru-RU" sz="1400" b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ш</a:t>
                      </a:r>
                      <a:r>
                        <a:rPr lang="ru-RU" sz="1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 )</a:t>
                      </a:r>
                      <a:endParaRPr lang="ru-RU" sz="1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более тонкий</a:t>
                      </a:r>
                      <a:endParaRPr lang="ru-RU" sz="1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тончайший  (к / ч )</a:t>
                      </a:r>
                      <a:endParaRPr lang="ru-RU" sz="1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тоньше всех</a:t>
                      </a:r>
                      <a:endParaRPr lang="ru-RU" sz="1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67119">
                <a:tc>
                  <a:txBody>
                    <a:bodyPr/>
                    <a:lstStyle/>
                    <a:p>
                      <a:r>
                        <a:rPr lang="ru-RU" sz="1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Маленький </a:t>
                      </a:r>
                      <a:endParaRPr lang="ru-RU" sz="1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меньше</a:t>
                      </a:r>
                      <a:endParaRPr lang="ru-RU" sz="1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12961">
                <a:tc>
                  <a:txBody>
                    <a:bodyPr/>
                    <a:lstStyle/>
                    <a:p>
                      <a:r>
                        <a:rPr lang="ru-RU" sz="1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Плохой</a:t>
                      </a:r>
                      <a:endParaRPr lang="ru-RU" sz="1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хуже</a:t>
                      </a:r>
                      <a:endParaRPr lang="ru-RU" sz="1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чаще в научном стиле</a:t>
                      </a:r>
                      <a:endParaRPr lang="ru-RU" sz="1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определения</a:t>
                      </a:r>
                      <a:endParaRPr lang="ru-RU" sz="1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определения</a:t>
                      </a:r>
                      <a:endParaRPr lang="ru-RU" sz="1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12961">
                <a:tc>
                  <a:txBody>
                    <a:bodyPr/>
                    <a:lstStyle/>
                    <a:p>
                      <a:r>
                        <a:rPr lang="ru-RU" sz="1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Хороший</a:t>
                      </a:r>
                      <a:endParaRPr lang="ru-RU" sz="1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лучше</a:t>
                      </a:r>
                      <a:endParaRPr lang="ru-RU" sz="1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определения</a:t>
                      </a:r>
                    </a:p>
                    <a:p>
                      <a:r>
                        <a:rPr lang="ru-RU" sz="1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сказуемые</a:t>
                      </a:r>
                      <a:endParaRPr lang="ru-RU" sz="1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сказуемые</a:t>
                      </a:r>
                      <a:endParaRPr lang="ru-RU" sz="1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сказуемые</a:t>
                      </a:r>
                      <a:endParaRPr lang="ru-RU" sz="1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12961">
                <a:tc>
                  <a:txBody>
                    <a:bodyPr/>
                    <a:lstStyle/>
                    <a:p>
                      <a:endParaRPr lang="ru-RU" sz="1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не изменяется по р., </a:t>
                      </a:r>
                      <a:r>
                        <a:rPr lang="ru-RU" sz="1400" b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числ</a:t>
                      </a:r>
                      <a:r>
                        <a:rPr lang="ru-RU" sz="1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., падеж.</a:t>
                      </a:r>
                      <a:endParaRPr lang="ru-RU" sz="1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12961">
                <a:tc>
                  <a:txBody>
                    <a:bodyPr/>
                    <a:lstStyle/>
                    <a:p>
                      <a:endParaRPr lang="ru-RU" sz="1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сказуемые</a:t>
                      </a:r>
                      <a:endParaRPr lang="ru-RU" sz="1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5" name="Прямая со стрелкой 4"/>
          <p:cNvCxnSpPr/>
          <p:nvPr/>
        </p:nvCxnSpPr>
        <p:spPr>
          <a:xfrm rot="5400000">
            <a:off x="3965571" y="3392487"/>
            <a:ext cx="21431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 rot="5400000" flipH="1" flipV="1">
            <a:off x="2357422" y="1857364"/>
            <a:ext cx="71438" cy="714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16200000" flipH="1">
            <a:off x="2428860" y="1857364"/>
            <a:ext cx="71438" cy="714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 rot="5400000" flipH="1" flipV="1">
            <a:off x="2928926" y="1857364"/>
            <a:ext cx="71438" cy="714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 rot="16200000" flipH="1">
            <a:off x="3000364" y="1857364"/>
            <a:ext cx="71438" cy="714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единительная линия 42"/>
          <p:cNvCxnSpPr/>
          <p:nvPr/>
        </p:nvCxnSpPr>
        <p:spPr>
          <a:xfrm rot="5400000" flipH="1" flipV="1">
            <a:off x="2428860" y="2285992"/>
            <a:ext cx="158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Прямая соединительная линия 47"/>
          <p:cNvCxnSpPr/>
          <p:nvPr/>
        </p:nvCxnSpPr>
        <p:spPr>
          <a:xfrm flipV="1">
            <a:off x="5214942" y="1857364"/>
            <a:ext cx="142876" cy="714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Прямая соединительная линия 49"/>
          <p:cNvCxnSpPr/>
          <p:nvPr/>
        </p:nvCxnSpPr>
        <p:spPr>
          <a:xfrm>
            <a:off x="5357818" y="1857364"/>
            <a:ext cx="142876" cy="714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Прямая соединительная линия 51"/>
          <p:cNvCxnSpPr/>
          <p:nvPr/>
        </p:nvCxnSpPr>
        <p:spPr>
          <a:xfrm rot="5400000" flipH="1" flipV="1">
            <a:off x="5286380" y="2214554"/>
            <a:ext cx="71438" cy="714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Прямая соединительная линия 53"/>
          <p:cNvCxnSpPr/>
          <p:nvPr/>
        </p:nvCxnSpPr>
        <p:spPr>
          <a:xfrm>
            <a:off x="5357818" y="2214554"/>
            <a:ext cx="142876" cy="714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Прямая соединительная линия 57"/>
          <p:cNvCxnSpPr/>
          <p:nvPr/>
        </p:nvCxnSpPr>
        <p:spPr>
          <a:xfrm flipV="1">
            <a:off x="5286380" y="2786058"/>
            <a:ext cx="142876" cy="714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Прямая соединительная линия 59"/>
          <p:cNvCxnSpPr/>
          <p:nvPr/>
        </p:nvCxnSpPr>
        <p:spPr>
          <a:xfrm>
            <a:off x="5429256" y="2786058"/>
            <a:ext cx="142876" cy="714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Прямая соединительная линия 67"/>
          <p:cNvCxnSpPr/>
          <p:nvPr/>
        </p:nvCxnSpPr>
        <p:spPr>
          <a:xfrm rot="5400000" flipH="1" flipV="1">
            <a:off x="2571736" y="2786058"/>
            <a:ext cx="158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 rot="5400000" flipH="1" flipV="1">
            <a:off x="2571736" y="2786058"/>
            <a:ext cx="71438" cy="714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 rot="16200000" flipH="1">
            <a:off x="2643174" y="2786058"/>
            <a:ext cx="71438" cy="714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 rot="5400000" flipH="1" flipV="1">
            <a:off x="2428860" y="2214554"/>
            <a:ext cx="71438" cy="714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 rot="16200000" flipH="1">
            <a:off x="2500298" y="2214554"/>
            <a:ext cx="71438" cy="714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1643042" y="1571612"/>
          <a:ext cx="5857916" cy="1463040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3048000"/>
                <a:gridCol w="2809916"/>
              </a:tblGrid>
              <a:tr h="227964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227964">
                <a:tc>
                  <a:txBody>
                    <a:bodyPr/>
                    <a:lstStyle/>
                    <a:p>
                      <a:pPr algn="l"/>
                      <a:r>
                        <a:rPr lang="ru-RU" dirty="0" smtClean="0"/>
                        <a:t>                             </a:t>
                      </a:r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О</a:t>
                      </a:r>
                      <a:r>
                        <a:rPr lang="ru-RU" dirty="0" smtClean="0"/>
                        <a:t>           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                     </a:t>
                      </a:r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Е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27964"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227964">
                <a:tc>
                  <a:txBody>
                    <a:bodyPr/>
                    <a:lstStyle/>
                    <a:p>
                      <a:pPr algn="l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                           О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                    Е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4" name="Прямая соединительная линия 3"/>
          <p:cNvCxnSpPr/>
          <p:nvPr/>
        </p:nvCxnSpPr>
        <p:spPr>
          <a:xfrm rot="5400000" flipH="1" flipV="1">
            <a:off x="3214678" y="1928802"/>
            <a:ext cx="142876" cy="14287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/>
          <p:cNvCxnSpPr/>
          <p:nvPr/>
        </p:nvCxnSpPr>
        <p:spPr>
          <a:xfrm rot="16200000" flipH="1">
            <a:off x="3357554" y="1928802"/>
            <a:ext cx="142876" cy="14287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 rot="5400000" flipH="1" flipV="1">
            <a:off x="5822165" y="1964521"/>
            <a:ext cx="214314" cy="14287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rot="16200000" flipH="1">
            <a:off x="6000760" y="1928802"/>
            <a:ext cx="142876" cy="14287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 rot="5400000">
            <a:off x="3393273" y="1750207"/>
            <a:ext cx="142876" cy="714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 rot="5400000">
            <a:off x="3107521" y="2821777"/>
            <a:ext cx="21431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>
            <a:off x="3214678" y="2714620"/>
            <a:ext cx="28575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 rot="5400000">
            <a:off x="3393273" y="2821777"/>
            <a:ext cx="21431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>
            <a:off x="3214678" y="3000372"/>
            <a:ext cx="28575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единительная линия 43"/>
          <p:cNvCxnSpPr/>
          <p:nvPr/>
        </p:nvCxnSpPr>
        <p:spPr>
          <a:xfrm rot="5400000">
            <a:off x="3286116" y="2500306"/>
            <a:ext cx="142876" cy="14287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единительная линия 45"/>
          <p:cNvCxnSpPr/>
          <p:nvPr/>
        </p:nvCxnSpPr>
        <p:spPr>
          <a:xfrm rot="5400000">
            <a:off x="5750727" y="2821777"/>
            <a:ext cx="21431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Прямая соединительная линия 47"/>
          <p:cNvCxnSpPr/>
          <p:nvPr/>
        </p:nvCxnSpPr>
        <p:spPr>
          <a:xfrm>
            <a:off x="5857884" y="2714620"/>
            <a:ext cx="21431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Прямая соединительная линия 51"/>
          <p:cNvCxnSpPr/>
          <p:nvPr/>
        </p:nvCxnSpPr>
        <p:spPr>
          <a:xfrm rot="5400000">
            <a:off x="5929322" y="2857496"/>
            <a:ext cx="28575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Прямая соединительная линия 55"/>
          <p:cNvCxnSpPr/>
          <p:nvPr/>
        </p:nvCxnSpPr>
        <p:spPr>
          <a:xfrm>
            <a:off x="5857884" y="3000372"/>
            <a:ext cx="28575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1214414" y="1397000"/>
          <a:ext cx="6858048" cy="3261360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3429024"/>
                <a:gridCol w="3429024"/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1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1) Лед          ледяной</a:t>
                      </a:r>
                      <a:endParaRPr lang="ru-RU" sz="1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1) Целина              целинный</a:t>
                      </a:r>
                      <a:endParaRPr lang="ru-RU" sz="1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   кожа          кожаный</a:t>
                      </a:r>
                      <a:endParaRPr lang="ru-RU" sz="1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      сон           сонный</a:t>
                      </a:r>
                      <a:endParaRPr lang="ru-RU" sz="1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                                      </a:t>
                      </a:r>
                      <a:r>
                        <a:rPr lang="ru-RU" sz="1400" b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искл</a:t>
                      </a:r>
                      <a:r>
                        <a:rPr lang="ru-RU" sz="1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r>
                        <a:rPr lang="ru-RU" sz="14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: оловянный,  </a:t>
                      </a:r>
                      <a:endParaRPr lang="ru-RU" sz="1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деревянный, стеклянный</a:t>
                      </a:r>
                      <a:endParaRPr lang="ru-RU" sz="1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 2) гусь           гусиный</a:t>
                      </a:r>
                      <a:endParaRPr lang="ru-RU" sz="1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  2) солома               соломенный</a:t>
                      </a:r>
                    </a:p>
                    <a:p>
                      <a:endParaRPr lang="ru-RU" sz="1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   лебедь            лебединый</a:t>
                      </a:r>
                      <a:endParaRPr lang="ru-RU" sz="1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  станция              станционный</a:t>
                      </a:r>
                      <a:endParaRPr lang="ru-RU" sz="1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                           ветреный    ( иск.)</a:t>
                      </a:r>
                      <a:endParaRPr lang="ru-RU" sz="1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  зелено</a:t>
                      </a:r>
                      <a:r>
                        <a:rPr lang="ru-RU" sz="14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( поле )          зеленый</a:t>
                      </a:r>
                      <a:endParaRPr lang="ru-RU" sz="1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  ценно ( слово )           ценный</a:t>
                      </a:r>
                    </a:p>
                    <a:p>
                      <a:endParaRPr lang="ru-RU" sz="1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 Запомни:</a:t>
                      </a:r>
                      <a:r>
                        <a:rPr lang="ru-RU" sz="1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    </a:t>
                      </a:r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юный, румяный, багряный, </a:t>
                      </a:r>
                      <a:endParaRPr lang="ru-RU" sz="1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свиной</a:t>
                      </a:r>
                      <a:endParaRPr lang="ru-RU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4" name="Прямая со стрелкой 3"/>
          <p:cNvCxnSpPr/>
          <p:nvPr/>
        </p:nvCxnSpPr>
        <p:spPr>
          <a:xfrm>
            <a:off x="1928794" y="1571612"/>
            <a:ext cx="14287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 стрелкой 5"/>
          <p:cNvCxnSpPr/>
          <p:nvPr/>
        </p:nvCxnSpPr>
        <p:spPr>
          <a:xfrm>
            <a:off x="5643570" y="1571612"/>
            <a:ext cx="21431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 стрелкой 7"/>
          <p:cNvCxnSpPr/>
          <p:nvPr/>
        </p:nvCxnSpPr>
        <p:spPr>
          <a:xfrm>
            <a:off x="2000232" y="1928802"/>
            <a:ext cx="21431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>
            <a:off x="5429256" y="1928802"/>
            <a:ext cx="21431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>
            <a:off x="2000232" y="2714620"/>
            <a:ext cx="21431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>
            <a:off x="5786446" y="2643182"/>
            <a:ext cx="28575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>
            <a:off x="2071670" y="3214686"/>
            <a:ext cx="28575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/>
          <p:nvPr/>
        </p:nvCxnSpPr>
        <p:spPr>
          <a:xfrm>
            <a:off x="5572132" y="3214686"/>
            <a:ext cx="28575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/>
          <p:nvPr/>
        </p:nvCxnSpPr>
        <p:spPr>
          <a:xfrm rot="10800000">
            <a:off x="2643174" y="3929066"/>
            <a:ext cx="21431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 стрелкой 23"/>
          <p:cNvCxnSpPr/>
          <p:nvPr/>
        </p:nvCxnSpPr>
        <p:spPr>
          <a:xfrm rot="10800000">
            <a:off x="6072198" y="3929066"/>
            <a:ext cx="21431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 стрелкой 25"/>
          <p:cNvCxnSpPr/>
          <p:nvPr/>
        </p:nvCxnSpPr>
        <p:spPr>
          <a:xfrm rot="5400000" flipH="1" flipV="1">
            <a:off x="6536545" y="5107793"/>
            <a:ext cx="7143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 rot="5400000" flipH="1" flipV="1">
            <a:off x="2500298" y="1428736"/>
            <a:ext cx="71438" cy="714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 rot="16200000" flipH="1">
            <a:off x="2536017" y="1464455"/>
            <a:ext cx="142876" cy="714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/>
          <p:nvPr/>
        </p:nvCxnSpPr>
        <p:spPr>
          <a:xfrm rot="5400000" flipH="1" flipV="1">
            <a:off x="2571736" y="1785926"/>
            <a:ext cx="71438" cy="714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/>
          <p:cNvCxnSpPr/>
          <p:nvPr/>
        </p:nvCxnSpPr>
        <p:spPr>
          <a:xfrm rot="16200000" flipH="1">
            <a:off x="2643174" y="1785926"/>
            <a:ext cx="71438" cy="714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/>
          <p:nvPr/>
        </p:nvCxnSpPr>
        <p:spPr>
          <a:xfrm flipV="1">
            <a:off x="3857620" y="2143116"/>
            <a:ext cx="142876" cy="714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/>
          <p:cNvCxnSpPr/>
          <p:nvPr/>
        </p:nvCxnSpPr>
        <p:spPr>
          <a:xfrm rot="16200000" flipH="1">
            <a:off x="4000496" y="2143116"/>
            <a:ext cx="142876" cy="14287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единительная линия 41"/>
          <p:cNvCxnSpPr/>
          <p:nvPr/>
        </p:nvCxnSpPr>
        <p:spPr>
          <a:xfrm flipV="1">
            <a:off x="5214942" y="2143116"/>
            <a:ext cx="142876" cy="714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единительная линия 45"/>
          <p:cNvCxnSpPr/>
          <p:nvPr/>
        </p:nvCxnSpPr>
        <p:spPr>
          <a:xfrm rot="16200000" flipH="1">
            <a:off x="5357818" y="2143116"/>
            <a:ext cx="71438" cy="714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Прямая соединительная линия 51"/>
          <p:cNvCxnSpPr/>
          <p:nvPr/>
        </p:nvCxnSpPr>
        <p:spPr>
          <a:xfrm flipV="1">
            <a:off x="6143636" y="2143116"/>
            <a:ext cx="142876" cy="714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Прямая соединительная линия 53"/>
          <p:cNvCxnSpPr/>
          <p:nvPr/>
        </p:nvCxnSpPr>
        <p:spPr>
          <a:xfrm rot="16200000" flipH="1">
            <a:off x="6286512" y="2143116"/>
            <a:ext cx="71438" cy="714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Прямая соединительная линия 55"/>
          <p:cNvCxnSpPr/>
          <p:nvPr/>
        </p:nvCxnSpPr>
        <p:spPr>
          <a:xfrm rot="5400000" flipH="1" flipV="1">
            <a:off x="2571736" y="2500306"/>
            <a:ext cx="142876" cy="14287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Прямая соединительная линия 57"/>
          <p:cNvCxnSpPr/>
          <p:nvPr/>
        </p:nvCxnSpPr>
        <p:spPr>
          <a:xfrm rot="16200000" flipH="1">
            <a:off x="2678893" y="2536025"/>
            <a:ext cx="142876" cy="714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Прямая соединительная линия 61"/>
          <p:cNvCxnSpPr/>
          <p:nvPr/>
        </p:nvCxnSpPr>
        <p:spPr>
          <a:xfrm rot="5400000" flipH="1" flipV="1">
            <a:off x="2928926" y="3000372"/>
            <a:ext cx="71438" cy="714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Прямая соединительная линия 63"/>
          <p:cNvCxnSpPr/>
          <p:nvPr/>
        </p:nvCxnSpPr>
        <p:spPr>
          <a:xfrm rot="16200000" flipH="1">
            <a:off x="2964645" y="3036091"/>
            <a:ext cx="142876" cy="714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Прямая соединительная линия 67"/>
          <p:cNvCxnSpPr/>
          <p:nvPr/>
        </p:nvCxnSpPr>
        <p:spPr>
          <a:xfrm rot="5400000" flipH="1" flipV="1">
            <a:off x="2857488" y="3429000"/>
            <a:ext cx="71438" cy="714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Прямая соединительная линия 69"/>
          <p:cNvCxnSpPr/>
          <p:nvPr/>
        </p:nvCxnSpPr>
        <p:spPr>
          <a:xfrm rot="16200000" flipH="1">
            <a:off x="2893207" y="3464719"/>
            <a:ext cx="142876" cy="714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Прямая соединительная линия 71"/>
          <p:cNvCxnSpPr/>
          <p:nvPr/>
        </p:nvCxnSpPr>
        <p:spPr>
          <a:xfrm rot="5400000" flipH="1" flipV="1">
            <a:off x="6643702" y="2500306"/>
            <a:ext cx="142876" cy="14287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Прямая соединительная линия 73"/>
          <p:cNvCxnSpPr/>
          <p:nvPr/>
        </p:nvCxnSpPr>
        <p:spPr>
          <a:xfrm rot="16200000" flipH="1">
            <a:off x="6750859" y="2536025"/>
            <a:ext cx="142876" cy="714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Прямая соединительная линия 75"/>
          <p:cNvCxnSpPr/>
          <p:nvPr/>
        </p:nvCxnSpPr>
        <p:spPr>
          <a:xfrm flipV="1">
            <a:off x="6572264" y="3071810"/>
            <a:ext cx="142876" cy="714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Прямая соединительная линия 77"/>
          <p:cNvCxnSpPr/>
          <p:nvPr/>
        </p:nvCxnSpPr>
        <p:spPr>
          <a:xfrm rot="16200000" flipH="1">
            <a:off x="6715140" y="3071810"/>
            <a:ext cx="71438" cy="714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Прямая соединительная линия 79"/>
          <p:cNvCxnSpPr/>
          <p:nvPr/>
        </p:nvCxnSpPr>
        <p:spPr>
          <a:xfrm rot="5400000">
            <a:off x="4893471" y="1607331"/>
            <a:ext cx="7143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Прямая соединительная линия 81"/>
          <p:cNvCxnSpPr/>
          <p:nvPr/>
        </p:nvCxnSpPr>
        <p:spPr>
          <a:xfrm>
            <a:off x="4929190" y="1643050"/>
            <a:ext cx="42862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Прямая соединительная линия 83"/>
          <p:cNvCxnSpPr/>
          <p:nvPr/>
        </p:nvCxnSpPr>
        <p:spPr>
          <a:xfrm rot="5400000" flipH="1" flipV="1">
            <a:off x="6572264" y="1428736"/>
            <a:ext cx="71438" cy="714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Прямая соединительная линия 85"/>
          <p:cNvCxnSpPr/>
          <p:nvPr/>
        </p:nvCxnSpPr>
        <p:spPr>
          <a:xfrm rot="5400000">
            <a:off x="6607983" y="1464455"/>
            <a:ext cx="7143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Прямая соединительная линия 87"/>
          <p:cNvCxnSpPr/>
          <p:nvPr/>
        </p:nvCxnSpPr>
        <p:spPr>
          <a:xfrm rot="5400000">
            <a:off x="4964909" y="1964521"/>
            <a:ext cx="7143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Прямая соединительная линия 89"/>
          <p:cNvCxnSpPr/>
          <p:nvPr/>
        </p:nvCxnSpPr>
        <p:spPr>
          <a:xfrm>
            <a:off x="5000628" y="2000240"/>
            <a:ext cx="28575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Прямая соединительная линия 91"/>
          <p:cNvCxnSpPr/>
          <p:nvPr/>
        </p:nvCxnSpPr>
        <p:spPr>
          <a:xfrm rot="5400000" flipH="1" flipV="1">
            <a:off x="6000760" y="1785926"/>
            <a:ext cx="71438" cy="714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Прямая соединительная линия 93"/>
          <p:cNvCxnSpPr/>
          <p:nvPr/>
        </p:nvCxnSpPr>
        <p:spPr>
          <a:xfrm rot="5400000">
            <a:off x="6036479" y="1821645"/>
            <a:ext cx="7143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1524000" y="1397000"/>
          <a:ext cx="6096000" cy="2951480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pPr marL="342900" indent="-342900">
                        <a:buAutoNum type="arabicParenR"/>
                      </a:pPr>
                      <a:r>
                        <a:rPr lang="ru-RU" sz="1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Неряшливый</a:t>
                      </a:r>
                      <a:endParaRPr lang="ru-RU" sz="1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1)  Не глубокий, а мелкий пруд</a:t>
                      </a:r>
                      <a:endParaRPr lang="ru-RU" sz="1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342900" indent="-342900">
                        <a:buNone/>
                      </a:pPr>
                      <a:r>
                        <a:rPr lang="ru-RU" sz="1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 2)  нетрудная</a:t>
                      </a:r>
                      <a:r>
                        <a:rPr lang="ru-RU" sz="14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(легкая ) задача</a:t>
                      </a:r>
                      <a:endParaRPr lang="ru-RU" sz="1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AutoNum type="arabicParenR" startAt="2"/>
                      </a:pPr>
                      <a:r>
                        <a:rPr lang="ru-RU" sz="1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Далеко</a:t>
                      </a:r>
                      <a:endParaRPr lang="ru-RU" sz="1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342900" indent="-342900">
                        <a:buNone/>
                      </a:pPr>
                      <a:endParaRPr lang="ru-RU" sz="1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None/>
                      </a:pPr>
                      <a:r>
                        <a:rPr lang="ru-RU" sz="1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        отнюдь   </a:t>
                      </a:r>
                      <a:r>
                        <a:rPr lang="ru-RU" sz="32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НЕ</a:t>
                      </a:r>
                      <a:r>
                        <a:rPr lang="ru-RU" sz="1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  смешной</a:t>
                      </a:r>
                      <a:endParaRPr lang="ru-RU" sz="1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342900" indent="-342900">
                        <a:buNone/>
                      </a:pPr>
                      <a:endParaRPr lang="ru-RU" sz="1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None/>
                      </a:pPr>
                      <a:r>
                        <a:rPr lang="ru-RU" sz="1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         вовсе</a:t>
                      </a:r>
                      <a:endParaRPr lang="ru-RU" sz="1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342900" indent="-342900">
                        <a:buNone/>
                      </a:pPr>
                      <a:endParaRPr lang="ru-RU" sz="1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None/>
                      </a:pPr>
                      <a:r>
                        <a:rPr lang="ru-RU" sz="1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         нисколько</a:t>
                      </a:r>
                      <a:endParaRPr lang="ru-RU" sz="1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342900" indent="-342900">
                        <a:buNone/>
                      </a:pPr>
                      <a:endParaRPr lang="ru-RU" sz="1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None/>
                      </a:pPr>
                      <a:r>
                        <a:rPr lang="ru-RU" sz="1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        ничуть</a:t>
                      </a:r>
                      <a:endParaRPr lang="ru-RU" sz="1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342900" indent="-342900">
                        <a:buNone/>
                      </a:pPr>
                      <a:r>
                        <a:rPr lang="en-US" sz="1400" b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Nb</a:t>
                      </a:r>
                      <a:r>
                        <a:rPr lang="ru-RU" sz="1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!</a:t>
                      </a:r>
                      <a:r>
                        <a:rPr lang="ru-RU" sz="14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 Неглубокий, а рыбный пруд  (нет противопоставления )</a:t>
                      </a:r>
                      <a:endParaRPr lang="ru-RU" sz="1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None/>
                      </a:pPr>
                      <a:endParaRPr lang="ru-RU" sz="1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1524000" y="1397000"/>
          <a:ext cx="6096000" cy="1854200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2047868"/>
                <a:gridCol w="2016132"/>
                <a:gridCol w="2032000"/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                   </a:t>
                      </a:r>
                      <a:r>
                        <a:rPr lang="ru-RU" sz="1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- К-</a:t>
                      </a:r>
                      <a:r>
                        <a:rPr lang="ru-RU" dirty="0" smtClean="0"/>
                        <a:t>             </a:t>
                      </a: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              </a:t>
                      </a:r>
                      <a:r>
                        <a:rPr lang="ru-RU" sz="1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r>
                        <a:rPr lang="ru-RU" sz="14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К -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               </a:t>
                      </a:r>
                      <a:r>
                        <a:rPr lang="ru-RU" sz="1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- СК</a:t>
                      </a:r>
                      <a:r>
                        <a:rPr lang="ru-RU" sz="14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-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 есть краткая форма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от</a:t>
                      </a:r>
                      <a:r>
                        <a:rPr lang="ru-RU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существительных на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во</a:t>
                      </a:r>
                      <a:r>
                        <a:rPr lang="ru-RU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всех других случаях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  низкий ( низок )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 - к: рыбак    рыбацкий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сельский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  узкий  ( узок )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- ц: кузнец     кузнецкий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сибирский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  резкий ( резок )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- ч: ткач</a:t>
                      </a:r>
                      <a:r>
                        <a:rPr lang="ru-RU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       ткацкий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московский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6" name="Прямая соединительная линия 5"/>
          <p:cNvCxnSpPr/>
          <p:nvPr/>
        </p:nvCxnSpPr>
        <p:spPr>
          <a:xfrm rot="5400000" flipH="1" flipV="1">
            <a:off x="2643174" y="1428736"/>
            <a:ext cx="142876" cy="14287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 rot="16200000" flipH="1">
            <a:off x="2750331" y="1464455"/>
            <a:ext cx="142876" cy="714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rot="5400000" flipH="1" flipV="1">
            <a:off x="4464843" y="1464455"/>
            <a:ext cx="142876" cy="714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 rot="16200000" flipH="1">
            <a:off x="4536281" y="1464455"/>
            <a:ext cx="142876" cy="714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 rot="5400000" flipH="1" flipV="1">
            <a:off x="6572264" y="1428736"/>
            <a:ext cx="142876" cy="14287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 rot="16200000" flipH="1">
            <a:off x="6715140" y="1428736"/>
            <a:ext cx="142876" cy="14287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/>
          <p:nvPr/>
        </p:nvCxnSpPr>
        <p:spPr>
          <a:xfrm>
            <a:off x="4429124" y="2285992"/>
            <a:ext cx="14287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 стрелкой 23"/>
          <p:cNvCxnSpPr/>
          <p:nvPr/>
        </p:nvCxnSpPr>
        <p:spPr>
          <a:xfrm>
            <a:off x="4500562" y="2714620"/>
            <a:ext cx="14287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 стрелкой 25"/>
          <p:cNvCxnSpPr/>
          <p:nvPr/>
        </p:nvCxnSpPr>
        <p:spPr>
          <a:xfrm>
            <a:off x="4357686" y="3071810"/>
            <a:ext cx="21431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 rot="5400000" flipH="1" flipV="1">
            <a:off x="5072066" y="2214554"/>
            <a:ext cx="71438" cy="714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 rot="16200000" flipH="1">
            <a:off x="5143504" y="2214554"/>
            <a:ext cx="71438" cy="714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/>
          <p:nvPr/>
        </p:nvCxnSpPr>
        <p:spPr>
          <a:xfrm rot="5400000" flipH="1" flipV="1">
            <a:off x="5214942" y="2571744"/>
            <a:ext cx="71438" cy="714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/>
          <p:cNvCxnSpPr/>
          <p:nvPr/>
        </p:nvCxnSpPr>
        <p:spPr>
          <a:xfrm rot="5400000">
            <a:off x="5250661" y="2607463"/>
            <a:ext cx="7143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/>
          <p:nvPr/>
        </p:nvCxnSpPr>
        <p:spPr>
          <a:xfrm rot="5400000" flipH="1" flipV="1">
            <a:off x="4929190" y="2928934"/>
            <a:ext cx="71438" cy="714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единительная линия 42"/>
          <p:cNvCxnSpPr/>
          <p:nvPr/>
        </p:nvCxnSpPr>
        <p:spPr>
          <a:xfrm rot="16200000" flipH="1">
            <a:off x="5000628" y="2928934"/>
            <a:ext cx="71438" cy="714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Прямая соединительная линия 48"/>
          <p:cNvCxnSpPr/>
          <p:nvPr/>
        </p:nvCxnSpPr>
        <p:spPr>
          <a:xfrm flipV="1">
            <a:off x="6000760" y="2214554"/>
            <a:ext cx="142876" cy="714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Прямая соединительная линия 50"/>
          <p:cNvCxnSpPr/>
          <p:nvPr/>
        </p:nvCxnSpPr>
        <p:spPr>
          <a:xfrm rot="16200000" flipH="1">
            <a:off x="6143636" y="2214554"/>
            <a:ext cx="71438" cy="714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Прямая соединительная линия 52"/>
          <p:cNvCxnSpPr/>
          <p:nvPr/>
        </p:nvCxnSpPr>
        <p:spPr>
          <a:xfrm flipV="1">
            <a:off x="6143636" y="2571744"/>
            <a:ext cx="142876" cy="714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Прямая соединительная линия 54"/>
          <p:cNvCxnSpPr/>
          <p:nvPr/>
        </p:nvCxnSpPr>
        <p:spPr>
          <a:xfrm rot="5400000">
            <a:off x="6250793" y="2607463"/>
            <a:ext cx="7143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Прямая соединительная линия 56"/>
          <p:cNvCxnSpPr/>
          <p:nvPr/>
        </p:nvCxnSpPr>
        <p:spPr>
          <a:xfrm rot="5400000" flipH="1" flipV="1">
            <a:off x="6215074" y="2928934"/>
            <a:ext cx="71438" cy="714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Прямая соединительная линия 58"/>
          <p:cNvCxnSpPr/>
          <p:nvPr/>
        </p:nvCxnSpPr>
        <p:spPr>
          <a:xfrm rot="16200000" flipH="1">
            <a:off x="6286512" y="2928934"/>
            <a:ext cx="71438" cy="714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Прямая соединительная линия 66"/>
          <p:cNvCxnSpPr/>
          <p:nvPr/>
        </p:nvCxnSpPr>
        <p:spPr>
          <a:xfrm rot="5400000" flipH="1" flipV="1">
            <a:off x="2000232" y="2214554"/>
            <a:ext cx="71438" cy="714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Прямая соединительная линия 68"/>
          <p:cNvCxnSpPr/>
          <p:nvPr/>
        </p:nvCxnSpPr>
        <p:spPr>
          <a:xfrm rot="5400000">
            <a:off x="2035951" y="2250273"/>
            <a:ext cx="7143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Прямая соединительная линия 70"/>
          <p:cNvCxnSpPr/>
          <p:nvPr/>
        </p:nvCxnSpPr>
        <p:spPr>
          <a:xfrm rot="5400000" flipH="1" flipV="1">
            <a:off x="1857356" y="2571744"/>
            <a:ext cx="71438" cy="714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Прямая соединительная линия 72"/>
          <p:cNvCxnSpPr/>
          <p:nvPr/>
        </p:nvCxnSpPr>
        <p:spPr>
          <a:xfrm rot="5400000">
            <a:off x="1893075" y="2607463"/>
            <a:ext cx="7143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Прямая соединительная линия 74"/>
          <p:cNvCxnSpPr/>
          <p:nvPr/>
        </p:nvCxnSpPr>
        <p:spPr>
          <a:xfrm rot="5400000" flipH="1" flipV="1">
            <a:off x="1928794" y="2928934"/>
            <a:ext cx="71438" cy="714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Прямая соединительная линия 76"/>
          <p:cNvCxnSpPr/>
          <p:nvPr/>
        </p:nvCxnSpPr>
        <p:spPr>
          <a:xfrm rot="5400000">
            <a:off x="1964513" y="2964653"/>
            <a:ext cx="7143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Литейная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361</TotalTime>
  <Words>381</Words>
  <Application>Microsoft Office PowerPoint</Application>
  <PresentationFormat>Экран (4:3)</PresentationFormat>
  <Paragraphs>136</Paragraphs>
  <Slides>10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Департамент образования  г. Москвы Юго-Восточное окружное управление образования Государственное  бюджетное образовательное  учреждение Средняя общеобразовательная школа №466</vt:lpstr>
      <vt:lpstr>           1)  признак  предмета  ( какой? чей? )                                          качественные  -  имеют кр. ф. , степени сравнения относительные   притяжательные                     2)  изменяются по родам, числам, падежам      3)  северный край ( определение )         Ландыш душист ( сказуемое )</vt:lpstr>
      <vt:lpstr>Инструкция   При анализе текста обычно            1) определяют тему, подбирают заголовок;    2) указывают основную мысль текста; 3) обращают внимание на тип речи;              4) исследуют морфологический строй речи;              5) анализируют средства выразительности.  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Алекс</dc:creator>
  <cp:lastModifiedBy>revaz</cp:lastModifiedBy>
  <cp:revision>6</cp:revision>
  <dcterms:created xsi:type="dcterms:W3CDTF">2012-01-18T15:20:34Z</dcterms:created>
  <dcterms:modified xsi:type="dcterms:W3CDTF">2012-04-10T15:16:30Z</dcterms:modified>
</cp:coreProperties>
</file>