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94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7" r:id="rId30"/>
    <p:sldId id="288" r:id="rId31"/>
    <p:sldId id="289" r:id="rId32"/>
    <p:sldId id="290" r:id="rId33"/>
    <p:sldId id="291" r:id="rId34"/>
    <p:sldId id="292" r:id="rId3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2746" autoAdjust="0"/>
    <p:restoredTop sz="91041" autoAdjust="0"/>
  </p:normalViewPr>
  <p:slideViewPr>
    <p:cSldViewPr>
      <p:cViewPr varScale="1">
        <p:scale>
          <a:sx n="43" d="100"/>
          <a:sy n="43" d="100"/>
        </p:scale>
        <p:origin x="-23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0BC5D0-7612-4441-B1BD-71219177BB2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6ABC5C-62A2-481F-8E50-61AEAA4027D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9DA377-D3A1-4E7E-92B3-C9A24F34677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EB2274-4344-43C8-A667-0F1AC6A1A46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4CBDB-6BCD-4B8B-8B9A-A7645B85065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C18F32-C1BC-48AC-841C-621DCC7B45C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005644-F386-4BCA-B9C8-CF49895386E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8D9F80-989D-4E44-808E-782C5274AE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4A18-FFD6-4B40-8DCE-C89E2474F65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D92D91-07DB-4D60-AB55-EA7E874617E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2A8CAB-797F-4BEB-828E-6B5944C9EC9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E733816-589B-4ADC-81D8-78631E052DD3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>
          <a:xfrm>
            <a:off x="684213" y="2636838"/>
            <a:ext cx="7772400" cy="1143000"/>
          </a:xfrm>
        </p:spPr>
        <p:txBody>
          <a:bodyPr/>
          <a:lstStyle/>
          <a:p>
            <a:r>
              <a:rPr lang="ru-RU" sz="3600" b="1"/>
              <a:t>ОСНОВЫ ИНФОРМАТИКИ.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124200"/>
            <a:ext cx="9144000" cy="1143000"/>
          </a:xfrm>
        </p:spPr>
        <p:txBody>
          <a:bodyPr/>
          <a:lstStyle/>
          <a:p>
            <a:r>
              <a:rPr lang="ru-RU" b="1">
                <a:cs typeface="Times New Roman" pitchFamily="18" charset="0"/>
              </a:rPr>
              <a:t>НОСИТЕЛИ ИНФОРМАЦИИ.</a:t>
            </a:r>
            <a:r>
              <a:rPr lang="ru-RU">
                <a:cs typeface="Times New Roman" pitchFamily="18" charset="0"/>
              </a:rPr>
              <a:t/>
            </a:r>
            <a:br>
              <a:rPr lang="ru-RU">
                <a:cs typeface="Times New Roman" pitchFamily="18" charset="0"/>
              </a:rPr>
            </a:br>
            <a:r>
              <a:rPr lang="ru-RU"/>
              <a:t/>
            </a:r>
            <a:br>
              <a:rPr lang="ru-RU"/>
            </a:br>
            <a:r>
              <a:rPr lang="ru-RU" b="1">
                <a:cs typeface="Times New Roman" pitchFamily="18" charset="0"/>
              </a:rPr>
              <a:t>Опр. НОСИТЕЛЕМ ИНФОРМАЦИИ будем называть объект, на котором тем или иным способом зафиксирована доступная к считыванию информация.</a:t>
            </a:r>
            <a:r>
              <a:rPr lang="ru-RU">
                <a:cs typeface="Times New Roman" pitchFamily="18" charset="0"/>
              </a:rPr>
              <a:t/>
            </a:r>
            <a:br>
              <a:rPr lang="ru-RU">
                <a:cs typeface="Times New Roman" pitchFamily="18" charset="0"/>
              </a:rPr>
            </a:br>
            <a:endParaRPr lang="ru-RU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1143000"/>
          </a:xfrm>
        </p:spPr>
        <p:txBody>
          <a:bodyPr/>
          <a:lstStyle/>
          <a:p>
            <a:r>
              <a:rPr lang="ru-RU" sz="3600" b="1"/>
              <a:t>УРОК №2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886200"/>
            <a:ext cx="9144000" cy="175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3600" b="1"/>
              <a:t>ТЕМА: </a:t>
            </a:r>
          </a:p>
          <a:p>
            <a:pPr>
              <a:lnSpc>
                <a:spcPct val="90000"/>
              </a:lnSpc>
            </a:pPr>
            <a:r>
              <a:rPr lang="ru-RU" sz="3600" b="1"/>
              <a:t>«ЕДИНИЦЫ ИЗМЕРЕНИЯ ИНФОРМАЦИИ».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sz="3600" b="1">
                <a:cs typeface="Times New Roman" pitchFamily="18" charset="0"/>
              </a:rPr>
              <a:t>ПОНЯТИЕ АЛФАВИТА.</a:t>
            </a:r>
            <a:br>
              <a:rPr lang="ru-RU" sz="3600" b="1">
                <a:cs typeface="Times New Roman" pitchFamily="18" charset="0"/>
              </a:rPr>
            </a:br>
            <a:endParaRPr lang="ru-RU" sz="3600" b="1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sz="3600" b="1">
                <a:cs typeface="Times New Roman" pitchFamily="18" charset="0"/>
              </a:rPr>
              <a:t>Современные компьютеры работают (в основном) с дискретной информацией. Для ее представления используется алфавитный способ, основой которого является использование фиксированного, конечного набора символов любой природы, называемого АЛФАВИТОМ.</a:t>
            </a:r>
            <a:r>
              <a:rPr lang="ru-RU" sz="3600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sz="3600" b="1">
                <a:cs typeface="Times New Roman" pitchFamily="18" charset="0"/>
              </a:rPr>
              <a:t>Опр. АЛФАВИТОМ называется конечный фиксированный набор символов любой природы, используемый для представления данной информации.</a:t>
            </a:r>
            <a:br>
              <a:rPr lang="ru-RU" sz="3600" b="1">
                <a:cs typeface="Times New Roman" pitchFamily="18" charset="0"/>
              </a:rPr>
            </a:br>
            <a:endParaRPr lang="ru-RU" sz="3600" b="1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sz="3600" b="1">
                <a:cs typeface="Times New Roman" pitchFamily="18" charset="0"/>
              </a:rPr>
              <a:t>Символы из набора алфавита называются БУКВАМИ, а любая конечная последовательность букв - СЛОВОМ.</a:t>
            </a:r>
            <a:r>
              <a:rPr lang="ru-RU" sz="3600" b="1"/>
              <a:t/>
            </a:r>
            <a:br>
              <a:rPr lang="ru-RU" sz="3600" b="1"/>
            </a:br>
            <a:r>
              <a:rPr lang="ru-RU" sz="3600" b="1">
                <a:cs typeface="Times New Roman" pitchFamily="18" charset="0"/>
              </a:rPr>
              <a:t> </a:t>
            </a:r>
            <a:r>
              <a:rPr lang="ru-RU" sz="3600" b="1"/>
              <a:t/>
            </a:r>
            <a:br>
              <a:rPr lang="ru-RU" sz="3600" b="1"/>
            </a:br>
            <a:r>
              <a:rPr lang="ru-RU" sz="3600" b="1">
                <a:cs typeface="Times New Roman" pitchFamily="18" charset="0"/>
              </a:rPr>
              <a:t>При этом не требуется, чтобы слово имело языковое, смысловое значение </a:t>
            </a:r>
            <a:r>
              <a:rPr lang="ru-RU" sz="3600" b="1"/>
              <a:t/>
            </a:r>
            <a:br>
              <a:rPr lang="ru-RU" sz="3600" b="1"/>
            </a:br>
            <a:r>
              <a:rPr lang="ru-RU" sz="3600" b="1">
                <a:cs typeface="Times New Roman" pitchFamily="18" charset="0"/>
              </a:rPr>
              <a:t>(набор точек и тире, набор цифр или букв и т.д.).</a:t>
            </a:r>
            <a:br>
              <a:rPr lang="ru-RU" sz="3600" b="1">
                <a:cs typeface="Times New Roman" pitchFamily="18" charset="0"/>
              </a:rPr>
            </a:br>
            <a:endParaRPr lang="ru-RU" sz="3600" b="1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sz="3600" b="1">
                <a:cs typeface="Times New Roman" pitchFamily="18" charset="0"/>
              </a:rPr>
              <a:t>Приведенное определение является обобщением понятия алфавита, используемого в русском языке. </a:t>
            </a:r>
            <a:r>
              <a:rPr lang="ru-RU" sz="3600" b="1"/>
              <a:t/>
            </a:r>
            <a:br>
              <a:rPr lang="ru-RU" sz="3600" b="1"/>
            </a:br>
            <a:r>
              <a:rPr lang="ru-RU" sz="3600" b="1"/>
              <a:t/>
            </a:r>
            <a:br>
              <a:rPr lang="ru-RU" sz="3600" b="1"/>
            </a:br>
            <a:r>
              <a:rPr lang="ru-RU" sz="3600" b="1"/>
              <a:t>	</a:t>
            </a:r>
            <a:r>
              <a:rPr lang="ru-RU" sz="3600" b="1">
                <a:cs typeface="Times New Roman" pitchFamily="18" charset="0"/>
              </a:rPr>
              <a:t>Если в русском языке символом алфавита рассматривается только буква, то в информатике это символ любой природы: буква, цифра и т.д.</a:t>
            </a:r>
            <a:br>
              <a:rPr lang="ru-RU" sz="3600" b="1">
                <a:cs typeface="Times New Roman" pitchFamily="18" charset="0"/>
              </a:rPr>
            </a:br>
            <a:endParaRPr lang="ru-RU" sz="3600" b="1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sz="3600" b="1">
                <a:cs typeface="Times New Roman" pitchFamily="18" charset="0"/>
              </a:rPr>
              <a:t>Примерами алфавита являются совокупность десятичных цифр, </a:t>
            </a:r>
            <a:r>
              <a:rPr lang="ru-RU" sz="3600" b="1"/>
              <a:t/>
            </a:r>
            <a:br>
              <a:rPr lang="ru-RU" sz="3600" b="1"/>
            </a:br>
            <a:r>
              <a:rPr lang="ru-RU" sz="3600" b="1">
                <a:cs typeface="Times New Roman" pitchFamily="18" charset="0"/>
              </a:rPr>
              <a:t>точка и тире в азбуке Морзе, </a:t>
            </a:r>
            <a:r>
              <a:rPr lang="ru-RU" sz="3600" b="1"/>
              <a:t/>
            </a:r>
            <a:br>
              <a:rPr lang="ru-RU" sz="3600" b="1"/>
            </a:br>
            <a:r>
              <a:rPr lang="ru-RU" sz="3600" b="1">
                <a:cs typeface="Times New Roman" pitchFamily="18" charset="0"/>
              </a:rPr>
              <a:t>вообще говоря, любая упорядоченная совокупность знаков, предназначенная для образования и передачи сообщения.</a:t>
            </a:r>
            <a:br>
              <a:rPr lang="ru-RU" sz="3600" b="1">
                <a:cs typeface="Times New Roman" pitchFamily="18" charset="0"/>
              </a:rPr>
            </a:br>
            <a:endParaRPr lang="ru-RU" sz="3600" b="1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/>
            <a:r>
              <a:rPr lang="ru-RU" sz="3600" b="1"/>
              <a:t>	</a:t>
            </a:r>
            <a:r>
              <a:rPr lang="ru-RU" sz="3600" b="1">
                <a:cs typeface="Times New Roman" pitchFamily="18" charset="0"/>
              </a:rPr>
              <a:t>Количество введенной в ЭВМ информации в простейшем случае измеряется битом:</a:t>
            </a:r>
            <a:br>
              <a:rPr lang="ru-RU" sz="3600" b="1">
                <a:cs typeface="Times New Roman" pitchFamily="18" charset="0"/>
              </a:rPr>
            </a:br>
            <a:r>
              <a:rPr lang="ru-RU" sz="3600" b="1"/>
              <a:t>		</a:t>
            </a:r>
            <a:r>
              <a:rPr lang="ru-RU" sz="3600" b="1">
                <a:cs typeface="Times New Roman" pitchFamily="18" charset="0"/>
              </a:rPr>
              <a:t>БИТ - одна буква алфавита</a:t>
            </a:r>
            <a:br>
              <a:rPr lang="ru-RU" sz="3600" b="1">
                <a:cs typeface="Times New Roman" pitchFamily="18" charset="0"/>
              </a:rPr>
            </a:br>
            <a:r>
              <a:rPr lang="ru-RU" sz="3600" b="1"/>
              <a:t>	</a:t>
            </a:r>
            <a:r>
              <a:rPr lang="ru-RU" sz="3600" b="1">
                <a:cs typeface="Times New Roman" pitchFamily="18" charset="0"/>
              </a:rPr>
              <a:t>В вычислительной технике за единицу информации принят</a:t>
            </a:r>
            <a:br>
              <a:rPr lang="ru-RU" sz="3600" b="1">
                <a:cs typeface="Times New Roman" pitchFamily="18" charset="0"/>
              </a:rPr>
            </a:br>
            <a:r>
              <a:rPr lang="ru-RU" sz="3600" b="1"/>
              <a:t>	</a:t>
            </a:r>
            <a:r>
              <a:rPr lang="ru-RU" sz="3600" b="1">
                <a:cs typeface="Times New Roman" pitchFamily="18" charset="0"/>
              </a:rPr>
              <a:t>БАЙТ = 8БИТ - 8 букв алфавита   </a:t>
            </a:r>
            <a:r>
              <a:rPr lang="ru-RU" sz="3600" b="1"/>
              <a:t>	</a:t>
            </a:r>
            <a:r>
              <a:rPr lang="ru-RU" sz="3600" b="1">
                <a:cs typeface="Times New Roman" pitchFamily="18" charset="0"/>
              </a:rPr>
              <a:t>А=0,1.</a:t>
            </a:r>
            <a:br>
              <a:rPr lang="ru-RU" sz="3600" b="1">
                <a:cs typeface="Times New Roman" pitchFamily="18" charset="0"/>
              </a:rPr>
            </a:br>
            <a:r>
              <a:rPr lang="ru-RU" sz="3600" b="1"/>
              <a:t>	</a:t>
            </a:r>
            <a:r>
              <a:rPr lang="ru-RU" sz="3600" b="1">
                <a:cs typeface="Times New Roman" pitchFamily="18" charset="0"/>
              </a:rPr>
              <a:t>Это очень мелкая единица, поэтому введены:</a:t>
            </a:r>
            <a:br>
              <a:rPr lang="ru-RU" sz="3600" b="1">
                <a:cs typeface="Times New Roman" pitchFamily="18" charset="0"/>
              </a:rPr>
            </a:br>
            <a:r>
              <a:rPr lang="ru-RU" sz="3600" b="1"/>
              <a:t>	</a:t>
            </a:r>
            <a:r>
              <a:rPr lang="ru-RU" sz="3600" b="1">
                <a:cs typeface="Times New Roman" pitchFamily="18" charset="0"/>
              </a:rPr>
              <a:t>Кбайт = 2  байт = 1024 байт;</a:t>
            </a:r>
            <a:br>
              <a:rPr lang="ru-RU" sz="3600" b="1">
                <a:cs typeface="Times New Roman" pitchFamily="18" charset="0"/>
              </a:rPr>
            </a:br>
            <a:r>
              <a:rPr lang="ru-RU" sz="3600" b="1"/>
              <a:t>	</a:t>
            </a:r>
            <a:r>
              <a:rPr lang="ru-RU" sz="3600" b="1">
                <a:cs typeface="Times New Roman" pitchFamily="18" charset="0"/>
              </a:rPr>
              <a:t>Мбайт = 2  байт = 1024 Кбайт;</a:t>
            </a:r>
            <a:br>
              <a:rPr lang="ru-RU" sz="3600" b="1">
                <a:cs typeface="Times New Roman" pitchFamily="18" charset="0"/>
              </a:rPr>
            </a:br>
            <a:r>
              <a:rPr lang="ru-RU" sz="3600" b="1"/>
              <a:t>	</a:t>
            </a:r>
            <a:r>
              <a:rPr lang="ru-RU" sz="3600" b="1">
                <a:cs typeface="Times New Roman" pitchFamily="18" charset="0"/>
              </a:rPr>
              <a:t>Гбайт = 2  байт = 1024 Мбайт.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sz="3600" b="1"/>
              <a:t>	</a:t>
            </a:r>
            <a:r>
              <a:rPr lang="ru-RU" sz="3600">
                <a:cs typeface="Times New Roman" pitchFamily="18" charset="0"/>
              </a:rPr>
              <a:t>Названные единицы используются для характеристики, например, емкости запоминающих устройств ЭВМ, то есть количества информации, которое может храниться в памяти одновременно.</a:t>
            </a:r>
            <a:br>
              <a:rPr lang="ru-RU" sz="3600">
                <a:cs typeface="Times New Roman" pitchFamily="18" charset="0"/>
              </a:rPr>
            </a:br>
            <a:r>
              <a:rPr lang="ru-RU" sz="3600"/>
              <a:t/>
            </a:r>
            <a:br>
              <a:rPr lang="ru-RU" sz="3600"/>
            </a:br>
            <a:r>
              <a:rPr lang="ru-RU" sz="3600"/>
              <a:t>	</a:t>
            </a:r>
            <a:r>
              <a:rPr lang="ru-RU" sz="3600">
                <a:cs typeface="Times New Roman" pitchFamily="18" charset="0"/>
              </a:rPr>
              <a:t>Персональные ЭВМ комплектуются внешними накопителями емкостью 1.44Мб, 700Мб, </a:t>
            </a:r>
            <a:r>
              <a:rPr lang="ru-RU" sz="3600"/>
              <a:t>200</a:t>
            </a:r>
            <a:r>
              <a:rPr lang="ru-RU" sz="3600">
                <a:cs typeface="Times New Roman" pitchFamily="18" charset="0"/>
              </a:rPr>
              <a:t>Гб.</a:t>
            </a:r>
            <a:br>
              <a:rPr lang="ru-RU" sz="3600">
                <a:cs typeface="Times New Roman" pitchFamily="18" charset="0"/>
              </a:rPr>
            </a:br>
            <a:endParaRPr lang="ru-RU" sz="360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3987" cy="587375"/>
          </a:xfrm>
        </p:spPr>
        <p:txBody>
          <a:bodyPr/>
          <a:lstStyle/>
          <a:p>
            <a:r>
              <a:rPr lang="ru-RU" sz="3600" b="1"/>
              <a:t>ОГЛАВЛЕНИЕ: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20713"/>
            <a:ext cx="9144000" cy="6237287"/>
          </a:xfrm>
        </p:spPr>
        <p:txBody>
          <a:bodyPr/>
          <a:lstStyle/>
          <a:p>
            <a:r>
              <a:rPr lang="ru-RU" sz="3600" b="1">
                <a:hlinkClick r:id="rId2" action="ppaction://hlinksldjump"/>
              </a:rPr>
              <a:t>УРОК №1. </a:t>
            </a:r>
            <a:r>
              <a:rPr lang="ru-RU" sz="3600" b="1"/>
              <a:t>ТЕМА:»ОСНОВНЫЕ ПОНЯТИЯ ИНФОРМАТИКИ»</a:t>
            </a:r>
          </a:p>
          <a:p>
            <a:r>
              <a:rPr lang="ru-RU" sz="3600" b="1">
                <a:cs typeface="Times New Roman" pitchFamily="18" charset="0"/>
              </a:rPr>
              <a:t>Урок №2.ТЕМА:</a:t>
            </a:r>
            <a:br>
              <a:rPr lang="ru-RU" sz="3600" b="1">
                <a:cs typeface="Times New Roman" pitchFamily="18" charset="0"/>
              </a:rPr>
            </a:br>
            <a:r>
              <a:rPr lang="ru-RU" sz="3600" b="1">
                <a:cs typeface="Times New Roman" pitchFamily="18" charset="0"/>
              </a:rPr>
              <a:t>«ЕДИНИЦЫ ИЗМЕРЕНИЯ ИНФОРМАЦИИ».</a:t>
            </a:r>
          </a:p>
          <a:p>
            <a:r>
              <a:rPr lang="ru-RU" sz="3600" b="1"/>
              <a:t>УРОК №3 ТЕМА: «КОДИРОВАНИЕ ИНФОРМАЦИИ».</a:t>
            </a:r>
          </a:p>
          <a:p>
            <a:r>
              <a:rPr lang="ru-RU" sz="3600" b="1"/>
              <a:t>ОСНОВНЫЕ ЗАДАЧИ.</a:t>
            </a:r>
            <a:endParaRPr lang="ru-RU" sz="3600" b="1">
              <a:cs typeface="Times New Roman" pitchFamily="18" charset="0"/>
            </a:endParaRPr>
          </a:p>
          <a:p>
            <a:endParaRPr lang="ru-RU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219200"/>
            <a:ext cx="7772400" cy="1143000"/>
          </a:xfrm>
        </p:spPr>
        <p:txBody>
          <a:bodyPr/>
          <a:lstStyle/>
          <a:p>
            <a:r>
              <a:rPr lang="ru-RU" sz="3600" b="1"/>
              <a:t>ОСНОВЫ ИНФОРМАТИКИ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886200"/>
            <a:ext cx="9144000" cy="175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3600" b="1"/>
              <a:t>УРОК №3</a:t>
            </a:r>
          </a:p>
          <a:p>
            <a:pPr>
              <a:lnSpc>
                <a:spcPct val="90000"/>
              </a:lnSpc>
            </a:pPr>
            <a:r>
              <a:rPr lang="ru-RU" sz="3600" b="1"/>
              <a:t>ТЕМА: «КОДИРОВАНИЕ ИНФОРМАЦИИ».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sz="3600" b="1">
                <a:cs typeface="Times New Roman" pitchFamily="18" charset="0"/>
              </a:rPr>
              <a:t>ОСНОВНЫЕ ПОНЯТИЯ.</a:t>
            </a:r>
            <a:br>
              <a:rPr lang="ru-RU" sz="3600" b="1">
                <a:cs typeface="Times New Roman" pitchFamily="18" charset="0"/>
              </a:rPr>
            </a:br>
            <a:endParaRPr lang="ru-RU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324600"/>
          </a:xfrm>
        </p:spPr>
        <p:txBody>
          <a:bodyPr/>
          <a:lstStyle/>
          <a:p>
            <a:r>
              <a:rPr lang="ru-RU" sz="3200" b="1">
                <a:cs typeface="Times New Roman" pitchFamily="18" charset="0"/>
              </a:rPr>
              <a:t>Одну и ту же информацию можно передать с использованием разного алфавита: точки, тире в азбуке морзе; текст и изображение в газетах и книгах; звук и изображение по радио и телевидению; группы цифр (шифрованные донесения).</a:t>
            </a:r>
            <a:br>
              <a:rPr lang="ru-RU" sz="3200" b="1">
                <a:cs typeface="Times New Roman" pitchFamily="18" charset="0"/>
              </a:rPr>
            </a:br>
            <a:r>
              <a:rPr lang="ru-RU" sz="3200" b="1"/>
              <a:t/>
            </a:r>
            <a:br>
              <a:rPr lang="ru-RU" sz="3200" b="1"/>
            </a:br>
            <a:r>
              <a:rPr lang="ru-RU" sz="3200" b="1">
                <a:cs typeface="Times New Roman" pitchFamily="18" charset="0"/>
              </a:rPr>
              <a:t>Процесс преобразования, обработки информации часто требуется представить буквы одного алфавита средствами (буквы, слова) другого алфавита.</a:t>
            </a:r>
            <a:br>
              <a:rPr lang="ru-RU" sz="3200" b="1">
                <a:cs typeface="Times New Roman" pitchFamily="18" charset="0"/>
              </a:rPr>
            </a:br>
            <a:endParaRPr lang="ru-RU" sz="3200" b="1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534400" cy="6324600"/>
          </a:xfrm>
        </p:spPr>
        <p:txBody>
          <a:bodyPr/>
          <a:lstStyle/>
          <a:p>
            <a:r>
              <a:rPr lang="ru-RU" sz="3600" b="1"/>
              <a:t/>
            </a:r>
            <a:br>
              <a:rPr lang="ru-RU" sz="3600" b="1"/>
            </a:br>
            <a:r>
              <a:rPr lang="ru-RU" sz="3600" b="1"/>
              <a:t/>
            </a:r>
            <a:br>
              <a:rPr lang="ru-RU" sz="3600" b="1"/>
            </a:br>
            <a:r>
              <a:rPr lang="ru-RU" sz="3600" b="1">
                <a:cs typeface="Times New Roman" pitchFamily="18" charset="0"/>
              </a:rPr>
              <a:t>Опр. КОДИРОВАНИЕ - это процесс преобразования букв данного алфавита средствами другого алфавита.</a:t>
            </a:r>
            <a:br>
              <a:rPr lang="ru-RU" sz="3600" b="1">
                <a:cs typeface="Times New Roman" pitchFamily="18" charset="0"/>
              </a:rPr>
            </a:br>
            <a:r>
              <a:rPr lang="ru-RU" sz="3600" b="1"/>
              <a:t/>
            </a:r>
            <a:br>
              <a:rPr lang="ru-RU" sz="3600" b="1"/>
            </a:br>
            <a:r>
              <a:rPr lang="en-US" sz="3600" b="1">
                <a:cs typeface="Times New Roman" pitchFamily="18" charset="0"/>
              </a:rPr>
              <a:t> </a:t>
            </a:r>
            <a:r>
              <a:rPr lang="ru-RU" sz="3600" b="1">
                <a:cs typeface="Times New Roman" pitchFamily="18" charset="0"/>
              </a:rPr>
              <a:t/>
            </a:r>
            <a:br>
              <a:rPr lang="ru-RU" sz="3600" b="1">
                <a:cs typeface="Times New Roman" pitchFamily="18" charset="0"/>
              </a:rPr>
            </a:br>
            <a:r>
              <a:rPr lang="ru-RU" sz="3600" b="1">
                <a:cs typeface="Times New Roman" pitchFamily="18" charset="0"/>
              </a:rPr>
              <a:t>Опр. ДЕКОДИРОВАНИЕ или РАСШИФРОВКА - это процесс обратный процессу кодирования.</a:t>
            </a:r>
            <a:br>
              <a:rPr lang="ru-RU" sz="3600" b="1">
                <a:cs typeface="Times New Roman" pitchFamily="18" charset="0"/>
              </a:rPr>
            </a:br>
            <a:r>
              <a:rPr lang="en-US" b="1">
                <a:cs typeface="Times New Roman" pitchFamily="18" charset="0"/>
              </a:rPr>
              <a:t> </a:t>
            </a:r>
            <a:r>
              <a:rPr lang="ru-RU">
                <a:cs typeface="Times New Roman" pitchFamily="18" charset="0"/>
              </a:rPr>
              <a:t/>
            </a:r>
            <a:br>
              <a:rPr lang="ru-RU">
                <a:cs typeface="Times New Roman" pitchFamily="18" charset="0"/>
              </a:rPr>
            </a:br>
            <a:endParaRPr lang="ru-RU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r>
              <a:rPr lang="ru-RU" sz="3600" b="1">
                <a:cs typeface="Times New Roman" pitchFamily="18" charset="0"/>
              </a:rPr>
              <a:t>Примеры: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3600" b="1">
                <a:cs typeface="Times New Roman" pitchFamily="18" charset="0"/>
              </a:rPr>
              <a:t>Передача сообщения с помощью азбуки Морзе.</a:t>
            </a:r>
            <a:endParaRPr lang="ru-RU" sz="3600" b="1"/>
          </a:p>
          <a:p>
            <a:pPr>
              <a:lnSpc>
                <a:spcPct val="90000"/>
              </a:lnSpc>
            </a:pPr>
            <a:r>
              <a:rPr lang="ru-RU" sz="3600" b="1">
                <a:cs typeface="Times New Roman" pitchFamily="18" charset="0"/>
              </a:rPr>
              <a:t>Любой текст - это кодированное сообщение.</a:t>
            </a:r>
            <a:endParaRPr lang="ru-RU" sz="3600" b="1"/>
          </a:p>
          <a:p>
            <a:pPr>
              <a:lnSpc>
                <a:spcPct val="90000"/>
              </a:lnSpc>
            </a:pPr>
            <a:r>
              <a:rPr lang="ru-RU" sz="3600" b="1">
                <a:cs typeface="Times New Roman" pitchFamily="18" charset="0"/>
              </a:rPr>
              <a:t>Телефон - это преобразование речи в сигнал и обратно.</a:t>
            </a:r>
            <a:endParaRPr lang="ru-RU" sz="3600" b="1"/>
          </a:p>
          <a:p>
            <a:pPr>
              <a:lnSpc>
                <a:spcPct val="90000"/>
              </a:lnSpc>
            </a:pPr>
            <a:r>
              <a:rPr lang="ru-RU" sz="3600" b="1">
                <a:cs typeface="Times New Roman" pitchFamily="18" charset="0"/>
              </a:rPr>
              <a:t>Речь человека - это тоже кодировка информации.</a:t>
            </a:r>
            <a:br>
              <a:rPr lang="ru-RU" sz="3600" b="1">
                <a:cs typeface="Times New Roman" pitchFamily="18" charset="0"/>
              </a:rPr>
            </a:br>
            <a:endParaRPr lang="ru-RU" sz="3600" b="1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sz="3600" b="1">
                <a:cs typeface="Times New Roman" pitchFamily="18" charset="0"/>
              </a:rPr>
              <a:t>ДВОИЧНОЕ КОДИРОВАНИЕ.</a:t>
            </a:r>
            <a:br>
              <a:rPr lang="ru-RU" sz="3600" b="1">
                <a:cs typeface="Times New Roman" pitchFamily="18" charset="0"/>
              </a:rPr>
            </a:br>
            <a:endParaRPr lang="ru-RU" sz="3600" b="1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sz="3600"/>
              <a:t>	</a:t>
            </a:r>
            <a:r>
              <a:rPr lang="ru-RU" sz="3600">
                <a:cs typeface="Times New Roman" pitchFamily="18" charset="0"/>
              </a:rPr>
              <a:t>Для представления информации в ЭВМ преимущественное распространение получило двоичное кодирование, использующее алфавит</a:t>
            </a:r>
            <a:r>
              <a:rPr lang="ru-RU" sz="3600" b="1">
                <a:cs typeface="Times New Roman" pitchFamily="18" charset="0"/>
              </a:rPr>
              <a:t/>
            </a:r>
            <a:br>
              <a:rPr lang="ru-RU" sz="3600" b="1">
                <a:cs typeface="Times New Roman" pitchFamily="18" charset="0"/>
              </a:rPr>
            </a:br>
            <a:r>
              <a:rPr lang="ru-RU" sz="3600">
                <a:cs typeface="Times New Roman" pitchFamily="18" charset="0"/>
              </a:rPr>
              <a:t>А=</a:t>
            </a:r>
            <a:r>
              <a:rPr lang="ru-RU" sz="3600"/>
              <a:t>(</a:t>
            </a:r>
            <a:r>
              <a:rPr lang="ru-RU" sz="3600">
                <a:cs typeface="Times New Roman" pitchFamily="18" charset="0"/>
              </a:rPr>
              <a:t>0,1</a:t>
            </a:r>
            <a:r>
              <a:rPr lang="ru-RU" sz="3600"/>
              <a:t>).</a:t>
            </a:r>
            <a:r>
              <a:rPr lang="ru-RU" sz="3600" b="1">
                <a:cs typeface="Times New Roman" pitchFamily="18" charset="0"/>
              </a:rPr>
              <a:t> </a:t>
            </a:r>
            <a:br>
              <a:rPr lang="ru-RU" sz="3600" b="1">
                <a:cs typeface="Times New Roman" pitchFamily="18" charset="0"/>
              </a:rPr>
            </a:br>
            <a:r>
              <a:rPr lang="ru-RU" sz="3600" b="1"/>
              <a:t>	</a:t>
            </a:r>
            <a:r>
              <a:rPr lang="ru-RU" sz="3600">
                <a:cs typeface="Times New Roman" pitchFamily="18" charset="0"/>
              </a:rPr>
              <a:t>Двоичный алфавит минимален, поэтому при двоичном кодировании алфавита, включающего в себя много букв, некоторым буквам ставится в соответствие двоичное слово.</a:t>
            </a:r>
            <a:br>
              <a:rPr lang="ru-RU" sz="3600">
                <a:cs typeface="Times New Roman" pitchFamily="18" charset="0"/>
              </a:rPr>
            </a:br>
            <a:r>
              <a:rPr lang="ru-RU" sz="3600" b="1" u="sng">
                <a:cs typeface="Times New Roman" pitchFamily="18" charset="0"/>
              </a:rPr>
              <a:t>Эти слова называются кодовыми комбинациями.</a:t>
            </a:r>
            <a:r>
              <a:rPr lang="ru-RU" sz="3600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553200"/>
          </a:xfrm>
        </p:spPr>
        <p:txBody>
          <a:bodyPr/>
          <a:lstStyle/>
          <a:p>
            <a:r>
              <a:rPr lang="ru-RU" sz="3200" b="1">
                <a:cs typeface="Times New Roman" pitchFamily="18" charset="0"/>
              </a:rPr>
              <a:t>Опр. Число букв, составляющих кодовую комбинацию, называют РАЗРЯДНОСТЬЮ КОДОВОЙ КОМБИНАЦИИ или ЕЕ ДЛИНОЙ.</a:t>
            </a:r>
            <a:br>
              <a:rPr lang="ru-RU" sz="3200" b="1">
                <a:cs typeface="Times New Roman" pitchFamily="18" charset="0"/>
              </a:rPr>
            </a:br>
            <a:r>
              <a:rPr lang="ru-RU" sz="3200" b="1">
                <a:cs typeface="Times New Roman" pitchFamily="18" charset="0"/>
              </a:rPr>
              <a:t> </a:t>
            </a:r>
            <a:br>
              <a:rPr lang="ru-RU" sz="3200" b="1">
                <a:cs typeface="Times New Roman" pitchFamily="18" charset="0"/>
              </a:rPr>
            </a:br>
            <a:r>
              <a:rPr lang="ru-RU" sz="3200" b="1">
                <a:cs typeface="Times New Roman" pitchFamily="18" charset="0"/>
              </a:rPr>
              <a:t>Опр. РАЗРЯД - это позиция буквы данного слова. </a:t>
            </a:r>
            <a:br>
              <a:rPr lang="ru-RU" sz="3200" b="1">
                <a:cs typeface="Times New Roman" pitchFamily="18" charset="0"/>
              </a:rPr>
            </a:br>
            <a:r>
              <a:rPr lang="ru-RU" sz="3200" b="1">
                <a:cs typeface="Times New Roman" pitchFamily="18" charset="0"/>
              </a:rPr>
              <a:t> </a:t>
            </a:r>
            <a:br>
              <a:rPr lang="ru-RU" sz="3200" b="1">
                <a:cs typeface="Times New Roman" pitchFamily="18" charset="0"/>
              </a:rPr>
            </a:br>
            <a:r>
              <a:rPr lang="ru-RU" sz="3200" b="1">
                <a:cs typeface="Times New Roman" pitchFamily="18" charset="0"/>
              </a:rPr>
              <a:t>Опр. КОДОМ называется полный набор кодовых комбинаций, соответствующих двоичному представлению всех букв кодируемого алфавита.</a:t>
            </a:r>
            <a:br>
              <a:rPr lang="ru-RU" sz="3200" b="1">
                <a:cs typeface="Times New Roman" pitchFamily="18" charset="0"/>
              </a:rPr>
            </a:br>
            <a:endParaRPr lang="ru-RU" sz="3200" b="1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ru-RU" sz="3600" b="1">
                <a:cs typeface="Times New Roman" pitchFamily="18" charset="0"/>
              </a:rPr>
              <a:t>Различают: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914400"/>
            <a:ext cx="5867400" cy="1371600"/>
          </a:xfrm>
        </p:spPr>
        <p:txBody>
          <a:bodyPr/>
          <a:lstStyle/>
          <a:p>
            <a:r>
              <a:rPr lang="ru-RU">
                <a:cs typeface="Times New Roman" pitchFamily="18" charset="0"/>
              </a:rPr>
              <a:t>  </a:t>
            </a:r>
            <a:r>
              <a:rPr lang="ru-RU" sz="3600" b="1"/>
              <a:t>р</a:t>
            </a:r>
            <a:r>
              <a:rPr lang="ru-RU" sz="3600" b="1">
                <a:cs typeface="Times New Roman" pitchFamily="18" charset="0"/>
              </a:rPr>
              <a:t>авномерные,</a:t>
            </a:r>
            <a:endParaRPr lang="ru-RU" sz="3600" b="1"/>
          </a:p>
          <a:p>
            <a:r>
              <a:rPr lang="ru-RU" sz="3600" b="1">
                <a:cs typeface="Times New Roman" pitchFamily="18" charset="0"/>
              </a:rPr>
              <a:t>  неравномерные коды</a:t>
            </a:r>
            <a:r>
              <a:rPr lang="ru-RU" sz="3600" b="1"/>
              <a:t>.</a:t>
            </a:r>
          </a:p>
          <a:p>
            <a:endParaRPr lang="ru-RU" sz="3600" b="1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381000" y="2667000"/>
            <a:ext cx="82296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600" b="1"/>
              <a:t>	</a:t>
            </a:r>
            <a:r>
              <a:rPr lang="ru-RU" sz="3600" b="1">
                <a:cs typeface="Times New Roman" pitchFamily="18" charset="0"/>
              </a:rPr>
              <a:t>Равномерные коды имеют одинаковую разрядность, а неравномерные - разную. </a:t>
            </a:r>
            <a:endParaRPr lang="ru-RU" sz="3600" b="1"/>
          </a:p>
          <a:p>
            <a:pPr algn="ctr"/>
            <a:r>
              <a:rPr lang="ru-RU" sz="3600" b="1"/>
              <a:t>	</a:t>
            </a:r>
          </a:p>
          <a:p>
            <a:pPr algn="ctr"/>
            <a:r>
              <a:rPr lang="ru-RU" sz="3600" b="1"/>
              <a:t>	</a:t>
            </a:r>
            <a:r>
              <a:rPr lang="ru-RU" sz="3600" b="1">
                <a:cs typeface="Times New Roman" pitchFamily="18" charset="0"/>
              </a:rPr>
              <a:t>Например: Азбука Морзе - неравномерный код, АSС11 коды - равномерный код.</a:t>
            </a:r>
            <a:r>
              <a:rPr lang="ru-RU" sz="3600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200400"/>
            <a:ext cx="7772400" cy="1143000"/>
          </a:xfrm>
        </p:spPr>
        <p:txBody>
          <a:bodyPr/>
          <a:lstStyle/>
          <a:p>
            <a:r>
              <a:rPr lang="ru-RU" sz="3600" b="1">
                <a:cs typeface="Times New Roman" pitchFamily="18" charset="0"/>
              </a:rPr>
              <a:t>В ЭВМ используется двоичный алфавит - это и алфавит команд, и алфавит данных. Вся информация, так или иначе используемая в ЭВМ, кодируется двоичным алфавитом.</a:t>
            </a:r>
            <a:br>
              <a:rPr lang="ru-RU" sz="3600" b="1">
                <a:cs typeface="Times New Roman" pitchFamily="18" charset="0"/>
              </a:rPr>
            </a:br>
            <a:r>
              <a:rPr lang="ru-RU" sz="3600" b="1"/>
              <a:t/>
            </a:r>
            <a:br>
              <a:rPr lang="ru-RU" sz="3600" b="1"/>
            </a:br>
            <a:r>
              <a:rPr lang="ru-RU" sz="3600" b="1"/>
              <a:t/>
            </a:r>
            <a:br>
              <a:rPr lang="ru-RU" sz="3600" b="1"/>
            </a:br>
            <a:r>
              <a:rPr lang="ru-RU" sz="3600" b="1">
                <a:cs typeface="Times New Roman" pitchFamily="18" charset="0"/>
              </a:rPr>
              <a:t>В ЭВМ используются КОИ-7 и КОИ-8.</a:t>
            </a:r>
            <a:br>
              <a:rPr lang="ru-RU" sz="3600" b="1">
                <a:cs typeface="Times New Roman" pitchFamily="18" charset="0"/>
              </a:rPr>
            </a:br>
            <a:endParaRPr lang="ru-RU" sz="3600" b="1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0"/>
            <a:ext cx="7772400" cy="1143000"/>
          </a:xfrm>
        </p:spPr>
        <p:txBody>
          <a:bodyPr/>
          <a:lstStyle/>
          <a:p>
            <a:endParaRPr lang="ru-RU" sz="4000" b="1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396875" y="1412875"/>
            <a:ext cx="91440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1000" b="1"/>
          </a:p>
          <a:p>
            <a:pPr>
              <a:lnSpc>
                <a:spcPct val="80000"/>
              </a:lnSpc>
            </a:pPr>
            <a:r>
              <a:rPr lang="ru-RU" sz="3600" b="1"/>
              <a:t>УРОК №1.</a:t>
            </a:r>
          </a:p>
          <a:p>
            <a:pPr>
              <a:lnSpc>
                <a:spcPct val="80000"/>
              </a:lnSpc>
            </a:pPr>
            <a:r>
              <a:rPr lang="ru-RU" sz="3600" b="1"/>
              <a:t>ТЕМА:</a:t>
            </a:r>
          </a:p>
          <a:p>
            <a:pPr>
              <a:lnSpc>
                <a:spcPct val="80000"/>
              </a:lnSpc>
            </a:pPr>
            <a:r>
              <a:rPr lang="ru-RU" sz="3600" b="1"/>
              <a:t> «ОСНОВНЫЕ ПОНЯТИЯ </a:t>
            </a:r>
          </a:p>
          <a:p>
            <a:pPr>
              <a:lnSpc>
                <a:spcPct val="80000"/>
              </a:lnSpc>
            </a:pPr>
            <a:r>
              <a:rPr lang="ru-RU" sz="3600" b="1"/>
              <a:t>ИНФОРМАТИКИ</a:t>
            </a:r>
          </a:p>
          <a:p>
            <a:pPr>
              <a:lnSpc>
                <a:spcPct val="80000"/>
              </a:lnSpc>
            </a:pPr>
            <a:r>
              <a:rPr lang="ru-RU" sz="3600" b="1"/>
              <a:t>(в определениях)».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sz="3600" b="1" u="sng">
                <a:cs typeface="Times New Roman" pitchFamily="18" charset="0"/>
              </a:rPr>
              <a:t>КОИ-7</a:t>
            </a:r>
            <a:r>
              <a:rPr lang="ru-RU" sz="3600" b="1">
                <a:cs typeface="Times New Roman" pitchFamily="18" charset="0"/>
              </a:rPr>
              <a:t> - это коды, </a:t>
            </a:r>
            <a:r>
              <a:rPr lang="ru-RU" sz="3600" b="1"/>
              <a:t/>
            </a:r>
            <a:br>
              <a:rPr lang="ru-RU" sz="3600" b="1"/>
            </a:br>
            <a:r>
              <a:rPr lang="ru-RU" sz="3600" b="1">
                <a:cs typeface="Times New Roman" pitchFamily="18" charset="0"/>
              </a:rPr>
              <a:t>с помощью которых кодируется основная таблица кодов клавиатуры, это 127 элементов, в состав которых входит латинский алфавит, цифры десятичного алфавита, спецсимволы.</a:t>
            </a:r>
            <a:br>
              <a:rPr lang="ru-RU" sz="3600" b="1">
                <a:cs typeface="Times New Roman" pitchFamily="18" charset="0"/>
              </a:rPr>
            </a:br>
            <a:endParaRPr lang="ru-RU" sz="3600" b="1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971800"/>
            <a:ext cx="7772400" cy="1143000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ru-RU" sz="3600" b="1">
                <a:cs typeface="Times New Roman" pitchFamily="18" charset="0"/>
              </a:rPr>
              <a:t>КОИ-8 помимо КОИ-7 дополнительно включаются 128-255 коды, в состав которых, в час</a:t>
            </a:r>
            <a:r>
              <a:rPr lang="ru-RU" sz="3600" b="1"/>
              <a:t>т</a:t>
            </a:r>
            <a:r>
              <a:rPr lang="ru-RU" sz="3600" b="1">
                <a:cs typeface="Times New Roman" pitchFamily="18" charset="0"/>
              </a:rPr>
              <a:t>ности, может входит и русский алфавит, спецсимволы.</a:t>
            </a:r>
            <a:br>
              <a:rPr lang="ru-RU" sz="3600" b="1">
                <a:cs typeface="Times New Roman" pitchFamily="18" charset="0"/>
              </a:rPr>
            </a:br>
            <a:endParaRPr lang="ru-RU" sz="3600" b="1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971800"/>
            <a:ext cx="7772400" cy="1143000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ru-RU" sz="3600" b="1">
                <a:cs typeface="Times New Roman" pitchFamily="18" charset="0"/>
              </a:rPr>
              <a:t>В любом случае элемент в ЭВМ всегда кодируется одним байтом, команда в ЭВМ также кодируется одним байтом. Следовательно, байтом можно закодировать 255 элементов или команд; этого пока вполне достаточно.</a:t>
            </a:r>
            <a:br>
              <a:rPr lang="ru-RU" sz="3600" b="1">
                <a:cs typeface="Times New Roman" pitchFamily="18" charset="0"/>
              </a:rPr>
            </a:br>
            <a:endParaRPr lang="ru-RU" sz="3600" b="1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7848600" cy="476250"/>
          </a:xfrm>
        </p:spPr>
        <p:txBody>
          <a:bodyPr/>
          <a:lstStyle/>
          <a:p>
            <a:r>
              <a:rPr lang="ru-RU" sz="3600" b="1">
                <a:cs typeface="Times New Roman" pitchFamily="18" charset="0"/>
              </a:rPr>
              <a:t>ОСНОВНЫЕ ЗАДАЧИ :</a:t>
            </a:r>
            <a:endParaRPr lang="ru-RU" sz="3600" b="1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92150"/>
            <a:ext cx="8839200" cy="6165850"/>
          </a:xfrm>
        </p:spPr>
        <p:txBody>
          <a:bodyPr/>
          <a:lstStyle/>
          <a:p>
            <a:pPr marL="609600" indent="-609600"/>
            <a:r>
              <a:rPr lang="ru-RU" sz="3600" b="1">
                <a:cs typeface="Times New Roman" pitchFamily="18" charset="0"/>
              </a:rPr>
              <a:t>прямая  -  определить  число  кодовых   комбинаций   для   данной разрядности; </a:t>
            </a:r>
            <a:endParaRPr lang="ru-RU" sz="3600" b="1"/>
          </a:p>
          <a:p>
            <a:pPr marL="609600" indent="-609600"/>
            <a:r>
              <a:rPr lang="ru-RU" sz="3600" b="1">
                <a:cs typeface="Times New Roman" pitchFamily="18" charset="0"/>
              </a:rPr>
              <a:t>обратная - определить  минимальную  разрядность  для двоичного кодирования заданного десятичного числа.</a:t>
            </a:r>
            <a:r>
              <a:rPr lang="ru-RU"/>
              <a:t>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90800"/>
            <a:ext cx="7772400" cy="1143000"/>
          </a:xfrm>
        </p:spPr>
        <p:txBody>
          <a:bodyPr/>
          <a:lstStyle/>
          <a:p>
            <a:r>
              <a:rPr lang="ru-RU" sz="3600" b="1"/>
              <a:t>КОНЕЦ ПРЕЗЕНТАЦИИ.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>
                <a:solidFill>
                  <a:schemeClr val="tx1"/>
                </a:solidFill>
                <a:cs typeface="Times New Roman" pitchFamily="18" charset="0"/>
              </a:rPr>
              <a:t>ИНФОРМАТИКА.</a:t>
            </a:r>
            <a:br>
              <a:rPr lang="ru-RU" sz="4000" b="1">
                <a:solidFill>
                  <a:schemeClr val="tx1"/>
                </a:solidFill>
                <a:cs typeface="Times New Roman" pitchFamily="18" charset="0"/>
              </a:rPr>
            </a:br>
            <a:endParaRPr lang="ru-RU" sz="4000" b="1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228600" y="2133600"/>
            <a:ext cx="8610600" cy="423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-349250" algn="ctr" eaLnBrk="0" hangingPunct="0"/>
            <a:r>
              <a:rPr lang="ru-RU" sz="4000" b="1"/>
              <a:t>О</a:t>
            </a:r>
            <a:r>
              <a:rPr lang="ru-RU" sz="4000" b="1">
                <a:cs typeface="Times New Roman" pitchFamily="18" charset="0"/>
              </a:rPr>
              <a:t>пр. ИНФОРМАТИКА - это отрасль науки,</a:t>
            </a:r>
            <a:endParaRPr lang="ru-RU" sz="4000" b="1"/>
          </a:p>
          <a:p>
            <a:pPr indent="-349250" algn="ctr" eaLnBrk="0" hangingPunct="0"/>
            <a:r>
              <a:rPr lang="ru-RU" sz="4000" b="1">
                <a:cs typeface="Times New Roman" pitchFamily="18" charset="0"/>
              </a:rPr>
              <a:t> изучающая структуру и основные свойства информации, а также методы представления, накопления, передачи и ее обработки.</a:t>
            </a:r>
          </a:p>
          <a:p>
            <a:pPr indent="-349250" eaLnBrk="0" hangingPunct="0"/>
            <a:endParaRPr lang="ru-RU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>
                <a:solidFill>
                  <a:schemeClr val="tx1"/>
                </a:solidFill>
                <a:cs typeface="Times New Roman" pitchFamily="18" charset="0"/>
              </a:rPr>
              <a:t>ИНФОРМАЦИЯ.</a:t>
            </a:r>
            <a:r>
              <a:rPr lang="ru-RU" sz="400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ru-RU" sz="4000">
                <a:solidFill>
                  <a:schemeClr val="tx1"/>
                </a:solidFill>
                <a:cs typeface="Times New Roman" pitchFamily="18" charset="0"/>
              </a:rPr>
            </a:br>
            <a:endParaRPr lang="ru-RU" sz="400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1600200"/>
            <a:ext cx="9144000" cy="484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49250" algn="just" eaLnBrk="0" hangingPunct="0"/>
            <a:r>
              <a:rPr lang="ru-RU" sz="3200" b="1"/>
              <a:t>	</a:t>
            </a:r>
            <a:r>
              <a:rPr lang="ru-RU" sz="3200" b="1">
                <a:cs typeface="Times New Roman" pitchFamily="18" charset="0"/>
              </a:rPr>
              <a:t>Информация - это первичное понятие, и поэтому у него нет четкого определения.</a:t>
            </a:r>
            <a:r>
              <a:rPr lang="ru-RU" sz="3200" b="1"/>
              <a:t> </a:t>
            </a:r>
          </a:p>
          <a:p>
            <a:pPr indent="349250" algn="just" eaLnBrk="0" hangingPunct="0"/>
            <a:r>
              <a:rPr lang="ru-RU" sz="3200" b="1"/>
              <a:t>	</a:t>
            </a:r>
            <a:r>
              <a:rPr lang="ru-RU" sz="3200" b="1">
                <a:cs typeface="Times New Roman" pitchFamily="18" charset="0"/>
              </a:rPr>
              <a:t>Дадим следующее определение понятию информации.</a:t>
            </a:r>
            <a:endParaRPr lang="ru-RU" sz="3200" b="1"/>
          </a:p>
          <a:p>
            <a:pPr indent="349250" algn="just" eaLnBrk="0" hangingPunct="0"/>
            <a:endParaRPr lang="ru-RU" sz="3200" b="1"/>
          </a:p>
          <a:p>
            <a:pPr indent="349250" algn="just" eaLnBrk="0" hangingPunct="0"/>
            <a:endParaRPr lang="ru-RU" sz="3200" b="1"/>
          </a:p>
          <a:p>
            <a:pPr indent="349250" algn="ctr" eaLnBrk="0" hangingPunct="0"/>
            <a:r>
              <a:rPr lang="ru-RU" sz="4000" b="1">
                <a:cs typeface="Times New Roman" pitchFamily="18" charset="0"/>
              </a:rPr>
              <a:t>Опр. ИНФОРМАЦИЯ - это отражение реального мира человеком.</a:t>
            </a:r>
          </a:p>
          <a:p>
            <a:pPr indent="349250" eaLnBrk="0" hangingPunct="0"/>
            <a:endParaRPr lang="ru-RU" sz="4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895600"/>
            <a:ext cx="7772400" cy="1143000"/>
          </a:xfrm>
        </p:spPr>
        <p:txBody>
          <a:bodyPr/>
          <a:lstStyle/>
          <a:p>
            <a:r>
              <a:rPr lang="ru-RU" sz="3600"/>
              <a:t>В приложении к вычислительной технике определение информации можно сформулировать в следующем виде:</a:t>
            </a:r>
            <a:br>
              <a:rPr lang="ru-RU" sz="3600"/>
            </a:br>
            <a:r>
              <a:rPr lang="ru-RU"/>
              <a:t/>
            </a:r>
            <a:br>
              <a:rPr lang="ru-RU"/>
            </a:br>
            <a:r>
              <a:rPr lang="ru-RU" sz="4000" b="1">
                <a:cs typeface="Times New Roman" pitchFamily="18" charset="0"/>
              </a:rPr>
              <a:t>Опр. ИНФОРМАЦИЯ - это объект </a:t>
            </a:r>
            <a:r>
              <a:rPr lang="ru-RU" sz="4000" b="1"/>
              <a:t>представления, </a:t>
            </a:r>
            <a:r>
              <a:rPr lang="ru-RU" sz="4000" b="1">
                <a:cs typeface="Times New Roman" pitchFamily="18" charset="0"/>
              </a:rPr>
              <a:t>накопления, передачи и обработки.</a:t>
            </a:r>
            <a:br>
              <a:rPr lang="ru-RU" sz="4000" b="1">
                <a:cs typeface="Times New Roman" pitchFamily="18" charset="0"/>
              </a:rPr>
            </a:br>
            <a:endParaRPr lang="ru-RU" sz="4000" b="1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0"/>
            <a:ext cx="7772400" cy="1143000"/>
          </a:xfrm>
        </p:spPr>
        <p:txBody>
          <a:bodyPr/>
          <a:lstStyle/>
          <a:p>
            <a:r>
              <a:rPr lang="ru-RU" b="1">
                <a:cs typeface="Times New Roman" pitchFamily="18" charset="0"/>
              </a:rPr>
              <a:t>ИНФОРМАЦИОННЫЕ ПРОЦЕССЫ.</a:t>
            </a:r>
            <a:r>
              <a:rPr lang="ru-RU">
                <a:cs typeface="Times New Roman" pitchFamily="18" charset="0"/>
              </a:rPr>
              <a:t/>
            </a:r>
            <a:br>
              <a:rPr lang="ru-RU">
                <a:cs typeface="Times New Roman" pitchFamily="18" charset="0"/>
              </a:rPr>
            </a:br>
            <a:r>
              <a:rPr lang="ru-RU"/>
              <a:t/>
            </a:r>
            <a:br>
              <a:rPr lang="ru-RU"/>
            </a:br>
            <a:r>
              <a:rPr lang="ru-RU" b="1">
                <a:cs typeface="Times New Roman" pitchFamily="18" charset="0"/>
              </a:rPr>
              <a:t>Опр. Информационные процесс - это процессы представления, накопления, передачи,  обработки и </a:t>
            </a:r>
            <a:r>
              <a:rPr lang="ru-RU" b="1" u="sng">
                <a:cs typeface="Times New Roman" pitchFamily="18" charset="0"/>
              </a:rPr>
              <a:t>использования</a:t>
            </a:r>
            <a:r>
              <a:rPr lang="ru-RU" b="1">
                <a:cs typeface="Times New Roman" pitchFamily="18" charset="0"/>
              </a:rPr>
              <a:t> информации.</a:t>
            </a:r>
            <a:r>
              <a:rPr lang="ru-RU">
                <a:cs typeface="Times New Roman" pitchFamily="18" charset="0"/>
              </a:rPr>
              <a:t/>
            </a:r>
            <a:br>
              <a:rPr lang="ru-RU">
                <a:cs typeface="Times New Roman" pitchFamily="18" charset="0"/>
              </a:rPr>
            </a:br>
            <a:endParaRPr lang="ru-RU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cs typeface="Times New Roman" pitchFamily="18" charset="0"/>
              </a:rPr>
              <a:t>СВОЙСТВА ИНФОРМАЦИИ.</a:t>
            </a:r>
            <a:r>
              <a:rPr lang="ru-RU">
                <a:cs typeface="Times New Roman" pitchFamily="18" charset="0"/>
              </a:rPr>
              <a:t/>
            </a:r>
            <a:br>
              <a:rPr lang="ru-RU">
                <a:cs typeface="Times New Roman" pitchFamily="18" charset="0"/>
              </a:rPr>
            </a:br>
            <a:endParaRPr lang="ru-RU">
              <a:cs typeface="Times New Roman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743200"/>
            <a:ext cx="7772400" cy="4114800"/>
          </a:xfrm>
        </p:spPr>
        <p:txBody>
          <a:bodyPr/>
          <a:lstStyle/>
          <a:p>
            <a:r>
              <a:rPr lang="ru-RU">
                <a:cs typeface="Times New Roman" pitchFamily="18" charset="0"/>
              </a:rPr>
              <a:t>ДОСТОВЕРНОСТЬ</a:t>
            </a:r>
            <a:r>
              <a:rPr lang="ru-RU"/>
              <a:t> </a:t>
            </a:r>
          </a:p>
          <a:p>
            <a:r>
              <a:rPr lang="ru-RU">
                <a:cs typeface="Times New Roman" pitchFamily="18" charset="0"/>
              </a:rPr>
              <a:t>НЕПРЕРЫВНОСТЬ</a:t>
            </a:r>
            <a:r>
              <a:rPr lang="ru-RU"/>
              <a:t>, различая:</a:t>
            </a:r>
          </a:p>
          <a:p>
            <a:pPr lvl="1"/>
            <a:r>
              <a:rPr lang="ru-RU"/>
              <a:t>Аналоговую информацию,</a:t>
            </a:r>
          </a:p>
          <a:p>
            <a:pPr lvl="1"/>
            <a:r>
              <a:rPr lang="ru-RU"/>
              <a:t>Дискретную информацию;</a:t>
            </a:r>
          </a:p>
          <a:p>
            <a:r>
              <a:rPr lang="ru-RU">
                <a:cs typeface="Times New Roman" pitchFamily="18" charset="0"/>
              </a:rPr>
              <a:t>ПОЛНОТА</a:t>
            </a:r>
            <a:r>
              <a:rPr lang="ru-RU"/>
              <a:t> (информация может быть неполной в рамках данной задачи).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>
                <a:cs typeface="Times New Roman" pitchFamily="18" charset="0"/>
              </a:rPr>
              <a:t>ВИДЫ ИНФОРМАЦИИ</a:t>
            </a:r>
            <a:r>
              <a:rPr lang="ru-RU" sz="4000" b="1"/>
              <a:t>:</a:t>
            </a:r>
            <a:endParaRPr lang="ru-RU" sz="400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4000" b="1">
                <a:cs typeface="Times New Roman" pitchFamily="18" charset="0"/>
              </a:rPr>
              <a:t>текст,</a:t>
            </a:r>
            <a:endParaRPr lang="ru-RU" sz="4000" b="1"/>
          </a:p>
          <a:p>
            <a:r>
              <a:rPr lang="ru-RU" sz="4000" b="1">
                <a:cs typeface="Times New Roman" pitchFamily="18" charset="0"/>
              </a:rPr>
              <a:t>число,</a:t>
            </a:r>
            <a:endParaRPr lang="ru-RU" sz="4000" b="1"/>
          </a:p>
          <a:p>
            <a:r>
              <a:rPr lang="ru-RU" sz="4000" b="1">
                <a:cs typeface="Times New Roman" pitchFamily="18" charset="0"/>
              </a:rPr>
              <a:t>рисунок,</a:t>
            </a:r>
            <a:endParaRPr lang="ru-RU" sz="4000" b="1"/>
          </a:p>
          <a:p>
            <a:r>
              <a:rPr lang="ru-RU" sz="4000" b="1">
                <a:cs typeface="Times New Roman" pitchFamily="18" charset="0"/>
              </a:rPr>
              <a:t>звук.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448</Words>
  <Application>Microsoft Office PowerPoint</Application>
  <PresentationFormat>Экран (4:3)</PresentationFormat>
  <Paragraphs>74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6" baseType="lpstr">
      <vt:lpstr>Times New Roman</vt:lpstr>
      <vt:lpstr>Оформление по умолчанию</vt:lpstr>
      <vt:lpstr>ОСНОВЫ ИНФОРМАТИКИ.</vt:lpstr>
      <vt:lpstr>ОГЛАВЛЕНИЕ:</vt:lpstr>
      <vt:lpstr>Слайд 3</vt:lpstr>
      <vt:lpstr>ИНФОРМАТИКА. </vt:lpstr>
      <vt:lpstr>ИНФОРМАЦИЯ. </vt:lpstr>
      <vt:lpstr>В приложении к вычислительной технике определение информации можно сформулировать в следующем виде:  Опр. ИНФОРМАЦИЯ - это объект представления, накопления, передачи и обработки. </vt:lpstr>
      <vt:lpstr>ИНФОРМАЦИОННЫЕ ПРОЦЕССЫ.  Опр. Информационные процесс - это процессы представления, накопления, передачи,  обработки и использования информации. </vt:lpstr>
      <vt:lpstr>СВОЙСТВА ИНФОРМАЦИИ. </vt:lpstr>
      <vt:lpstr>ВИДЫ ИНФОРМАЦИИ:</vt:lpstr>
      <vt:lpstr>НОСИТЕЛИ ИНФОРМАЦИИ.  Опр. НОСИТЕЛЕМ ИНФОРМАЦИИ будем называть объект, на котором тем или иным способом зафиксирована доступная к считыванию информация. </vt:lpstr>
      <vt:lpstr>УРОК №2</vt:lpstr>
      <vt:lpstr>ПОНЯТИЕ АЛФАВИТА. </vt:lpstr>
      <vt:lpstr>Современные компьютеры работают (в основном) с дискретной информацией. Для ее представления используется алфавитный способ, основой которого является использование фиксированного, конечного набора символов любой природы, называемого АЛФАВИТОМ. </vt:lpstr>
      <vt:lpstr>Опр. АЛФАВИТОМ называется конечный фиксированный набор символов любой природы, используемый для представления данной информации. </vt:lpstr>
      <vt:lpstr>Символы из набора алфавита называются БУКВАМИ, а любая конечная последовательность букв - СЛОВОМ.   При этом не требуется, чтобы слово имело языковое, смысловое значение  (набор точек и тире, набор цифр или букв и т.д.). </vt:lpstr>
      <vt:lpstr>Приведенное определение является обобщением понятия алфавита, используемого в русском языке.    Если в русском языке символом алфавита рассматривается только буква, то в информатике это символ любой природы: буква, цифра и т.д. </vt:lpstr>
      <vt:lpstr>Примерами алфавита являются совокупность десятичных цифр,  точка и тире в азбуке Морзе,  вообще говоря, любая упорядоченная совокупность знаков, предназначенная для образования и передачи сообщения. </vt:lpstr>
      <vt:lpstr> Количество введенной в ЭВМ информации в простейшем случае измеряется битом:   БИТ - одна буква алфавита  В вычислительной технике за единицу информации принят  БАЙТ = 8БИТ - 8 букв алфавита    А=0,1.  Это очень мелкая единица, поэтому введены:  Кбайт = 2  байт = 1024 байт;  Мбайт = 2  байт = 1024 Кбайт;  Гбайт = 2  байт = 1024 Мбайт.</vt:lpstr>
      <vt:lpstr> Названные единицы используются для характеристики, например, емкости запоминающих устройств ЭВМ, то есть количества информации, которое может храниться в памяти одновременно.   Персональные ЭВМ комплектуются внешними накопителями емкостью 1.44Мб, 700Мб, 200Гб. </vt:lpstr>
      <vt:lpstr>ОСНОВЫ ИНФОРМАТИКИ</vt:lpstr>
      <vt:lpstr>ОСНОВНЫЕ ПОНЯТИЯ. </vt:lpstr>
      <vt:lpstr>Одну и ту же информацию можно передать с использованием разного алфавита: точки, тире в азбуке морзе; текст и изображение в газетах и книгах; звук и изображение по радио и телевидению; группы цифр (шифрованные донесения).  Процесс преобразования, обработки информации часто требуется представить буквы одного алфавита средствами (буквы, слова) другого алфавита. </vt:lpstr>
      <vt:lpstr>  Опр. КОДИРОВАНИЕ - это процесс преобразования букв данного алфавита средствами другого алфавита.    Опр. ДЕКОДИРОВАНИЕ или РАСШИФРОВКА - это процесс обратный процессу кодирования.   </vt:lpstr>
      <vt:lpstr>Примеры:</vt:lpstr>
      <vt:lpstr>ДВОИЧНОЕ КОДИРОВАНИЕ. </vt:lpstr>
      <vt:lpstr> Для представления информации в ЭВМ преимущественное распространение получило двоичное кодирование, использующее алфавит А=(0,1).   Двоичный алфавит минимален, поэтому при двоичном кодировании алфавита, включающего в себя много букв, некоторым буквам ставится в соответствие двоичное слово. Эти слова называются кодовыми комбинациями. </vt:lpstr>
      <vt:lpstr>Опр. Число букв, составляющих кодовую комбинацию, называют РАЗРЯДНОСТЬЮ КОДОВОЙ КОМБИНАЦИИ или ЕЕ ДЛИНОЙ.   Опр. РАЗРЯД - это позиция буквы данного слова.    Опр. КОДОМ называется полный набор кодовых комбинаций, соответствующих двоичному представлению всех букв кодируемого алфавита. </vt:lpstr>
      <vt:lpstr>Различают: </vt:lpstr>
      <vt:lpstr>В ЭВМ используется двоичный алфавит - это и алфавит команд, и алфавит данных. Вся информация, так или иначе используемая в ЭВМ, кодируется двоичным алфавитом.   В ЭВМ используются КОИ-7 и КОИ-8. </vt:lpstr>
      <vt:lpstr>КОИ-7 - это коды,  с помощью которых кодируется основная таблица кодов клавиатуры, это 127 элементов, в состав которых входит латинский алфавит, цифры десятичного алфавита, спецсимволы. </vt:lpstr>
      <vt:lpstr>КОИ-8 помимо КОИ-7 дополнительно включаются 128-255 коды, в состав которых, в частности, может входит и русский алфавит, спецсимволы. </vt:lpstr>
      <vt:lpstr>В любом случае элемент в ЭВМ всегда кодируется одним байтом, команда в ЭВМ также кодируется одним байтом. Следовательно, байтом можно закодировать 255 элементов или команд; этого пока вполне достаточно. </vt:lpstr>
      <vt:lpstr>ОСНОВНЫЕ ЗАДАЧИ :</vt:lpstr>
      <vt:lpstr>КОНЕЦ ПРЕЗЕНТАЦИИ.</vt:lpstr>
    </vt:vector>
  </TitlesOfParts>
  <Company>гимназия №11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ПОНЯТИЯ</dc:title>
  <dc:creator>класс</dc:creator>
  <cp:lastModifiedBy>Дарёна</cp:lastModifiedBy>
  <cp:revision>10</cp:revision>
  <dcterms:created xsi:type="dcterms:W3CDTF">2007-09-01T20:58:19Z</dcterms:created>
  <dcterms:modified xsi:type="dcterms:W3CDTF">2012-03-28T20:40:07Z</dcterms:modified>
</cp:coreProperties>
</file>