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63" r:id="rId4"/>
    <p:sldId id="267" r:id="rId5"/>
    <p:sldId id="268" r:id="rId6"/>
    <p:sldId id="270" r:id="rId7"/>
    <p:sldId id="264" r:id="rId8"/>
    <p:sldId id="269" r:id="rId9"/>
    <p:sldId id="25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168" y="-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7DBFCC3-AF89-451E-8358-DB56D333CA76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D63B5165-CCBB-4BB3-A9F9-242F03A01C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FCC3-AF89-451E-8358-DB56D333CA76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B5165-CCBB-4BB3-A9F9-242F03A01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FCC3-AF89-451E-8358-DB56D333CA76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B5165-CCBB-4BB3-A9F9-242F03A01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FCC3-AF89-451E-8358-DB56D333CA76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B5165-CCBB-4BB3-A9F9-242F03A01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FCC3-AF89-451E-8358-DB56D333CA76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B5165-CCBB-4BB3-A9F9-242F03A01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FCC3-AF89-451E-8358-DB56D333CA76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B5165-CCBB-4BB3-A9F9-242F03A01C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FCC3-AF89-451E-8358-DB56D333CA76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B5165-CCBB-4BB3-A9F9-242F03A01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FCC3-AF89-451E-8358-DB56D333CA76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B5165-CCBB-4BB3-A9F9-242F03A01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FCC3-AF89-451E-8358-DB56D333CA76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B5165-CCBB-4BB3-A9F9-242F03A01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FCC3-AF89-451E-8358-DB56D333CA76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B5165-CCBB-4BB3-A9F9-242F03A01C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FCC3-AF89-451E-8358-DB56D333CA76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B5165-CCBB-4BB3-A9F9-242F03A01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7DBFCC3-AF89-451E-8358-DB56D333CA76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D63B5165-CCBB-4BB3-A9F9-242F03A01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6.jpeg"/><Relationship Id="rId7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otvetin.ru/uploads/posts/2009-10/1255085054_korrice.jpg" TargetMode="External"/><Relationship Id="rId5" Type="http://schemas.openxmlformats.org/officeDocument/2006/relationships/image" Target="../media/image7.jpeg"/><Relationship Id="rId10" Type="http://schemas.openxmlformats.org/officeDocument/2006/relationships/image" Target="../media/image10.jpeg"/><Relationship Id="rId4" Type="http://schemas.openxmlformats.org/officeDocument/2006/relationships/hyperlink" Target="http://parov.ru/wp-content/uploads/2010/09/%D1%88%D0%B0%D1%85%D0%BC%D0%B0%D1%82%D0%BD%D0%B0%D1%8F-%D0%B4%D0%BE%D1%81%D0%BA%D0%B0.jpg" TargetMode="External"/><Relationship Id="rId9" Type="http://schemas.openxmlformats.org/officeDocument/2006/relationships/hyperlink" Target="&#1048;&#1089;&#1090;&#1086;&#1088;&#1080;&#1095;&#1077;&#1089;&#1082;&#1072;&#1103;%20&#1089;&#1087;&#1088;&#1072;&#1074;&#1082;&#1072;.pptx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0" y="2420888"/>
            <a:ext cx="3686116" cy="2952328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/>
              <a:t>Интегрированный урок- путешествие в мире математика по стране: «Арифметическая </a:t>
            </a:r>
            <a:r>
              <a:rPr lang="ru-RU" sz="2000" dirty="0"/>
              <a:t>и г</a:t>
            </a:r>
            <a:r>
              <a:rPr lang="ru-RU" sz="2000" dirty="0" smtClean="0"/>
              <a:t>еометрическая прогрессии».</a:t>
            </a:r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4644008" y="112564"/>
            <a:ext cx="36141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Муниципальное образовательное учреждение 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средняя общеобразовательная школа № 21 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с углубленным изучением отдельных предметов 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Ворошиловского района г. Волгограда</a:t>
            </a:r>
          </a:p>
          <a:p>
            <a:endParaRPr lang="ru-RU" sz="1600" dirty="0"/>
          </a:p>
        </p:txBody>
      </p:sp>
      <p:pic>
        <p:nvPicPr>
          <p:cNvPr id="5" name="Picture 8" descr="D:\School 21\ШКОЛА ЛОГО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" y="0"/>
            <a:ext cx="1152127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лево 5">
            <a:hlinkClick r:id="" action="ppaction://hlinkshowjump?jump=nextslide"/>
          </p:cNvPr>
          <p:cNvSpPr/>
          <p:nvPr/>
        </p:nvSpPr>
        <p:spPr>
          <a:xfrm rot="10800000">
            <a:off x="7884368" y="6381327"/>
            <a:ext cx="576064" cy="288032"/>
          </a:xfrm>
          <a:prstGeom prst="lef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8897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08512" y="764704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Закончился 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20 век.</a:t>
            </a:r>
          </a:p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Куда 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стремится человек?</a:t>
            </a:r>
          </a:p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Изучен 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космос и моря,</a:t>
            </a:r>
          </a:p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Строенье 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звезд и вся земля.</a:t>
            </a:r>
          </a:p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Но 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математиков зовет</a:t>
            </a:r>
          </a:p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Известный 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лозунг</a:t>
            </a:r>
          </a:p>
          <a:p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«Прогрессия-движение вперед»</a:t>
            </a:r>
          </a:p>
          <a:p>
            <a:endParaRPr lang="ru-RU" b="1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79712" y="3105835"/>
            <a:ext cx="48782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  <a:t>Добро </a:t>
            </a:r>
            <a:r>
              <a:rPr lang="ru-RU" sz="3200" b="1" dirty="0">
                <a:solidFill>
                  <a:schemeClr val="bg2">
                    <a:lumMod val="50000"/>
                  </a:schemeClr>
                </a:solidFill>
              </a:rPr>
              <a:t>пожаловать в страну Прогрессий</a:t>
            </a:r>
          </a:p>
        </p:txBody>
      </p:sp>
      <p:sp>
        <p:nvSpPr>
          <p:cNvPr id="5" name="Стрелка влево 4">
            <a:hlinkClick r:id="" action="ppaction://hlinkshowjump?jump=nextslide"/>
          </p:cNvPr>
          <p:cNvSpPr/>
          <p:nvPr/>
        </p:nvSpPr>
        <p:spPr>
          <a:xfrm rot="10800000">
            <a:off x="7884368" y="6093296"/>
            <a:ext cx="576064" cy="2880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лево 5">
            <a:hlinkClick r:id="" action="ppaction://hlinkshowjump?jump=previousslide"/>
          </p:cNvPr>
          <p:cNvSpPr/>
          <p:nvPr/>
        </p:nvSpPr>
        <p:spPr>
          <a:xfrm>
            <a:off x="755576" y="6093296"/>
            <a:ext cx="576064" cy="2880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880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620688"/>
            <a:ext cx="7024744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/>
              <a:t>Актуализация знаний (математическая таможня)</a:t>
            </a:r>
            <a:endParaRPr lang="ru-RU" sz="3200" b="1" dirty="0"/>
          </a:p>
        </p:txBody>
      </p:sp>
      <p:pic>
        <p:nvPicPr>
          <p:cNvPr id="4" name="Picture 4" descr="7728_ext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49280" y="1700808"/>
            <a:ext cx="2327176" cy="1745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xmlns="" Requires="a14">
          <p:sp>
            <p:nvSpPr>
              <p:cNvPr id="5" name="Прямоугольник 4"/>
              <p:cNvSpPr/>
              <p:nvPr/>
            </p:nvSpPr>
            <p:spPr>
              <a:xfrm>
                <a:off x="611560" y="1628800"/>
                <a:ext cx="5832648" cy="45243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ru-RU" dirty="0"/>
                  <a:t/>
                </a:r>
                <a:r>
                  <a:rPr lang="ru-RU" b="1" dirty="0">
                    <a:solidFill>
                      <a:schemeClr val="bg2">
                        <a:lumMod val="50000"/>
                      </a:schemeClr>
                    </a:solidFill>
                  </a:rPr>
                  <a:t>Приложение 1</a:t>
                </a:r>
              </a:p>
              <a:p>
                <a:r>
                  <a:rPr lang="ru-RU" b="1" dirty="0" smtClean="0">
                    <a:solidFill>
                      <a:schemeClr val="bg2">
                        <a:lumMod val="50000"/>
                      </a:schemeClr>
                    </a:solidFill>
                  </a:rPr>
                  <a:t>1) Найдите </a:t>
                </a:r>
                <a:r>
                  <a:rPr lang="ru-RU" b="1" dirty="0" smtClean="0">
                    <a:solidFill>
                      <a:schemeClr val="bg2">
                        <a:lumMod val="50000"/>
                      </a:schemeClr>
                    </a:solidFill>
                  </a:rPr>
                  <a:t>семнадцатый член арифметической прогрессии: 19, 15…</a:t>
                </a:r>
              </a:p>
              <a:p>
                <a:pPr lvl="0"/>
                <a:endParaRPr lang="ru-RU" b="1" dirty="0" smtClean="0">
                  <a:solidFill>
                    <a:schemeClr val="bg2">
                      <a:lumMod val="50000"/>
                    </a:schemeClr>
                  </a:solidFill>
                </a:endParaRPr>
              </a:p>
              <a:p>
                <a:pPr lvl="0"/>
                <a:r>
                  <a:rPr lang="ru-RU" b="1" dirty="0" smtClean="0">
                    <a:solidFill>
                      <a:schemeClr val="bg2">
                        <a:lumMod val="50000"/>
                      </a:schemeClr>
                    </a:solidFill>
                  </a:rPr>
                  <a:t>2) Найдите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b="1" i="1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b="1" i="1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/>
                          </a:rPr>
                          <m:t>𝑺</m:t>
                        </m:r>
                      </m:e>
                      <m:sub>
                        <m:r>
                          <a:rPr lang="ru-RU" b="1" i="1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/>
                          </a:rPr>
                          <m:t>𝟏𝟕</m:t>
                        </m:r>
                      </m:sub>
                    </m:sSub>
                  </m:oMath>
                </a14:m>
                <a:r>
                  <a:rPr lang="ru-RU" b="1" dirty="0">
                    <a:solidFill>
                      <a:schemeClr val="bg2">
                        <a:lumMod val="50000"/>
                      </a:schemeClr>
                    </a:solidFill>
                  </a:rPr>
                  <a:t> этой арифметической прогрессии: 19, 15</a:t>
                </a:r>
                <a:r>
                  <a:rPr lang="ru-RU" b="1" dirty="0" smtClean="0">
                    <a:solidFill>
                      <a:schemeClr val="bg2">
                        <a:lumMod val="50000"/>
                      </a:schemeClr>
                    </a:solidFill>
                  </a:rPr>
                  <a:t>…</a:t>
                </a:r>
              </a:p>
              <a:p>
                <a:pPr lvl="0"/>
                <a:endParaRPr lang="ru-RU" b="1" dirty="0">
                  <a:solidFill>
                    <a:schemeClr val="bg2">
                      <a:lumMod val="50000"/>
                    </a:schemeClr>
                  </a:solidFill>
                </a:endParaRPr>
              </a:p>
              <a:p>
                <a:r>
                  <a:rPr lang="ru-RU" b="1" dirty="0">
                    <a:solidFill>
                      <a:schemeClr val="bg2">
                        <a:lumMod val="50000"/>
                      </a:schemeClr>
                    </a:solidFill>
                  </a:rPr>
                  <a:t>3) Найдите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b="1" i="1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b="1" i="1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/>
                          </a:rPr>
                          <m:t>𝑺</m:t>
                        </m:r>
                      </m:e>
                      <m:sub>
                        <m:r>
                          <a:rPr lang="ru-RU" b="1" i="1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/>
                          </a:rPr>
                          <m:t>𝟓𝟎</m:t>
                        </m:r>
                      </m:sub>
                    </m:sSub>
                  </m:oMath>
                </a14:m>
                <a:r>
                  <a:rPr lang="ru-RU" b="1" dirty="0">
                    <a:solidFill>
                      <a:schemeClr val="bg2">
                        <a:lumMod val="50000"/>
                      </a:schemeClr>
                    </a:solidFill>
                  </a:rPr>
                  <a:t> геометрической прогрессии, если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b="1" i="1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b="1" i="1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/>
                          </a:rPr>
                          <m:t>𝒃</m:t>
                        </m:r>
                      </m:e>
                      <m:sub>
                        <m:r>
                          <a:rPr lang="ru-RU" b="1" i="1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ru-RU" b="1" dirty="0">
                    <a:solidFill>
                      <a:schemeClr val="bg2">
                        <a:lumMod val="50000"/>
                      </a:schemeClr>
                    </a:solidFill>
                  </a:rPr>
                  <a:t>=-16, q=0,5</a:t>
                </a:r>
              </a:p>
              <a:p>
                <a:r>
                  <a:rPr lang="ru-RU" b="1" dirty="0" smtClean="0">
                    <a:solidFill>
                      <a:schemeClr val="bg2">
                        <a:lumMod val="50000"/>
                      </a:schemeClr>
                    </a:solidFill>
                  </a:rPr>
                  <a:t>     -</a:t>
                </a:r>
                <a:r>
                  <a:rPr lang="ru-RU" b="1" dirty="0">
                    <a:solidFill>
                      <a:schemeClr val="bg2">
                        <a:lumMod val="50000"/>
                      </a:schemeClr>
                    </a:solidFill>
                  </a:rPr>
                  <a:t>24, 12, -6,… бесконечная геометрическая прогрессия. </a:t>
                </a:r>
                <a:r>
                  <a:rPr lang="ru-RU" b="1" dirty="0" smtClean="0">
                    <a:solidFill>
                      <a:schemeClr val="bg2">
                        <a:lumMod val="50000"/>
                      </a:schemeClr>
                    </a:solidFill>
                  </a:rPr>
                  <a:t/>
                </a:r>
              </a:p>
              <a:p>
                <a:r>
                  <a:rPr lang="ru-RU" b="1" dirty="0">
                    <a:solidFill>
                      <a:schemeClr val="bg2">
                        <a:lumMod val="50000"/>
                      </a:schemeClr>
                    </a:solidFill>
                  </a:rPr>
                  <a:t/>
                </a:r>
                <a:r>
                  <a:rPr lang="ru-RU" b="1" dirty="0" smtClean="0">
                    <a:solidFill>
                      <a:schemeClr val="bg2">
                        <a:lumMod val="50000"/>
                      </a:schemeClr>
                    </a:solidFill>
                  </a:rPr>
                  <a:t>    Найдите </a:t>
                </a:r>
                <a:r>
                  <a:rPr lang="ru-RU" b="1" dirty="0">
                    <a:solidFill>
                      <a:schemeClr val="bg2">
                        <a:lumMod val="50000"/>
                      </a:schemeClr>
                    </a:solidFill>
                  </a:rPr>
                  <a:t>S</a:t>
                </a:r>
                <a:r>
                  <a:rPr lang="ru-RU" b="1" dirty="0" smtClean="0">
                    <a:solidFill>
                      <a:schemeClr val="bg2">
                        <a:lumMod val="50000"/>
                      </a:schemeClr>
                    </a:solidFill>
                  </a:rPr>
                  <a:t>.</a:t>
                </a:r>
              </a:p>
              <a:p>
                <a:endParaRPr lang="ru-RU" b="1" dirty="0">
                  <a:solidFill>
                    <a:schemeClr val="bg2">
                      <a:lumMod val="50000"/>
                    </a:schemeClr>
                  </a:solidFill>
                </a:endParaRPr>
              </a:p>
              <a:p>
                <a:r>
                  <a:rPr lang="ru-RU" b="1" dirty="0">
                    <a:solidFill>
                      <a:schemeClr val="bg2">
                        <a:lumMod val="50000"/>
                      </a:schemeClr>
                    </a:solidFill>
                  </a:rPr>
                  <a:t>4) Между числами -2 и -128 вставьте два числа так, чтобы </a:t>
                </a:r>
                <a:r>
                  <a:rPr lang="ru-RU" b="1" dirty="0" smtClean="0">
                    <a:solidFill>
                      <a:schemeClr val="bg2">
                        <a:lumMod val="50000"/>
                      </a:schemeClr>
                    </a:solidFill>
                  </a:rPr>
                  <a:t/>
                </a:r>
              </a:p>
              <a:p>
                <a:r>
                  <a:rPr lang="ru-RU" b="1" dirty="0">
                    <a:solidFill>
                      <a:schemeClr val="bg2">
                        <a:lumMod val="50000"/>
                      </a:schemeClr>
                    </a:solidFill>
                  </a:rPr>
                  <a:t/>
                </a:r>
                <a:r>
                  <a:rPr lang="ru-RU" b="1" dirty="0" smtClean="0">
                    <a:solidFill>
                      <a:schemeClr val="bg2">
                        <a:lumMod val="50000"/>
                      </a:schemeClr>
                    </a:solidFill>
                  </a:rPr>
                  <a:t>    получилась </a:t>
                </a:r>
                <a:r>
                  <a:rPr lang="ru-RU" b="1" dirty="0">
                    <a:solidFill>
                      <a:schemeClr val="bg2">
                        <a:lumMod val="50000"/>
                      </a:schemeClr>
                    </a:solidFill>
                  </a:rPr>
                  <a:t>геометрическая прогрессия.</a:t>
                </a:r>
              </a:p>
            </p:txBody>
          </p:sp>
        </mc:Choice>
        <mc:Fallback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1628800"/>
                <a:ext cx="5832648" cy="4524315"/>
              </a:xfrm>
              <a:prstGeom prst="rect">
                <a:avLst/>
              </a:prstGeom>
              <a:blipFill rotWithShape="1">
                <a:blip r:embed="rId3"/>
                <a:stretch>
                  <a:fillRect l="-836" t="-674" r="-940" b="-121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Стрелка влево 9">
            <a:hlinkClick r:id="" action="ppaction://hlinkshowjump?jump=nextslide"/>
          </p:cNvPr>
          <p:cNvSpPr/>
          <p:nvPr/>
        </p:nvSpPr>
        <p:spPr>
          <a:xfrm rot="10800000">
            <a:off x="7884368" y="6093296"/>
            <a:ext cx="576064" cy="2880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>
            <a:off x="755576" y="6093296"/>
            <a:ext cx="576064" cy="2880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77482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38117877"/>
              </p:ext>
            </p:extLst>
          </p:nvPr>
        </p:nvGraphicFramePr>
        <p:xfrm>
          <a:off x="611781" y="3573016"/>
          <a:ext cx="6272360" cy="2453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67797"/>
                <a:gridCol w="1567797"/>
                <a:gridCol w="1568383"/>
                <a:gridCol w="1568383"/>
              </a:tblGrid>
              <a:tr h="245146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1) 40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19" marR="68519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2) 45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19" marR="68519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3) 50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19" marR="68519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4) 55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19" marR="68519" marT="0" marB="0"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88580229"/>
              </p:ext>
            </p:extLst>
          </p:nvPr>
        </p:nvGraphicFramePr>
        <p:xfrm>
          <a:off x="599906" y="5085184"/>
          <a:ext cx="6264697" cy="2453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34403"/>
                <a:gridCol w="1163689"/>
                <a:gridCol w="1265297"/>
                <a:gridCol w="1163689"/>
                <a:gridCol w="1437619"/>
              </a:tblGrid>
              <a:tr h="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400" dirty="0">
                          <a:effectLst/>
                        </a:rPr>
                        <a:t>16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 smtClean="0">
                          <a:effectLst/>
                        </a:rPr>
                        <a:t>2) 17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 smtClean="0">
                          <a:effectLst/>
                        </a:rPr>
                        <a:t>3) 14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 smtClean="0">
                          <a:effectLst/>
                        </a:rPr>
                        <a:t>4) 13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 smtClean="0">
                          <a:effectLst/>
                        </a:rPr>
                        <a:t>5) 15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584029" y="1628800"/>
            <a:ext cx="5832648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Приложение 2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Зал ожидания:</a:t>
            </a:r>
            <a:endParaRPr lang="ru-RU" b="1" dirty="0" smtClean="0">
              <a:solidFill>
                <a:schemeClr val="bg2">
                  <a:lumMod val="50000"/>
                </a:schemeClr>
              </a:solidFill>
              <a:latin typeface="+mj-lt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Если первый член арифметической прогрессии равен 1, а шестой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член равен 21, то сумма первых её пяти членов равна: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ru-RU" b="1" dirty="0" smtClean="0">
              <a:solidFill>
                <a:schemeClr val="bg2">
                  <a:lumMod val="50000"/>
                </a:schemeClr>
              </a:solidFill>
              <a:latin typeface="+mj-lt"/>
              <a:cs typeface="Times New Roman" pitchFamily="18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+mj-lt"/>
              <a:cs typeface="Times New Roman" pitchFamily="18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2) Количество двузначных натуральных чисел, кратных 6, равно: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043490" y="620688"/>
            <a:ext cx="7024744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3200" b="1" smtClean="0"/>
              <a:t>Актуализация знаний (математическая таможня)</a:t>
            </a:r>
            <a:endParaRPr lang="ru-RU" sz="3200" b="1" dirty="0"/>
          </a:p>
        </p:txBody>
      </p:sp>
      <p:pic>
        <p:nvPicPr>
          <p:cNvPr id="9" name="Picture 4" descr="7728_ext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49280" y="1700808"/>
            <a:ext cx="2327176" cy="1745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Стрелка влево 9">
            <a:hlinkClick r:id="" action="ppaction://hlinkshowjump?jump=nextslide"/>
          </p:cNvPr>
          <p:cNvSpPr/>
          <p:nvPr/>
        </p:nvSpPr>
        <p:spPr>
          <a:xfrm rot="10800000">
            <a:off x="7884368" y="6093296"/>
            <a:ext cx="576064" cy="2880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>
            <a:off x="755576" y="6093296"/>
            <a:ext cx="576064" cy="2880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2238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043490" y="620688"/>
            <a:ext cx="7024744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3200" b="1" dirty="0" smtClean="0"/>
              <a:t>Исторический район</a:t>
            </a:r>
          </a:p>
          <a:p>
            <a:pPr algn="ctr"/>
            <a:r>
              <a:rPr lang="ru-RU" sz="3200" b="1" dirty="0" smtClean="0"/>
              <a:t>Легенда о создателе шахмат</a:t>
            </a:r>
            <a:endParaRPr lang="ru-RU" sz="3200" b="1" dirty="0"/>
          </a:p>
        </p:txBody>
      </p:sp>
      <p:pic>
        <p:nvPicPr>
          <p:cNvPr id="3" name="Picture 3" descr="869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00808"/>
            <a:ext cx="2685607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1290714540_shahmaty"/>
          <p:cNvPicPr>
            <a:picLocks noChangeAspect="1" noChangeArrowheads="1"/>
          </p:cNvPicPr>
          <p:nvPr/>
        </p:nvPicPr>
        <p:blipFill>
          <a:blip r:embed="rId3" cstate="email">
            <a:lum bright="-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76229" y="3226585"/>
            <a:ext cx="2631487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907629" y="5739978"/>
            <a:ext cx="5048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dirty="0"/>
              <a:t>1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555329" y="5739978"/>
            <a:ext cx="5048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FF9999"/>
                </a:solidFill>
              </a:rPr>
              <a:t>2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3203029" y="5739978"/>
            <a:ext cx="5048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/>
              <a:t>4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3852316" y="5739978"/>
            <a:ext cx="5048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dirty="0">
                <a:solidFill>
                  <a:srgbClr val="FF9999"/>
                </a:solidFill>
              </a:rPr>
              <a:t>8</a:t>
            </a: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4284116" y="5739978"/>
            <a:ext cx="7921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dirty="0"/>
              <a:t>16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5003254" y="5739978"/>
            <a:ext cx="7921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FF9999"/>
                </a:solidFill>
              </a:rPr>
              <a:t>32</a:t>
            </a: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5579516" y="5739978"/>
            <a:ext cx="7921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/>
              <a:t>64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6300241" y="5733256"/>
            <a:ext cx="100806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dirty="0">
                <a:solidFill>
                  <a:srgbClr val="FF9999"/>
                </a:solidFill>
              </a:rPr>
              <a:t>128</a:t>
            </a:r>
          </a:p>
        </p:txBody>
      </p:sp>
      <p:pic>
        <p:nvPicPr>
          <p:cNvPr id="13" name="Picture 2" descr="%D1%88%D0%B0%D1%85%D0%BC%D0%B0%D1%82%D0%BD%D0%B0%D1%8F-%D0%B4%D0%BE%D1%81%D0%BA%D0%B0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75597" y="1628800"/>
            <a:ext cx="2118221" cy="2118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1255085054_korrice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98709" y="3930737"/>
            <a:ext cx="2671995" cy="1673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13070848151NUa68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34707" y="2788783"/>
            <a:ext cx="1750342" cy="191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611560" y="3789040"/>
            <a:ext cx="18245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Историческая</a:t>
            </a:r>
          </a:p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справка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3074" name="Picture 2" descr="C:\Users\Slateer\Desktop\i.jpg">
            <a:hlinkClick r:id="rId9" action="ppaction://hlinkpres?slideindex=1&amp;slidetitle=Презентация PowerPoint"/>
          </p:cNvPr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4241" y="4434711"/>
            <a:ext cx="10191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Стрелка влево 17">
            <a:hlinkClick r:id="" action="ppaction://hlinkshowjump?jump=nextslide"/>
          </p:cNvPr>
          <p:cNvSpPr/>
          <p:nvPr/>
        </p:nvSpPr>
        <p:spPr>
          <a:xfrm rot="10800000">
            <a:off x="7884368" y="6093296"/>
            <a:ext cx="576064" cy="2880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лево 18">
            <a:hlinkClick r:id="" action="ppaction://hlinkshowjump?jump=previousslide"/>
          </p:cNvPr>
          <p:cNvSpPr/>
          <p:nvPr/>
        </p:nvSpPr>
        <p:spPr>
          <a:xfrm>
            <a:off x="755576" y="6093296"/>
            <a:ext cx="576064" cy="2880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5441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764704"/>
            <a:ext cx="806489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Приложение №5</a:t>
            </a:r>
          </a:p>
          <a:p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  <a:p>
            <a:pPr marL="342900" lvl="0" indent="-342900">
              <a:buAutoNum type="arabicParenR"/>
            </a:pP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На 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первом рабочем месте сборочного конвейера начинают собирать изделия из пяти деталей, затем на каждом из девяти следующих рабочих мест добавляются к изделию на две детали больше, чем на предыдущем. Какое количество деталей будет в изделии после прохождении 10 рабочих 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мест.</a:t>
            </a:r>
          </a:p>
          <a:p>
            <a:pPr marL="342900" lvl="0" indent="-342900">
              <a:buAutoNum type="arabicParenR"/>
            </a:pP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Для 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трансформатора допускается перегрузка в течение 20 минут на 75% от нормального тока. С увеличением времени перегрузки на каждые 20 минут, допустимый уровень снижается до 4:5 от предыдущего. Каковы допустимые перегрузки трансформатора, работающего 1, 2, 3 часа? </a:t>
            </a:r>
            <a:endParaRPr lang="ru-RU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342900" lvl="0" indent="-342900">
              <a:buAutoNum type="arabicParenR"/>
            </a:pP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У 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нас образовалась прибыль в размере 100 условных единиц. Если 3 банка, в которые можно вложить деньги: I-й банк - простые проценты из расчета 3% в месяц;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II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-й банк - простые проценты из расчета 40% в год;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III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-й банк - под сложные проценты из расчета 30% год. Мы хотим положить деньги на три года. В какой банк нам наиболее выгодно вложить деньги? Изменится ли ситуация через 5 лет?</a:t>
            </a:r>
          </a:p>
        </p:txBody>
      </p:sp>
      <p:sp>
        <p:nvSpPr>
          <p:cNvPr id="3" name="Стрелка влево 2">
            <a:hlinkClick r:id="" action="ppaction://hlinkshowjump?jump=nextslide"/>
          </p:cNvPr>
          <p:cNvSpPr/>
          <p:nvPr/>
        </p:nvSpPr>
        <p:spPr>
          <a:xfrm rot="10800000">
            <a:off x="7884368" y="6093296"/>
            <a:ext cx="576064" cy="2880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лево 3">
            <a:hlinkClick r:id="" action="ppaction://hlinkshowjump?jump=previousslide"/>
          </p:cNvPr>
          <p:cNvSpPr/>
          <p:nvPr/>
        </p:nvSpPr>
        <p:spPr>
          <a:xfrm>
            <a:off x="755576" y="6093296"/>
            <a:ext cx="576064" cy="2880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07399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4462164" y="1412776"/>
            <a:ext cx="3952875" cy="2247900"/>
          </a:xfrm>
          <a:prstGeom prst="rect">
            <a:avLst/>
          </a:prstGeom>
        </p:spPr>
      </p:pic>
      <p:pic>
        <p:nvPicPr>
          <p:cNvPr id="11" name="Рисунок 10"/>
          <p:cNvPicPr/>
          <p:nvPr/>
        </p:nvPicPr>
        <p:blipFill>
          <a:blip r:embed="rId3"/>
          <a:stretch>
            <a:fillRect/>
          </a:stretch>
        </p:blipFill>
        <p:spPr>
          <a:xfrm>
            <a:off x="1475656" y="3992538"/>
            <a:ext cx="4414813" cy="2195711"/>
          </a:xfrm>
          <a:prstGeom prst="rect">
            <a:avLst/>
          </a:prstGeom>
        </p:spPr>
      </p:pic>
      <p:pic>
        <p:nvPicPr>
          <p:cNvPr id="12" name="Рисунок 11"/>
          <p:cNvPicPr/>
          <p:nvPr/>
        </p:nvPicPr>
        <p:blipFill>
          <a:blip r:embed="rId4"/>
          <a:stretch>
            <a:fillRect/>
          </a:stretch>
        </p:blipFill>
        <p:spPr>
          <a:xfrm>
            <a:off x="683568" y="692696"/>
            <a:ext cx="3656856" cy="257785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156176" y="836712"/>
            <a:ext cx="21114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Приложение 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№6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Стрелка влево 5">
            <a:hlinkClick r:id="" action="ppaction://hlinkshowjump?jump=nextslide"/>
          </p:cNvPr>
          <p:cNvSpPr/>
          <p:nvPr/>
        </p:nvSpPr>
        <p:spPr>
          <a:xfrm rot="10800000">
            <a:off x="7884368" y="6093296"/>
            <a:ext cx="576064" cy="2880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6">
            <a:hlinkClick r:id="" action="ppaction://hlinkshowjump?jump=previousslide"/>
          </p:cNvPr>
          <p:cNvSpPr/>
          <p:nvPr/>
        </p:nvSpPr>
        <p:spPr>
          <a:xfrm>
            <a:off x="755576" y="6093296"/>
            <a:ext cx="576064" cy="2880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472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Прямоугольник 1"/>
              <p:cNvSpPr/>
              <p:nvPr/>
            </p:nvSpPr>
            <p:spPr>
              <a:xfrm>
                <a:off x="539552" y="1124744"/>
                <a:ext cx="8064896" cy="40775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ru-RU" b="1" dirty="0" smtClean="0">
                    <a:solidFill>
                      <a:schemeClr val="bg2">
                        <a:lumMod val="50000"/>
                      </a:schemeClr>
                    </a:solidFill>
                  </a:rPr>
                  <a:t>Приложение №10</a:t>
                </a:r>
              </a:p>
              <a:p>
                <a:pPr algn="ctr"/>
                <a:r>
                  <a:rPr lang="ru-RU" b="1" dirty="0">
                    <a:solidFill>
                      <a:schemeClr val="bg2">
                        <a:lumMod val="50000"/>
                      </a:schemeClr>
                    </a:solidFill>
                  </a:rPr>
                  <a:t>Дома:</a:t>
                </a:r>
              </a:p>
              <a:p>
                <a:pPr lvl="0"/>
                <a:r>
                  <a:rPr lang="ru-RU" b="1" dirty="0" smtClean="0">
                    <a:solidFill>
                      <a:schemeClr val="bg2">
                        <a:lumMod val="50000"/>
                      </a:schemeClr>
                    </a:solidFill>
                  </a:rPr>
                  <a:t>1) Решить </a:t>
                </a:r>
                <a:r>
                  <a:rPr lang="ru-RU" b="1" dirty="0">
                    <a:solidFill>
                      <a:schemeClr val="bg2">
                        <a:lumMod val="50000"/>
                      </a:schemeClr>
                    </a:solidFill>
                  </a:rPr>
                  <a:t>уравнение: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b="1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b="1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ru-RU" b="1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𝒙</m:t>
                          </m:r>
                        </m:num>
                        <m:den>
                          <m:r>
                            <a:rPr lang="ru-RU" b="1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ru-RU" b="1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ru-RU" b="1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ru-RU" b="1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𝟏</m:t>
                          </m:r>
                        </m:den>
                      </m:f>
                      <m:r>
                        <a:rPr lang="ru-RU" b="1" i="1">
                          <a:solidFill>
                            <a:schemeClr val="bg2">
                              <a:lumMod val="50000"/>
                            </a:schemeClr>
                          </a:solidFill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ru-RU" b="1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b="1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ru-RU" b="1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ru-RU" b="1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ru-RU" b="1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ru-RU" b="1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ru-RU" b="1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ru-RU" b="1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ru-RU" b="1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𝟏</m:t>
                          </m:r>
                        </m:den>
                      </m:f>
                      <m:r>
                        <a:rPr lang="ru-RU" b="1" i="1">
                          <a:solidFill>
                            <a:schemeClr val="bg2">
                              <a:lumMod val="50000"/>
                            </a:schemeClr>
                          </a:solidFill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ru-RU" b="1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b="1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ru-RU" b="1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ru-RU" b="1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ru-RU" b="1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𝟐</m:t>
                          </m:r>
                        </m:num>
                        <m:den>
                          <m:r>
                            <a:rPr lang="ru-RU" b="1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ru-RU" b="1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ru-RU" b="1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ru-RU" b="1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𝟏</m:t>
                          </m:r>
                        </m:den>
                      </m:f>
                      <m:r>
                        <a:rPr lang="ru-RU" b="1" i="1">
                          <a:solidFill>
                            <a:schemeClr val="bg2">
                              <a:lumMod val="50000"/>
                            </a:schemeClr>
                          </a:solidFill>
                          <a:latin typeface="Cambria Math"/>
                        </a:rPr>
                        <m:t>+…+</m:t>
                      </m:r>
                      <m:f>
                        <m:fPr>
                          <m:ctrlPr>
                            <a:rPr lang="ru-RU" b="1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b="1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ru-RU" b="1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ru-RU" b="1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ru-RU" b="1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ru-RU" b="1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𝟏</m:t>
                          </m:r>
                        </m:den>
                      </m:f>
                      <m:r>
                        <a:rPr lang="ru-RU" b="1" i="1">
                          <a:solidFill>
                            <a:schemeClr val="bg2">
                              <a:lumMod val="50000"/>
                            </a:schemeClr>
                          </a:solidFill>
                          <a:latin typeface="Cambria Math"/>
                        </a:rPr>
                        <m:t>=</m:t>
                      </m:r>
                      <m:r>
                        <a:rPr lang="ru-RU" b="1" i="1">
                          <a:solidFill>
                            <a:schemeClr val="bg2">
                              <a:lumMod val="50000"/>
                            </a:schemeClr>
                          </a:solidFill>
                          <a:latin typeface="Cambria Math"/>
                        </a:rPr>
                        <m:t>𝟑</m:t>
                      </m:r>
                    </m:oMath>
                  </m:oMathPara>
                </a14:m>
                <a:endParaRPr lang="ru-RU" b="1" dirty="0">
                  <a:solidFill>
                    <a:schemeClr val="bg2">
                      <a:lumMod val="50000"/>
                    </a:schemeClr>
                  </a:solidFill>
                </a:endParaRPr>
              </a:p>
              <a:p>
                <a:pPr lvl="0"/>
                <a:r>
                  <a:rPr lang="ru-RU" b="1" dirty="0">
                    <a:solidFill>
                      <a:schemeClr val="bg2">
                        <a:lumMod val="50000"/>
                      </a:schemeClr>
                    </a:solidFill>
                  </a:rPr>
                  <a:t/>
                </a:r>
                <a:r>
                  <a:rPr lang="ru-RU" b="1" dirty="0" smtClean="0">
                    <a:solidFill>
                      <a:schemeClr val="bg2">
                        <a:lumMod val="50000"/>
                      </a:schemeClr>
                    </a:solidFill>
                  </a:rPr>
                  <a:t>2) Решите </a:t>
                </a:r>
                <a:r>
                  <a:rPr lang="ru-RU" b="1" dirty="0">
                    <a:solidFill>
                      <a:schemeClr val="bg2">
                        <a:lumMod val="50000"/>
                      </a:schemeClr>
                    </a:solidFill>
                  </a:rPr>
                  <a:t>уравнение: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b="1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b="1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>
                          <a:solidFill>
                            <a:schemeClr val="bg2">
                              <a:lumMod val="50000"/>
                            </a:schemeClr>
                          </a:solidFill>
                          <a:latin typeface="Cambria Math"/>
                        </a:rPr>
                        <m:t>−</m:t>
                      </m:r>
                      <m:r>
                        <a:rPr lang="en-US" b="1" i="1">
                          <a:solidFill>
                            <a:schemeClr val="bg2">
                              <a:lumMod val="50000"/>
                            </a:schemeClr>
                          </a:solidFill>
                          <a:latin typeface="Cambria Math"/>
                        </a:rPr>
                        <m:t>𝟐</m:t>
                      </m:r>
                      <m:sSup>
                        <m:sSupPr>
                          <m:ctrlPr>
                            <a:rPr lang="ru-RU" b="1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b="1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𝟑</m:t>
                          </m:r>
                        </m:sup>
                      </m:sSup>
                      <m:r>
                        <a:rPr lang="en-US" b="1" i="1">
                          <a:solidFill>
                            <a:schemeClr val="bg2">
                              <a:lumMod val="50000"/>
                            </a:schemeClr>
                          </a:solidFill>
                          <a:latin typeface="Cambria Math"/>
                        </a:rPr>
                        <m:t>+</m:t>
                      </m:r>
                      <m:r>
                        <a:rPr lang="en-US" b="1" i="1">
                          <a:solidFill>
                            <a:schemeClr val="bg2">
                              <a:lumMod val="50000"/>
                            </a:schemeClr>
                          </a:solidFill>
                          <a:latin typeface="Cambria Math"/>
                        </a:rPr>
                        <m:t>𝟒</m:t>
                      </m:r>
                      <m:sSup>
                        <m:sSupPr>
                          <m:ctrlPr>
                            <a:rPr lang="ru-RU" b="1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b="1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𝟒</m:t>
                          </m:r>
                        </m:sup>
                      </m:sSup>
                      <m:r>
                        <a:rPr lang="en-US" b="1" i="1">
                          <a:solidFill>
                            <a:schemeClr val="bg2">
                              <a:lumMod val="50000"/>
                            </a:schemeClr>
                          </a:solidFill>
                          <a:latin typeface="Cambria Math"/>
                        </a:rPr>
                        <m:t>−</m:t>
                      </m:r>
                      <m:r>
                        <a:rPr lang="en-US" b="1" i="1">
                          <a:solidFill>
                            <a:schemeClr val="bg2">
                              <a:lumMod val="50000"/>
                            </a:schemeClr>
                          </a:solidFill>
                          <a:latin typeface="Cambria Math"/>
                        </a:rPr>
                        <m:t>𝟖</m:t>
                      </m:r>
                      <m:sSup>
                        <m:sSupPr>
                          <m:ctrlPr>
                            <a:rPr lang="ru-RU" b="1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b="1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𝟓</m:t>
                          </m:r>
                        </m:sup>
                      </m:sSup>
                      <m:r>
                        <a:rPr lang="en-US" b="1" i="1">
                          <a:solidFill>
                            <a:schemeClr val="bg2">
                              <a:lumMod val="50000"/>
                            </a:schemeClr>
                          </a:solidFill>
                          <a:latin typeface="Cambria Math"/>
                        </a:rPr>
                        <m:t>+…=</m:t>
                      </m:r>
                      <m:r>
                        <a:rPr lang="en-US" b="1" i="1">
                          <a:solidFill>
                            <a:schemeClr val="bg2">
                              <a:lumMod val="50000"/>
                            </a:schemeClr>
                          </a:solidFill>
                          <a:latin typeface="Cambria Math"/>
                        </a:rPr>
                        <m:t>𝟐</m:t>
                      </m:r>
                      <m:r>
                        <a:rPr lang="en-US" b="1" i="1">
                          <a:solidFill>
                            <a:schemeClr val="bg2">
                              <a:lumMod val="50000"/>
                            </a:schemeClr>
                          </a:solidFill>
                          <a:latin typeface="Cambria Math"/>
                        </a:rPr>
                        <m:t>𝒙</m:t>
                      </m:r>
                      <m:r>
                        <a:rPr lang="en-US" b="1" i="1">
                          <a:solidFill>
                            <a:schemeClr val="bg2">
                              <a:lumMod val="50000"/>
                            </a:schemeClr>
                          </a:solidFill>
                          <a:latin typeface="Cambria Math"/>
                        </a:rPr>
                        <m:t>+</m:t>
                      </m:r>
                      <m:r>
                        <a:rPr lang="en-US" b="1" i="1">
                          <a:solidFill>
                            <a:schemeClr val="bg2">
                              <a:lumMod val="50000"/>
                            </a:schemeClr>
                          </a:solidFill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ru-RU" b="1" dirty="0">
                  <a:solidFill>
                    <a:schemeClr val="bg2">
                      <a:lumMod val="50000"/>
                    </a:schemeClr>
                  </a:solidFill>
                </a:endParaRPr>
              </a:p>
              <a:p>
                <a:r>
                  <a:rPr lang="ru-RU" b="1" dirty="0">
                    <a:solidFill>
                      <a:schemeClr val="bg2">
                        <a:lumMod val="50000"/>
                      </a:schemeClr>
                    </a:solidFill>
                  </a:rPr>
                  <a:t/>
                </a:r>
                <a:r>
                  <a:rPr lang="ru-RU" b="1" dirty="0" smtClean="0">
                    <a:solidFill>
                      <a:schemeClr val="bg2">
                        <a:lumMod val="50000"/>
                      </a:schemeClr>
                    </a:solidFill>
                  </a:rPr>
                  <a:t>     полагая</a:t>
                </a:r>
                <a:r>
                  <a:rPr lang="ru-RU" b="1" dirty="0">
                    <a:solidFill>
                      <a:schemeClr val="bg2">
                        <a:lumMod val="50000"/>
                      </a:schemeClr>
                    </a:solidFill>
                  </a:rPr>
                  <a:t>, что левая часть-сумма бесконечно убывающей </a:t>
                </a:r>
                <a:r>
                  <a:rPr lang="ru-RU" b="1" dirty="0" smtClean="0">
                    <a:solidFill>
                      <a:schemeClr val="bg2">
                        <a:lumMod val="50000"/>
                      </a:schemeClr>
                    </a:solidFill>
                  </a:rPr>
                  <a:t/>
                </a:r>
              </a:p>
              <a:p>
                <a:r>
                  <a:rPr lang="ru-RU" b="1" dirty="0">
                    <a:solidFill>
                      <a:schemeClr val="bg2">
                        <a:lumMod val="50000"/>
                      </a:schemeClr>
                    </a:solidFill>
                  </a:rPr>
                  <a:t/>
                </a:r>
                <a:r>
                  <a:rPr lang="ru-RU" b="1" dirty="0" smtClean="0">
                    <a:solidFill>
                      <a:schemeClr val="bg2">
                        <a:lumMod val="50000"/>
                      </a:schemeClr>
                    </a:solidFill>
                  </a:rPr>
                  <a:t>     геометрической прогрессии</a:t>
                </a:r>
                <a:r>
                  <a:rPr lang="ru-RU" b="1" dirty="0">
                    <a:solidFill>
                      <a:schemeClr val="bg2">
                        <a:lumMod val="50000"/>
                      </a:schemeClr>
                    </a:solidFill>
                  </a:rPr>
                  <a:t>.</a:t>
                </a:r>
              </a:p>
              <a:p>
                <a:pPr lvl="0"/>
                <a:r>
                  <a:rPr lang="ru-RU" b="1" dirty="0" smtClean="0">
                    <a:solidFill>
                      <a:schemeClr val="bg2">
                        <a:lumMod val="50000"/>
                      </a:schemeClr>
                    </a:solidFill>
                  </a:rPr>
                  <a:t>3) В </a:t>
                </a:r>
                <a:r>
                  <a:rPr lang="ru-RU" b="1" dirty="0">
                    <a:solidFill>
                      <a:schemeClr val="bg2">
                        <a:lumMod val="50000"/>
                      </a:schemeClr>
                    </a:solidFill>
                  </a:rPr>
                  <a:t>геометрической прогрессии с четным числом членов сумма </a:t>
                </a:r>
                <a:r>
                  <a:rPr lang="ru-RU" b="1" dirty="0" smtClean="0">
                    <a:solidFill>
                      <a:schemeClr val="bg2">
                        <a:lumMod val="50000"/>
                      </a:schemeClr>
                    </a:solidFill>
                  </a:rPr>
                  <a:t/>
                </a:r>
              </a:p>
              <a:p>
                <a:pPr lvl="0"/>
                <a:r>
                  <a:rPr lang="ru-RU" b="1" dirty="0">
                    <a:solidFill>
                      <a:schemeClr val="bg2">
                        <a:lumMod val="50000"/>
                      </a:schemeClr>
                    </a:solidFill>
                  </a:rPr>
                  <a:t/>
                </a:r>
                <a:r>
                  <a:rPr lang="ru-RU" b="1" dirty="0" smtClean="0">
                    <a:solidFill>
                      <a:schemeClr val="bg2">
                        <a:lumMod val="50000"/>
                      </a:schemeClr>
                    </a:solidFill>
                  </a:rPr>
                  <a:t>    всех </a:t>
                </a:r>
                <a:r>
                  <a:rPr lang="ru-RU" b="1" dirty="0">
                    <a:solidFill>
                      <a:schemeClr val="bg2">
                        <a:lumMod val="50000"/>
                      </a:schemeClr>
                    </a:solidFill>
                  </a:rPr>
                  <a:t>ее </a:t>
                </a:r>
                <a:r>
                  <a:rPr lang="ru-RU" b="1" dirty="0" smtClean="0">
                    <a:solidFill>
                      <a:schemeClr val="bg2">
                        <a:lumMod val="50000"/>
                      </a:schemeClr>
                    </a:solidFill>
                  </a:rPr>
                  <a:t>членов </a:t>
                </a:r>
                <a:r>
                  <a:rPr lang="ru-RU" b="1" dirty="0">
                    <a:solidFill>
                      <a:schemeClr val="bg2">
                        <a:lumMod val="50000"/>
                      </a:schemeClr>
                    </a:solidFill>
                  </a:rPr>
                  <a:t>в три раза больше суммы членов, стоящих на </a:t>
                </a:r>
                <a:endParaRPr lang="ru-RU" b="1" dirty="0" smtClean="0">
                  <a:solidFill>
                    <a:schemeClr val="bg2">
                      <a:lumMod val="50000"/>
                    </a:schemeClr>
                  </a:solidFill>
                </a:endParaRPr>
              </a:p>
              <a:p>
                <a:pPr lvl="0"/>
                <a:r>
                  <a:rPr lang="ru-RU" b="1" dirty="0">
                    <a:solidFill>
                      <a:schemeClr val="bg2">
                        <a:lumMod val="50000"/>
                      </a:schemeClr>
                    </a:solidFill>
                  </a:rPr>
                  <a:t/>
                </a:r>
                <a:r>
                  <a:rPr lang="ru-RU" b="1" dirty="0" smtClean="0">
                    <a:solidFill>
                      <a:schemeClr val="bg2">
                        <a:lumMod val="50000"/>
                      </a:schemeClr>
                    </a:solidFill>
                  </a:rPr>
                  <a:t>    нечетных </a:t>
                </a:r>
                <a:r>
                  <a:rPr lang="ru-RU" b="1" dirty="0">
                    <a:solidFill>
                      <a:schemeClr val="bg2">
                        <a:lumMod val="50000"/>
                      </a:schemeClr>
                    </a:solidFill>
                  </a:rPr>
                  <a:t>местах. Тогда знаменатель прогрессии:</a:t>
                </a:r>
              </a:p>
              <a:p>
                <a:r>
                  <a:rPr lang="en-US" b="1" dirty="0">
                    <a:solidFill>
                      <a:schemeClr val="bg2">
                        <a:lumMod val="50000"/>
                      </a:schemeClr>
                    </a:solidFill>
                  </a:rPr>
                  <a:t>1)2	</a:t>
                </a:r>
                <a:r>
                  <a:rPr lang="ru-RU" b="1" dirty="0" smtClean="0">
                    <a:solidFill>
                      <a:schemeClr val="bg2">
                        <a:lumMod val="50000"/>
                      </a:schemeClr>
                    </a:solidFill>
                  </a:rPr>
                  <a:t/>
                </a:r>
                <a:r>
                  <a:rPr lang="en-US" b="1" dirty="0" smtClean="0">
                    <a:solidFill>
                      <a:schemeClr val="bg2">
                        <a:lumMod val="50000"/>
                      </a:schemeClr>
                    </a:solidFill>
                  </a:rPr>
                  <a:t>2</a:t>
                </a:r>
                <a:r>
                  <a:rPr lang="en-US" b="1" dirty="0">
                    <a:solidFill>
                      <a:schemeClr val="bg2">
                        <a:lumMod val="50000"/>
                      </a:schemeClr>
                    </a:solidFill>
                  </a:rPr>
                  <a:t>) 3		</a:t>
                </a:r>
                <a:r>
                  <a:rPr lang="en-US" b="1" dirty="0" smtClean="0">
                    <a:solidFill>
                      <a:schemeClr val="bg2">
                        <a:lumMod val="50000"/>
                      </a:schemeClr>
                    </a:solidFill>
                  </a:rPr>
                  <a:t>3</a:t>
                </a:r>
                <a:r>
                  <a:rPr lang="en-US" b="1" dirty="0">
                    <a:solidFill>
                      <a:schemeClr val="bg2">
                        <a:lumMod val="50000"/>
                      </a:schemeClr>
                    </a:solidFill>
                  </a:rPr>
                  <a:t>) 4		</a:t>
                </a:r>
                <a:r>
                  <a:rPr lang="en-US" b="1" dirty="0" smtClean="0">
                    <a:solidFill>
                      <a:schemeClr val="bg2">
                        <a:lumMod val="50000"/>
                      </a:schemeClr>
                    </a:solidFill>
                  </a:rPr>
                  <a:t>4</a:t>
                </a:r>
                <a:r>
                  <a:rPr lang="en-US" b="1" dirty="0">
                    <a:solidFill>
                      <a:schemeClr val="bg2">
                        <a:lumMod val="50000"/>
                      </a:schemeClr>
                    </a:solidFill>
                  </a:rPr>
                  <a:t>)</a:t>
                </a:r>
                <a14:m>
                  <m:oMath xmlns:m="http://schemas.openxmlformats.org/officeDocument/2006/math">
                    <m:r>
                      <a:rPr lang="en-US" b="1" i="1">
                        <a:solidFill>
                          <a:schemeClr val="bg2">
                            <a:lumMod val="50000"/>
                          </a:schemeClr>
                        </a:solidFill>
                        <a:latin typeface="Cambria Math"/>
                      </a:rPr>
                      <m:t> </m:t>
                    </m:r>
                    <m:f>
                      <m:fPr>
                        <m:ctrlPr>
                          <a:rPr lang="ru-RU" b="1" i="1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b="1" i="1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en-US" b="1" i="1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b="1" dirty="0">
                    <a:solidFill>
                      <a:schemeClr val="bg2">
                        <a:lumMod val="50000"/>
                      </a:schemeClr>
                    </a:solidFill>
                  </a:rPr>
                  <a:t/>
                </a:r>
                <a:r>
                  <a:rPr lang="en-US" b="1" dirty="0" smtClean="0">
                    <a:solidFill>
                      <a:schemeClr val="bg2">
                        <a:lumMod val="50000"/>
                      </a:schemeClr>
                    </a:solidFill>
                  </a:rPr>
                  <a:t>5</a:t>
                </a:r>
                <a:r>
                  <a:rPr lang="en-US" b="1" dirty="0">
                    <a:solidFill>
                      <a:schemeClr val="bg2">
                        <a:lumMod val="50000"/>
                      </a:schemeClr>
                    </a:solidFill>
                  </a:rPr>
                  <a:t>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b="1" i="1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b="1" i="1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/>
                          </a:rPr>
                          <m:t>𝟓</m:t>
                        </m:r>
                      </m:num>
                      <m:den>
                        <m:r>
                          <a:rPr lang="en-US" b="1" i="1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endParaRPr lang="ru-RU" b="1" dirty="0">
                  <a:solidFill>
                    <a:schemeClr val="bg2">
                      <a:lumMod val="50000"/>
                    </a:schemeClr>
                  </a:solidFill>
                </a:endParaRPr>
              </a:p>
              <a:p>
                <a:r>
                  <a:rPr lang="ru-RU" b="1" dirty="0">
                    <a:solidFill>
                      <a:schemeClr val="bg2">
                        <a:lumMod val="50000"/>
                      </a:schemeClr>
                    </a:solidFill>
                  </a:rPr>
                  <a:t> </a:t>
                </a:r>
              </a:p>
            </p:txBody>
          </p:sp>
        </mc:Choice>
        <mc:Fallback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1124744"/>
                <a:ext cx="8064896" cy="4077526"/>
              </a:xfrm>
              <a:prstGeom prst="rect">
                <a:avLst/>
              </a:prstGeom>
              <a:blipFill rotWithShape="1">
                <a:blip r:embed="rId2"/>
                <a:stretch>
                  <a:fillRect l="-681" t="-749" r="-68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Стрелка влево 2">
            <a:hlinkClick r:id="" action="ppaction://hlinkshowjump?jump=nextslide"/>
          </p:cNvPr>
          <p:cNvSpPr/>
          <p:nvPr/>
        </p:nvSpPr>
        <p:spPr>
          <a:xfrm rot="10800000">
            <a:off x="7884368" y="6093296"/>
            <a:ext cx="576064" cy="2880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лево 3">
            <a:hlinkClick r:id="" action="ppaction://hlinkshowjump?jump=previousslide"/>
          </p:cNvPr>
          <p:cNvSpPr/>
          <p:nvPr/>
        </p:nvSpPr>
        <p:spPr>
          <a:xfrm>
            <a:off x="755576" y="6093296"/>
            <a:ext cx="576064" cy="2880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96849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16632"/>
            <a:ext cx="7024744" cy="1143000"/>
          </a:xfrm>
        </p:spPr>
        <p:txBody>
          <a:bodyPr/>
          <a:lstStyle/>
          <a:p>
            <a:pPr algn="ctr"/>
            <a:r>
              <a:rPr lang="ru-RU" dirty="0" smtClean="0"/>
              <a:t>Соавторы:</a:t>
            </a:r>
            <a:endParaRPr lang="ru-RU" dirty="0"/>
          </a:p>
        </p:txBody>
      </p:sp>
      <p:sp>
        <p:nvSpPr>
          <p:cNvPr id="3" name="Стрелка влево 2"/>
          <p:cNvSpPr/>
          <p:nvPr/>
        </p:nvSpPr>
        <p:spPr>
          <a:xfrm>
            <a:off x="3334034" y="1934746"/>
            <a:ext cx="432048" cy="21602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79912" y="1340768"/>
            <a:ext cx="2088232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Лазарева С.И</a:t>
            </a:r>
          </a:p>
          <a:p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</a:rPr>
              <a:t>Учитель математики высшей квалификационной категории</a:t>
            </a:r>
            <a:endParaRPr lang="ru-RU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9" name="Picture 6" descr="C:\Documents and Settings\Учитель\Рабочий стол\фото\DSC0010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2696" y="1253754"/>
            <a:ext cx="2753159" cy="20648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4" descr="Photo-007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9546" y="4005468"/>
            <a:ext cx="2687432" cy="20158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Стрелка влево 10"/>
          <p:cNvSpPr/>
          <p:nvPr/>
        </p:nvSpPr>
        <p:spPr>
          <a:xfrm>
            <a:off x="3419872" y="4797354"/>
            <a:ext cx="432048" cy="21602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851920" y="4647327"/>
            <a:ext cx="1728192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Ульянова Н.В.</a:t>
            </a:r>
          </a:p>
          <a:p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</a:rPr>
              <a:t>Учитель математики и информатики</a:t>
            </a:r>
          </a:p>
          <a:p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п</a:t>
            </a: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</a:rPr>
              <a:t>ервой  квалификационной категории</a:t>
            </a:r>
            <a:endParaRPr lang="ru-RU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51920" y="2852936"/>
            <a:ext cx="18722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Суханова Н.А.</a:t>
            </a:r>
          </a:p>
          <a:p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</a:rPr>
              <a:t>Учитель математики высшей квалификационной категории</a:t>
            </a:r>
            <a:endParaRPr lang="ru-RU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4" name="Стрелка влево 13"/>
          <p:cNvSpPr/>
          <p:nvPr/>
        </p:nvSpPr>
        <p:spPr>
          <a:xfrm rot="10800000">
            <a:off x="5600304" y="3468200"/>
            <a:ext cx="432048" cy="21602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Slateer\Desktop\фото 018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012160" y="2492896"/>
            <a:ext cx="2724536" cy="20078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91234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736</TotalTime>
  <Words>363</Words>
  <Application>Microsoft Office PowerPoint</Application>
  <PresentationFormat>Экран (4:3)</PresentationFormat>
  <Paragraphs>60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Остин</vt:lpstr>
      <vt:lpstr>Интегрированный урок- путешествие в мире математика по стране: «Арифметическая и геометрическая прогрессии».</vt:lpstr>
      <vt:lpstr>Слайд 2</vt:lpstr>
      <vt:lpstr>Актуализация знаний (математическая таможня)</vt:lpstr>
      <vt:lpstr>Слайд 4</vt:lpstr>
      <vt:lpstr>Слайд 5</vt:lpstr>
      <vt:lpstr>Слайд 6</vt:lpstr>
      <vt:lpstr>Слайд 7</vt:lpstr>
      <vt:lpstr>Слайд 8</vt:lpstr>
      <vt:lpstr>Соавторы: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Slateer</dc:creator>
  <cp:lastModifiedBy>Tata</cp:lastModifiedBy>
  <cp:revision>40</cp:revision>
  <dcterms:created xsi:type="dcterms:W3CDTF">2012-11-12T06:50:33Z</dcterms:created>
  <dcterms:modified xsi:type="dcterms:W3CDTF">2014-04-23T19:58:17Z</dcterms:modified>
</cp:coreProperties>
</file>