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8" r:id="rId2"/>
    <p:sldId id="260" r:id="rId3"/>
    <p:sldId id="261" r:id="rId4"/>
    <p:sldId id="262" r:id="rId5"/>
    <p:sldId id="279" r:id="rId6"/>
    <p:sldId id="263" r:id="rId7"/>
    <p:sldId id="264" r:id="rId8"/>
    <p:sldId id="265" r:id="rId9"/>
    <p:sldId id="280" r:id="rId10"/>
    <p:sldId id="277" r:id="rId11"/>
    <p:sldId id="269" r:id="rId12"/>
    <p:sldId id="281" r:id="rId13"/>
    <p:sldId id="267" r:id="rId14"/>
    <p:sldId id="274" r:id="rId15"/>
    <p:sldId id="285" r:id="rId16"/>
    <p:sldId id="286" r:id="rId17"/>
    <p:sldId id="287" r:id="rId18"/>
    <p:sldId id="288" r:id="rId19"/>
    <p:sldId id="257" r:id="rId20"/>
    <p:sldId id="259" r:id="rId21"/>
    <p:sldId id="266" r:id="rId22"/>
    <p:sldId id="256" r:id="rId23"/>
    <p:sldId id="284" r:id="rId24"/>
    <p:sldId id="28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00"/>
    <a:srgbClr val="FFCCFF"/>
    <a:srgbClr val="FFCC99"/>
    <a:srgbClr val="99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18" autoAdjust="0"/>
  </p:normalViewPr>
  <p:slideViewPr>
    <p:cSldViewPr>
      <p:cViewPr>
        <p:scale>
          <a:sx n="60" d="100"/>
          <a:sy n="60" d="100"/>
        </p:scale>
        <p:origin x="-73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81F45-A435-4DB9-A428-9A460CC427CA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AB30C-77D4-4610-B5F7-6C8498CD4D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9866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3D768A72-9ABE-4EAF-AD67-6875116B6F9D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624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3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76810-B0E2-4FE2-B862-2511189D98B3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9778A-C43D-46C7-8F5E-FAD9973CCB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2.jpe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gif"/><Relationship Id="rId2" Type="http://schemas.openxmlformats.org/officeDocument/2006/relationships/image" Target="../media/image36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gif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2.pn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46.jpe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45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53.jpeg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gif"/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jpeg"/><Relationship Id="rId2" Type="http://schemas.openxmlformats.org/officeDocument/2006/relationships/image" Target="../media/image6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jpeg"/><Relationship Id="rId2" Type="http://schemas.openxmlformats.org/officeDocument/2006/relationships/image" Target="../media/image6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8136904" cy="1758057"/>
          </a:xfrm>
          <a:gradFill flip="none" rotWithShape="1">
            <a:gsLst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sz="1800" dirty="0" smtClean="0"/>
              <a:t>Российская Федерация</a:t>
            </a:r>
            <a:br>
              <a:rPr lang="ru-RU" sz="1800" dirty="0" smtClean="0"/>
            </a:br>
            <a:r>
              <a:rPr lang="ru-RU" sz="1800" dirty="0" smtClean="0"/>
              <a:t>Краснодарский край</a:t>
            </a:r>
            <a:br>
              <a:rPr lang="ru-RU" sz="1800" dirty="0" smtClean="0"/>
            </a:br>
            <a:r>
              <a:rPr lang="ru-RU" sz="1800" dirty="0" smtClean="0"/>
              <a:t>Бюджетное общеобразовательное учреждение</a:t>
            </a:r>
            <a:br>
              <a:rPr lang="ru-RU" sz="1800" dirty="0" smtClean="0"/>
            </a:br>
            <a:r>
              <a:rPr lang="ru-RU" sz="1800" dirty="0" smtClean="0"/>
              <a:t>муниципального образования Динской район</a:t>
            </a:r>
            <a:br>
              <a:rPr lang="ru-RU" sz="1800" dirty="0" smtClean="0"/>
            </a:br>
            <a:r>
              <a:rPr lang="ru-RU" sz="1800" dirty="0" smtClean="0"/>
              <a:t>«Средняя </a:t>
            </a:r>
            <a:r>
              <a:rPr lang="ru-RU" sz="1800" dirty="0"/>
              <a:t>общеобразовательная школа № 35 имени 46-го Гвардейского орденов Красного Знамени и Суворова 3-й степени ночного бомбардировочного авиационного полка»</a:t>
            </a:r>
            <a:r>
              <a:rPr lang="ru-RU" sz="1800" b="1" dirty="0" smtClean="0">
                <a:solidFill>
                  <a:schemeClr val="tx1"/>
                </a:solidFill>
              </a:rPr>
              <a:t/>
            </a:r>
            <a:br>
              <a:rPr lang="ru-RU" sz="1800" b="1" dirty="0" smtClean="0">
                <a:solidFill>
                  <a:schemeClr val="tx1"/>
                </a:solidFill>
              </a:rPr>
            </a:br>
            <a:endParaRPr lang="ru-RU" sz="1800" dirty="0"/>
          </a:p>
        </p:txBody>
      </p:sp>
      <p:sp>
        <p:nvSpPr>
          <p:cNvPr id="7" name="Содержимое 6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8136904" cy="4392488"/>
          </a:xfrm>
          <a:gradFill>
            <a:gsLst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l"/>
            <a:r>
              <a:rPr lang="en-US" sz="2400" dirty="0" smtClean="0"/>
              <a:t>                                     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Алгебра            </a:t>
            </a:r>
            <a:r>
              <a:rPr lang="en-US" sz="3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класс </a:t>
            </a:r>
            <a:endParaRPr lang="en-US" sz="30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2600" dirty="0" smtClean="0">
                <a:solidFill>
                  <a:schemeClr val="tx1"/>
                </a:solidFill>
              </a:rPr>
              <a:t>Тема урока: </a:t>
            </a:r>
            <a:endParaRPr lang="ru-RU" sz="2600" dirty="0" smtClean="0">
              <a:solidFill>
                <a:srgbClr val="FF0000"/>
              </a:solidFill>
            </a:endParaRPr>
          </a:p>
          <a:p>
            <a:r>
              <a:rPr lang="ru-RU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Арифметическая и геометрическая прогрессии</a:t>
            </a:r>
          </a:p>
          <a:p>
            <a:pPr algn="r"/>
            <a:endParaRPr lang="en-US" sz="2000" b="1" dirty="0" smtClean="0">
              <a:solidFill>
                <a:schemeClr val="tx1"/>
              </a:solidFill>
            </a:endParaRPr>
          </a:p>
          <a:p>
            <a:pPr marL="3406775" algn="just"/>
            <a:r>
              <a:rPr lang="ru-RU" sz="1800" b="1" dirty="0">
                <a:solidFill>
                  <a:schemeClr val="tx1"/>
                </a:solidFill>
              </a:rPr>
              <a:t>Учитель </a:t>
            </a:r>
            <a:r>
              <a:rPr lang="ru-RU" sz="1800" b="1" dirty="0" smtClean="0">
                <a:solidFill>
                  <a:schemeClr val="tx1"/>
                </a:solidFill>
              </a:rPr>
              <a:t>математики</a:t>
            </a:r>
          </a:p>
          <a:p>
            <a:pPr marL="3406775" algn="just"/>
            <a:r>
              <a:rPr lang="ru-RU" sz="1800" b="1" dirty="0" smtClean="0">
                <a:solidFill>
                  <a:schemeClr val="tx1"/>
                </a:solidFill>
              </a:rPr>
              <a:t>БОУ </a:t>
            </a:r>
            <a:r>
              <a:rPr lang="ru-RU" sz="1800" b="1" dirty="0">
                <a:solidFill>
                  <a:schemeClr val="tx1"/>
                </a:solidFill>
              </a:rPr>
              <a:t>СОШ № 35  МО Динской район</a:t>
            </a:r>
          </a:p>
          <a:p>
            <a:pPr marL="3406775" algn="just"/>
            <a:r>
              <a:rPr lang="ru-RU" sz="1800" b="1" dirty="0" smtClean="0">
                <a:solidFill>
                  <a:schemeClr val="tx1"/>
                </a:solidFill>
              </a:rPr>
              <a:t>Даниленко Лариса Андреевна </a:t>
            </a:r>
          </a:p>
          <a:p>
            <a:pPr marL="3406775" algn="just"/>
            <a:r>
              <a:rPr lang="ru-RU" sz="1800" b="1" dirty="0" smtClean="0">
                <a:solidFill>
                  <a:schemeClr val="tx1"/>
                </a:solidFill>
              </a:rPr>
              <a:t>Преподаватель-организатор ОБЖ</a:t>
            </a:r>
          </a:p>
          <a:p>
            <a:pPr marL="3406775" algn="just"/>
            <a:r>
              <a:rPr lang="ru-RU" sz="1800" b="1" dirty="0">
                <a:solidFill>
                  <a:schemeClr val="tx1"/>
                </a:solidFill>
              </a:rPr>
              <a:t>БОУ СОШ № 35  МО Динской район</a:t>
            </a:r>
          </a:p>
          <a:p>
            <a:pPr marL="3406775" algn="just"/>
            <a:r>
              <a:rPr lang="ru-RU" sz="1800" b="1" dirty="0" smtClean="0">
                <a:solidFill>
                  <a:schemeClr val="tx1"/>
                </a:solidFill>
              </a:rPr>
              <a:t>Сеник Александр Юрьевич</a:t>
            </a:r>
          </a:p>
          <a:p>
            <a:pPr marL="3406775" algn="just"/>
            <a:endParaRPr lang="ru-RU" sz="1800" b="1" dirty="0">
              <a:solidFill>
                <a:schemeClr val="tx1"/>
              </a:solidFill>
            </a:endParaRPr>
          </a:p>
          <a:p>
            <a:pPr marL="3406775" algn="just"/>
            <a:endParaRPr lang="ru-RU" sz="1800" b="1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станица Новотитаровская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2014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713424" y="2152507"/>
                <a:ext cx="7499176" cy="3849291"/>
              </a:xfrm>
              <a:gradFill>
                <a:gsLst>
                  <a:gs pos="99583">
                    <a:schemeClr val="bg1"/>
                  </a:gs>
                  <a:gs pos="0">
                    <a:schemeClr val="bg1"/>
                  </a:gs>
                  <a:gs pos="50000">
                    <a:schemeClr val="bg1">
                      <a:lumMod val="75000"/>
                      <a:alpha val="37000"/>
                    </a:schemeClr>
                  </a:gs>
                </a:gsLst>
                <a:lin ang="5400000" scaled="1"/>
              </a:gradFill>
              <a:ln>
                <a:solidFill>
                  <a:schemeClr val="bg1"/>
                </a:solidFill>
              </a:ln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200" dirty="0" smtClean="0"/>
                  <a:t>Имеем в скобках сумму бесконечно убывающей геометрической прогрессии, которая равна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200" dirty="0"/>
                      <m:t>(−1−1/2−1/4−…)</m:t>
                    </m:r>
                    <m:r>
                      <a:rPr lang="en-US" sz="22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/>
                          </a:rPr>
                          <m:t>1−1/2</m:t>
                        </m:r>
                      </m:den>
                    </m:f>
                  </m:oMath>
                </a14:m>
                <a:r>
                  <a:rPr lang="en-US" sz="2200" dirty="0" smtClean="0"/>
                  <a:t>=2</a:t>
                </a:r>
                <a:r>
                  <a:rPr lang="ru-RU" sz="2200" dirty="0" smtClean="0"/>
                  <a:t/>
                </a:r>
              </a:p>
              <a:p>
                <a:pPr marL="0" indent="0">
                  <a:buNone/>
                </a:pPr>
                <a:r>
                  <a:rPr lang="ru-RU" sz="2200" dirty="0" smtClean="0"/>
                  <a:t> и тогда неравенство приобретает вид</a:t>
                </a:r>
              </a:p>
              <a:p>
                <a:pPr marL="0" indent="0">
                  <a:buNone/>
                </a:pPr>
                <a:r>
                  <a:rPr lang="ru-RU" sz="2200" dirty="0" smtClean="0"/>
                  <a:t>х</a:t>
                </a:r>
                <a:r>
                  <a:rPr lang="ru-RU" sz="2200" baseline="30000" dirty="0" smtClean="0"/>
                  <a:t>2</a:t>
                </a:r>
                <a:r>
                  <a:rPr lang="ru-RU" sz="2200" dirty="0" smtClean="0"/>
                  <a:t> -2x -8 &lt;0.</a:t>
                </a:r>
              </a:p>
              <a:p>
                <a:pPr marL="0" indent="0">
                  <a:buNone/>
                </a:pPr>
                <a:r>
                  <a:rPr lang="ru-RU" sz="2200" dirty="0" smtClean="0"/>
                  <a:t>Рассмотрим функцию у = х</a:t>
                </a:r>
                <a:r>
                  <a:rPr lang="ru-RU" sz="2200" baseline="30000" dirty="0" smtClean="0"/>
                  <a:t>2</a:t>
                </a:r>
                <a:r>
                  <a:rPr lang="ru-RU" sz="2200" dirty="0" smtClean="0"/>
                  <a:t> -2х -8. </a:t>
                </a:r>
              </a:p>
              <a:p>
                <a:pPr marL="0" indent="0">
                  <a:buNone/>
                </a:pPr>
                <a:r>
                  <a:rPr lang="ru-RU" sz="2200" dirty="0" smtClean="0"/>
                  <a:t>График - парабола, “ветви” вверх, т.к. а=1, 1&gt;0.</a:t>
                </a:r>
              </a:p>
              <a:p>
                <a:pPr marL="0" indent="0">
                  <a:buNone/>
                </a:pPr>
                <a:r>
                  <a:rPr lang="ru-RU" sz="2200" dirty="0" smtClean="0"/>
                  <a:t>Нули функции; -2. 4</a:t>
                </a:r>
                <a:endParaRPr lang="ru-RU" sz="2200" dirty="0"/>
              </a:p>
            </p:txBody>
          </p:sp>
        </mc:Choice>
        <mc:Fallback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3424" y="2152507"/>
                <a:ext cx="7499176" cy="3849291"/>
              </a:xfrm>
              <a:blipFill rotWithShape="1">
                <a:blip r:embed="rId2" cstate="print"/>
                <a:stretch>
                  <a:fillRect l="-893" t="-789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475656" y="1412776"/>
            <a:ext cx="59747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/>
              <a:t>х</a:t>
            </a:r>
            <a:r>
              <a:rPr lang="ru-RU" sz="3600" baseline="30000" dirty="0"/>
              <a:t>2</a:t>
            </a:r>
            <a:r>
              <a:rPr lang="ru-RU" sz="3600" dirty="0"/>
              <a:t>+ х(-1-1/2-1/4-…) – 8 &lt; 0,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4246538" y="5230217"/>
            <a:ext cx="4465638" cy="1235075"/>
            <a:chOff x="4211960" y="5365750"/>
            <a:chExt cx="4465638" cy="1235075"/>
          </a:xfrm>
        </p:grpSpPr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4211960" y="5365750"/>
              <a:ext cx="4465638" cy="1235075"/>
              <a:chOff x="2426" y="2976"/>
              <a:chExt cx="2813" cy="778"/>
            </a:xfrm>
          </p:grpSpPr>
          <p:sp>
            <p:nvSpPr>
              <p:cNvPr id="8" name="Freeform 16"/>
              <p:cNvSpPr>
                <a:spLocks/>
              </p:cNvSpPr>
              <p:nvPr/>
            </p:nvSpPr>
            <p:spPr bwMode="auto">
              <a:xfrm>
                <a:off x="2880" y="2976"/>
                <a:ext cx="1225" cy="778"/>
              </a:xfrm>
              <a:custGeom>
                <a:avLst/>
                <a:gdLst>
                  <a:gd name="T0" fmla="*/ 0 w 1225"/>
                  <a:gd name="T1" fmla="*/ 0 h 778"/>
                  <a:gd name="T2" fmla="*/ 635 w 1225"/>
                  <a:gd name="T3" fmla="*/ 771 h 778"/>
                  <a:gd name="T4" fmla="*/ 1225 w 1225"/>
                  <a:gd name="T5" fmla="*/ 45 h 7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25" h="778">
                    <a:moveTo>
                      <a:pt x="0" y="0"/>
                    </a:moveTo>
                    <a:cubicBezTo>
                      <a:pt x="215" y="382"/>
                      <a:pt x="431" y="764"/>
                      <a:pt x="635" y="771"/>
                    </a:cubicBezTo>
                    <a:cubicBezTo>
                      <a:pt x="839" y="778"/>
                      <a:pt x="1032" y="411"/>
                      <a:pt x="1225" y="45"/>
                    </a:cubicBezTo>
                  </a:path>
                </a:pathLst>
              </a:custGeom>
              <a:noFill/>
              <a:ln w="508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Line 17"/>
              <p:cNvSpPr>
                <a:spLocks noChangeShapeType="1"/>
              </p:cNvSpPr>
              <p:nvPr/>
            </p:nvSpPr>
            <p:spPr bwMode="auto">
              <a:xfrm>
                <a:off x="2426" y="3249"/>
                <a:ext cx="2813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Oval 18"/>
              <p:cNvSpPr>
                <a:spLocks noChangeArrowheads="1"/>
              </p:cNvSpPr>
              <p:nvPr/>
            </p:nvSpPr>
            <p:spPr bwMode="auto">
              <a:xfrm>
                <a:off x="2992" y="3203"/>
                <a:ext cx="91" cy="9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Oval 19"/>
              <p:cNvSpPr>
                <a:spLocks noChangeArrowheads="1"/>
              </p:cNvSpPr>
              <p:nvPr/>
            </p:nvSpPr>
            <p:spPr bwMode="auto">
              <a:xfrm>
                <a:off x="3945" y="3203"/>
                <a:ext cx="91" cy="9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" name="Text Box 20"/>
              <p:cNvSpPr txBox="1">
                <a:spLocks noChangeArrowheads="1"/>
              </p:cNvSpPr>
              <p:nvPr/>
            </p:nvSpPr>
            <p:spPr bwMode="auto">
              <a:xfrm>
                <a:off x="2744" y="3294"/>
                <a:ext cx="2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>
                    <a:latin typeface="Arial" charset="0"/>
                  </a:rPr>
                  <a:t>- 2</a:t>
                </a:r>
              </a:p>
            </p:txBody>
          </p:sp>
          <p:sp>
            <p:nvSpPr>
              <p:cNvPr id="13" name="Text Box 21"/>
              <p:cNvSpPr txBox="1">
                <a:spLocks noChangeArrowheads="1"/>
              </p:cNvSpPr>
              <p:nvPr/>
            </p:nvSpPr>
            <p:spPr bwMode="auto">
              <a:xfrm>
                <a:off x="3969" y="3294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>
                    <a:latin typeface="Arial" charset="0"/>
                  </a:rPr>
                  <a:t>4</a:t>
                </a:r>
              </a:p>
            </p:txBody>
          </p:sp>
          <p:sp>
            <p:nvSpPr>
              <p:cNvPr id="14" name="Text Box 22"/>
              <p:cNvSpPr txBox="1">
                <a:spLocks noChangeArrowheads="1"/>
              </p:cNvSpPr>
              <p:nvPr/>
            </p:nvSpPr>
            <p:spPr bwMode="auto">
              <a:xfrm>
                <a:off x="4876" y="302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>
                    <a:latin typeface="Arial" charset="0"/>
                  </a:rPr>
                  <a:t>x</a:t>
                </a:r>
                <a:endParaRPr lang="ru-RU" altLang="ru-RU">
                  <a:latin typeface="Arial" charset="0"/>
                </a:endParaRPr>
              </a:p>
            </p:txBody>
          </p:sp>
        </p:grpSp>
        <p:sp>
          <p:nvSpPr>
            <p:cNvPr id="5" name="Овал 4"/>
            <p:cNvSpPr/>
            <p:nvPr/>
          </p:nvSpPr>
          <p:spPr>
            <a:xfrm>
              <a:off x="5125169" y="5739861"/>
              <a:ext cx="115094" cy="10744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6646715" y="5736940"/>
              <a:ext cx="115094" cy="10744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WordArt 4"/>
          <p:cNvSpPr>
            <a:spLocks noChangeArrowheads="1" noChangeShapeType="1" noTextEdit="1"/>
          </p:cNvSpPr>
          <p:nvPr/>
        </p:nvSpPr>
        <p:spPr bwMode="auto">
          <a:xfrm>
            <a:off x="2051720" y="33652"/>
            <a:ext cx="6239793" cy="137912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ru-RU" sz="3600" kern="10" dirty="0" smtClean="0">
                <a:ln w="158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C3D91"/>
                    </a:gs>
                    <a:gs pos="12000">
                      <a:srgbClr val="7005D4"/>
                    </a:gs>
                    <a:gs pos="30000">
                      <a:srgbClr val="181CC7"/>
                    </a:gs>
                    <a:gs pos="60001">
                      <a:srgbClr val="0A128C"/>
                    </a:gs>
                    <a:gs pos="100000">
                      <a:srgbClr val="000000"/>
                    </a:gs>
                  </a:gsLst>
                  <a:lin ang="5400000" scaled="1"/>
                </a:gradFill>
                <a:latin typeface="Monotype Corsiva"/>
              </a:rPr>
              <a:t>Игра «Найди ошибку»</a:t>
            </a:r>
          </a:p>
          <a:p>
            <a:pPr algn="ctr"/>
            <a:r>
              <a:rPr lang="ru-RU" sz="3600" kern="10" dirty="0" smtClean="0">
                <a:ln w="158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Monotype Corsiva"/>
              </a:rPr>
              <a:t>решение без ошибок</a:t>
            </a:r>
          </a:p>
        </p:txBody>
      </p:sp>
      <p:pic>
        <p:nvPicPr>
          <p:cNvPr id="19" name="Picture 8" descr="n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657350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5545"/>
            <a:ext cx="8229600" cy="1143000"/>
          </a:xfrm>
          <a:gradFill>
            <a:gsLst>
              <a:gs pos="99583">
                <a:schemeClr val="bg1">
                  <a:alpha val="81000"/>
                </a:schemeClr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Вопросы по формулам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smtClean="0">
                <a:solidFill>
                  <a:srgbClr val="00B0F0"/>
                </a:solidFill>
              </a:rPr>
              <a:t>1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ru-RU" sz="2200" b="1" dirty="0" smtClean="0">
                <a:solidFill>
                  <a:srgbClr val="00B0F0"/>
                </a:solidFill>
              </a:rPr>
              <a:t>вариант  </a:t>
            </a:r>
            <a:r>
              <a:rPr lang="ru-RU" sz="3600" b="1" dirty="0" smtClean="0">
                <a:solidFill>
                  <a:srgbClr val="00B0F0"/>
                </a:solidFill>
              </a:rPr>
              <a:t>     </a:t>
            </a:r>
            <a:r>
              <a:rPr lang="ru-RU" b="1" dirty="0" smtClean="0">
                <a:solidFill>
                  <a:srgbClr val="00B0F0"/>
                </a:solidFill>
              </a:rPr>
              <a:t>                </a:t>
            </a:r>
            <a:r>
              <a:rPr lang="ru-RU" sz="2200" b="1" dirty="0" smtClean="0">
                <a:solidFill>
                  <a:srgbClr val="00B0F0"/>
                </a:solidFill>
              </a:rPr>
              <a:t>2 вариант</a:t>
            </a:r>
            <a:endParaRPr lang="ru-RU" sz="2200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8024" y="1294600"/>
            <a:ext cx="4104456" cy="4997152"/>
          </a:xfrm>
          <a:gradFill>
            <a:gsLst>
              <a:gs pos="99583">
                <a:schemeClr val="bg1">
                  <a:alpha val="81000"/>
                </a:schemeClr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  <a:tabLst>
                <a:tab pos="4667250" algn="l"/>
              </a:tabLst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Формула n-го члена арифметической прогрессии.</a:t>
            </a:r>
          </a:p>
          <a:p>
            <a:pPr marL="0" indent="0" algn="just">
              <a:spcBef>
                <a:spcPts val="0"/>
              </a:spcBef>
              <a:buNone/>
              <a:tabLst>
                <a:tab pos="4667250" algn="l"/>
              </a:tabLst>
            </a:pP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Сумма n-первых членов арифметической прогрессии.                       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Свойство членов геометрической прогрессии.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Знаменатель геометрической прогрессии.                                                                  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Сумма бесконечно убывающей геометрической прогрессии. </a:t>
            </a: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524" y="1336069"/>
            <a:ext cx="4104456" cy="5078313"/>
          </a:xfrm>
          <a:prstGeom prst="rect">
            <a:avLst/>
          </a:prstGeom>
          <a:gradFill>
            <a:gsLst>
              <a:gs pos="0">
                <a:schemeClr val="bg1">
                  <a:alpha val="49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1.Сумма бесконечно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убывающей геометрической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прогрессии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 Сумма n-первых членов геометрической прогрессии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Формула n-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члена арифметической  прогрессии.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/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Свойство членов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арифметрической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прогрессии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Разность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арифметической прогрессии.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8344" y="128048"/>
            <a:ext cx="1058005" cy="13567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3347864" y="5426230"/>
            <a:ext cx="2433328" cy="141856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5479735" y="1866938"/>
                <a:ext cx="2369185" cy="369332"/>
              </a:xfrm>
              <a:prstGeom prst="rect">
                <a:avLst/>
              </a:prstGeom>
              <a:gradFill flip="none" rotWithShape="1"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 smtClean="0"/>
                        <m:t>a</m:t>
                      </m:r>
                      <m:r>
                        <m:rPr>
                          <m:nor/>
                        </m:rPr>
                        <a:rPr lang="en-US" baseline="-25000" dirty="0"/>
                        <m:t>n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n-US" dirty="0" smtClean="0"/>
                        <m:t>a</m:t>
                      </m:r>
                      <m:r>
                        <m:rPr>
                          <m:nor/>
                        </m:rPr>
                        <a:rPr lang="en-US" baseline="-25000" dirty="0" smtClean="0"/>
                        <m:t>1</m:t>
                      </m:r>
                      <m:r>
                        <m:rPr>
                          <m:nor/>
                        </m:rPr>
                        <a:rPr lang="en-US" dirty="0"/>
                        <m:t> + ( </m:t>
                      </m:r>
                      <m:r>
                        <m:rPr>
                          <m:nor/>
                        </m:rPr>
                        <a:rPr lang="en-US" dirty="0"/>
                        <m:t>n</m:t>
                      </m:r>
                      <m:r>
                        <m:rPr>
                          <m:nor/>
                        </m:rPr>
                        <a:rPr lang="en-US" dirty="0"/>
                        <m:t>−1)</m:t>
                      </m:r>
                      <m:r>
                        <m:rPr>
                          <m:nor/>
                        </m:rPr>
                        <a:rPr lang="en-US" dirty="0"/>
                        <m:t>d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735" y="1866938"/>
                <a:ext cx="2369185" cy="369332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5223057" y="2524172"/>
                <a:ext cx="3600400" cy="628377"/>
              </a:xfrm>
              <a:prstGeom prst="rect">
                <a:avLst/>
              </a:prstGeom>
              <a:gradFill flip="none" rotWithShape="1"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 smtClean="0"/>
                        <m:t>S</m:t>
                      </m:r>
                      <m:r>
                        <m:rPr>
                          <m:nor/>
                        </m:rPr>
                        <a:rPr lang="en-US" baseline="-25000" dirty="0" smtClean="0"/>
                        <m:t>n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dirty="0"/>
                            <m:t>a</m:t>
                          </m:r>
                          <m:r>
                            <m:rPr>
                              <m:nor/>
                            </m:rPr>
                            <a:rPr lang="en-US" baseline="-25000" dirty="0"/>
                            <m:t>1</m:t>
                          </m:r>
                          <m:r>
                            <m:rPr>
                              <m:nor/>
                            </m:rPr>
                            <a:rPr lang="ru-RU" b="0" i="0" baseline="-25000" dirty="0" smtClean="0"/>
                            <m:t>+</m:t>
                          </m:r>
                          <m:r>
                            <m:rPr>
                              <m:nor/>
                            </m:rPr>
                            <a:rPr lang="en-US" dirty="0"/>
                            <m:t>a</m:t>
                          </m:r>
                          <m:r>
                            <m:rPr>
                              <m:nor/>
                            </m:rPr>
                            <a:rPr lang="en-US" b="0" i="0" baseline="-25000" dirty="0" smtClean="0"/>
                            <m:t>n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b="0" i="0" smtClean="0">
                          <a:latin typeface="Cambria Math"/>
                        </a:rPr>
                        <m:t>n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r>
                        <m:rPr>
                          <m:nor/>
                        </m:rPr>
                        <a:rPr lang="ru-RU" b="0" i="0" dirty="0" smtClean="0"/>
                        <m:t>=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f>
                        <m:fPr>
                          <m:ctrlPr>
                            <a:rPr lang="en-US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b="0" i="0" dirty="0" smtClean="0">
                              <a:latin typeface="Cambria Math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b="0" i="0" dirty="0" smtClean="0">
                              <a:latin typeface="Cambria Math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b="0" i="0" dirty="0" smtClean="0">
                              <a:latin typeface="Cambria Math"/>
                            </a:rPr>
                            <m:t>d</m:t>
                          </m:r>
                          <m:r>
                            <m:rPr>
                              <m:nor/>
                            </m:rPr>
                            <a:rPr lang="en-US" dirty="0"/>
                            <m:t>( </m:t>
                          </m:r>
                          <m:r>
                            <m:rPr>
                              <m:nor/>
                            </m:rPr>
                            <a:rPr lang="en-US" dirty="0"/>
                            <m:t>n</m:t>
                          </m:r>
                          <m:r>
                            <m:rPr>
                              <m:nor/>
                            </m:rPr>
                            <a:rPr lang="en-US" dirty="0"/>
                            <m:t>−1)</m:t>
                          </m:r>
                        </m:num>
                        <m:den>
                          <m:r>
                            <a:rPr lang="en-US" b="0" i="1" dirty="0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b="0" i="0" dirty="0" smtClean="0"/>
                        <m:t>n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057" y="2524172"/>
                <a:ext cx="3600400" cy="628377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TextBox 10"/>
              <p:cNvSpPr txBox="1"/>
              <p:nvPr/>
            </p:nvSpPr>
            <p:spPr>
              <a:xfrm>
                <a:off x="1882306" y="2019378"/>
                <a:ext cx="2369185" cy="664926"/>
              </a:xfrm>
              <a:prstGeom prst="rect">
                <a:avLst/>
              </a:prstGeom>
              <a:gradFill flip="none" rotWithShape="1"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dirty="0" smtClean="0"/>
                        <m:t>S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𝑞</m:t>
                          </m:r>
                        </m:den>
                      </m:f>
                      <m:r>
                        <m:rPr>
                          <m:nor/>
                        </m:rPr>
                        <a:rPr lang="en-US" b="0" i="0" smtClean="0">
                          <a:latin typeface="Cambria Math"/>
                        </a:rPr>
                        <m:t>, </m:t>
                      </m:r>
                      <m:r>
                        <m:rPr>
                          <m:nor/>
                        </m:rPr>
                        <a:rPr lang="en-US" b="0" i="0" dirty="0" smtClean="0"/>
                        <m:t>|</m:t>
                      </m:r>
                      <m:r>
                        <m:rPr>
                          <m:nor/>
                        </m:rPr>
                        <a:rPr lang="en-US" b="0" i="0" dirty="0" smtClean="0"/>
                        <m:t>q</m:t>
                      </m:r>
                      <m:r>
                        <m:rPr>
                          <m:nor/>
                        </m:rPr>
                        <a:rPr lang="en-US" b="0" i="0" dirty="0" smtClean="0"/>
                        <m:t>|&lt;1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2306" y="2019378"/>
                <a:ext cx="2369185" cy="664926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5688649" y="3892192"/>
                <a:ext cx="2038635" cy="427746"/>
              </a:xfrm>
              <a:prstGeom prst="rect">
                <a:avLst/>
              </a:prstGeom>
              <a:gradFill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8649" y="3892192"/>
                <a:ext cx="2038635" cy="427746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1182781" y="5290634"/>
                <a:ext cx="2014141" cy="593689"/>
              </a:xfrm>
              <a:prstGeom prst="rect">
                <a:avLst/>
              </a:prstGeom>
              <a:gradFill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</a:gra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781" y="5290634"/>
                <a:ext cx="2014141" cy="593689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TextBox 15"/>
              <p:cNvSpPr txBox="1"/>
              <p:nvPr/>
            </p:nvSpPr>
            <p:spPr>
              <a:xfrm>
                <a:off x="661008" y="6414382"/>
                <a:ext cx="2369185" cy="369332"/>
              </a:xfrm>
              <a:prstGeom prst="rect">
                <a:avLst/>
              </a:prstGeom>
              <a:gradFill flip="none" rotWithShape="1"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dirty="0" smtClean="0"/>
                        <m:t>d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n-US" dirty="0" smtClean="0"/>
                        <m:t>a</m:t>
                      </m:r>
                      <m:r>
                        <m:rPr>
                          <m:nor/>
                        </m:rPr>
                        <a:rPr lang="en-US" b="0" i="0" baseline="-25000" dirty="0" smtClean="0"/>
                        <m:t>n</m:t>
                      </m:r>
                      <m:r>
                        <m:rPr>
                          <m:nor/>
                        </m:rPr>
                        <a:rPr lang="en-US" b="0" i="0" baseline="-25000" dirty="0" smtClean="0"/>
                        <m:t>+1 − </m:t>
                      </m:r>
                      <m:sSub>
                        <m:sSubPr>
                          <m:ctrlPr>
                            <a:rPr lang="en-US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dirty="0"/>
                            <m:t>a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08" y="6414382"/>
                <a:ext cx="2369185" cy="369332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TextBox 16"/>
              <p:cNvSpPr txBox="1"/>
              <p:nvPr/>
            </p:nvSpPr>
            <p:spPr>
              <a:xfrm>
                <a:off x="6707967" y="4593528"/>
                <a:ext cx="1140953" cy="663580"/>
              </a:xfrm>
              <a:prstGeom prst="rect">
                <a:avLst/>
              </a:prstGeom>
              <a:gradFill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</a:gra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𝑞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7967" y="4593528"/>
                <a:ext cx="1140953" cy="663580"/>
              </a:xfrm>
              <a:prstGeom prst="rect">
                <a:avLst/>
              </a:prstGeom>
              <a:blipFill rotWithShape="1">
                <a:blip r:embed="rId10" cstate="email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1117535" y="4408862"/>
                <a:ext cx="2369185" cy="369332"/>
              </a:xfrm>
              <a:prstGeom prst="rect">
                <a:avLst/>
              </a:prstGeom>
              <a:gradFill flip="none" rotWithShape="1"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 smtClean="0"/>
                        <m:t>a</m:t>
                      </m:r>
                      <m:r>
                        <m:rPr>
                          <m:nor/>
                        </m:rPr>
                        <a:rPr lang="en-US" baseline="-25000" dirty="0"/>
                        <m:t>n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n-US" dirty="0" smtClean="0"/>
                        <m:t>a</m:t>
                      </m:r>
                      <m:r>
                        <m:rPr>
                          <m:nor/>
                        </m:rPr>
                        <a:rPr lang="en-US" baseline="-25000" dirty="0" smtClean="0"/>
                        <m:t>1</m:t>
                      </m:r>
                      <m:r>
                        <m:rPr>
                          <m:nor/>
                        </m:rPr>
                        <a:rPr lang="en-US" dirty="0"/>
                        <m:t> + ( </m:t>
                      </m:r>
                      <m:r>
                        <m:rPr>
                          <m:nor/>
                        </m:rPr>
                        <a:rPr lang="en-US" dirty="0"/>
                        <m:t>n</m:t>
                      </m:r>
                      <m:r>
                        <m:rPr>
                          <m:nor/>
                        </m:rPr>
                        <a:rPr lang="en-US" dirty="0"/>
                        <m:t>−1)</m:t>
                      </m:r>
                      <m:r>
                        <m:rPr>
                          <m:nor/>
                        </m:rPr>
                        <a:rPr lang="en-US" dirty="0"/>
                        <m:t>d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7535" y="4408862"/>
                <a:ext cx="2369185" cy="369332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TextBox 19"/>
              <p:cNvSpPr txBox="1"/>
              <p:nvPr/>
            </p:nvSpPr>
            <p:spPr>
              <a:xfrm>
                <a:off x="6430833" y="5904533"/>
                <a:ext cx="2369185" cy="664926"/>
              </a:xfrm>
              <a:prstGeom prst="rect">
                <a:avLst/>
              </a:prstGeom>
              <a:gradFill flip="none" rotWithShape="1"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dirty="0" smtClean="0"/>
                        <m:t>S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𝑞</m:t>
                          </m:r>
                        </m:den>
                      </m:f>
                      <m:r>
                        <m:rPr>
                          <m:nor/>
                        </m:rPr>
                        <a:rPr lang="en-US" b="0" i="0" smtClean="0">
                          <a:latin typeface="Cambria Math"/>
                        </a:rPr>
                        <m:t>, </m:t>
                      </m:r>
                      <m:r>
                        <m:rPr>
                          <m:nor/>
                        </m:rPr>
                        <a:rPr lang="en-US" b="0" i="0" dirty="0" smtClean="0"/>
                        <m:t>|</m:t>
                      </m:r>
                      <m:r>
                        <m:rPr>
                          <m:nor/>
                        </m:rPr>
                        <a:rPr lang="en-US" b="0" i="0" dirty="0" smtClean="0"/>
                        <m:t>q</m:t>
                      </m:r>
                      <m:r>
                        <m:rPr>
                          <m:nor/>
                        </m:rPr>
                        <a:rPr lang="en-US" b="0" i="0" dirty="0" smtClean="0"/>
                        <m:t>|&lt;1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0833" y="5904533"/>
                <a:ext cx="2369185" cy="664926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TextBox 17"/>
              <p:cNvSpPr txBox="1"/>
              <p:nvPr/>
            </p:nvSpPr>
            <p:spPr>
              <a:xfrm>
                <a:off x="632466" y="3262247"/>
                <a:ext cx="3600400" cy="676852"/>
              </a:xfrm>
              <a:prstGeom prst="rect">
                <a:avLst/>
              </a:prstGeom>
              <a:gradFill flip="none" rotWithShape="1">
                <a:gsLst>
                  <a:gs pos="6650">
                    <a:schemeClr val="bg1"/>
                  </a:gs>
                  <a:gs pos="0">
                    <a:srgbClr val="C00000"/>
                  </a:gs>
                  <a:gs pos="50000">
                    <a:srgbClr val="FFCCFF"/>
                  </a:gs>
                  <a:gs pos="95400">
                    <a:schemeClr val="bg1"/>
                  </a:gs>
                  <a:gs pos="100000">
                    <a:srgbClr val="C00000"/>
                  </a:gs>
                </a:gsLst>
                <a:lin ang="54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 smtClean="0"/>
                        <m:t>S</m:t>
                      </m:r>
                      <m:r>
                        <m:rPr>
                          <m:nor/>
                        </m:rPr>
                        <a:rPr lang="en-US" baseline="-25000" dirty="0" smtClean="0"/>
                        <m:t>n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b="0" i="0" dirty="0" smtClean="0"/>
                            <m:t>b</m:t>
                          </m:r>
                          <m:r>
                            <m:rPr>
                              <m:nor/>
                            </m:rPr>
                            <a:rPr lang="en-US" b="0" i="0" baseline="-25000" dirty="0" smtClean="0"/>
                            <m:t>n</m:t>
                          </m:r>
                          <m:r>
                            <m:rPr>
                              <m:nor/>
                            </m:rPr>
                            <a:rPr lang="en-US" dirty="0"/>
                            <m:t>q</m:t>
                          </m:r>
                          <m:r>
                            <m:rPr>
                              <m:nor/>
                            </m:rPr>
                            <a:rPr lang="en-US" b="0" i="0" dirty="0" smtClean="0"/>
                            <m:t>−</m:t>
                          </m:r>
                          <m:r>
                            <m:rPr>
                              <m:nor/>
                            </m:rPr>
                            <a:rPr lang="en-US" dirty="0"/>
                            <m:t>b</m:t>
                          </m:r>
                          <m:r>
                            <m:rPr>
                              <m:nor/>
                            </m:rPr>
                            <a:rPr lang="en-US" baseline="-25000" dirty="0"/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𝑞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m:rPr>
                          <m:nor/>
                        </m:rP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f>
                        <m:fPr>
                          <m:ctrlPr>
                            <a:rPr lang="en-US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/>
                            </a:rPr>
                            <m:t>𝑏</m:t>
                          </m:r>
                          <m:r>
                            <a:rPr lang="en-US" b="0" i="1" baseline="-25000" dirty="0" smtClean="0">
                              <a:latin typeface="Cambria Math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en-US" dirty="0"/>
                            <m:t>(</m:t>
                          </m:r>
                          <m:r>
                            <m:rPr>
                              <m:nor/>
                            </m:rPr>
                            <a:rPr lang="en-US" b="0" i="0" dirty="0" smtClean="0"/>
                            <m:t>q</m:t>
                          </m:r>
                          <m:r>
                            <m:rPr>
                              <m:nor/>
                            </m:rPr>
                            <a:rPr lang="en-US" b="0" i="0" baseline="30000" dirty="0" smtClean="0"/>
                            <m:t>n</m:t>
                          </m:r>
                          <m:r>
                            <m:rPr>
                              <m:nor/>
                            </m:rPr>
                            <a:rPr lang="en-US" dirty="0"/>
                            <m:t>−1)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𝑞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den>
                      </m:f>
                      <m:r>
                        <a:rPr lang="en-US" b="0" i="0" dirty="0" smtClean="0">
                          <a:latin typeface="Cambria Math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b="0" i="0" dirty="0" smtClean="0">
                          <a:latin typeface="Cambria Math"/>
                        </a:rPr>
                        <m:t>q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≠1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6" y="3262247"/>
                <a:ext cx="3600400" cy="676852"/>
              </a:xfrm>
              <a:prstGeom prst="rect">
                <a:avLst/>
              </a:prstGeom>
              <a:blipFill rotWithShape="1"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WordArt 2"/>
          <p:cNvSpPr>
            <a:spLocks noChangeArrowheads="1" noChangeShapeType="1" noTextEdit="1"/>
          </p:cNvSpPr>
          <p:nvPr/>
        </p:nvSpPr>
        <p:spPr bwMode="auto">
          <a:xfrm>
            <a:off x="179388" y="-315913"/>
            <a:ext cx="5868987" cy="35290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r>
              <a:rPr lang="ru-RU" sz="3200" kern="10" dirty="0">
                <a:solidFill>
                  <a:srgbClr val="0000FF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Monotype Corsiva"/>
              </a:rPr>
              <a:t>Великому </a:t>
            </a:r>
            <a:r>
              <a:rPr lang="ru-RU" sz="3200" kern="10" dirty="0" err="1">
                <a:solidFill>
                  <a:srgbClr val="0000FF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Monotype Corsiva"/>
              </a:rPr>
              <a:t>Энштейну</a:t>
            </a:r>
            <a:endParaRPr lang="ru-RU" sz="3200" kern="10" dirty="0">
              <a:solidFill>
                <a:srgbClr val="0000FF"/>
              </a:solidFill>
              <a:effectLst>
                <a:glow rad="101600">
                  <a:schemeClr val="bg1">
                    <a:alpha val="60000"/>
                  </a:schemeClr>
                </a:glow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Monotype Corsiva"/>
            </a:endParaRPr>
          </a:p>
          <a:p>
            <a:r>
              <a:rPr lang="ru-RU" sz="3200" kern="10" dirty="0">
                <a:solidFill>
                  <a:srgbClr val="0000FF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Monotype Corsiva"/>
              </a:rPr>
              <a:t>приходилось делить время</a:t>
            </a:r>
          </a:p>
          <a:p>
            <a:r>
              <a:rPr lang="ru-RU" sz="3200" kern="10" dirty="0">
                <a:solidFill>
                  <a:srgbClr val="0000FF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Monotype Corsiva"/>
              </a:rPr>
              <a:t>между политикой и уравнениями.</a:t>
            </a:r>
          </a:p>
        </p:txBody>
      </p:sp>
      <p:pic>
        <p:nvPicPr>
          <p:cNvPr id="163843" name="Picture 3" descr="энштейн 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4614" y="188913"/>
            <a:ext cx="2171350" cy="2817812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3845" name="Text Box 5"/>
          <p:cNvSpPr txBox="1">
            <a:spLocks noChangeArrowheads="1"/>
          </p:cNvSpPr>
          <p:nvPr/>
        </p:nvSpPr>
        <p:spPr bwMode="auto">
          <a:xfrm>
            <a:off x="539552" y="3212090"/>
            <a:ext cx="8137525" cy="3139321"/>
          </a:xfrm>
          <a:prstGeom prst="rect">
            <a:avLst/>
          </a:prstGeom>
          <a:gradFill>
            <a:gsLst>
              <a:gs pos="0">
                <a:schemeClr val="bg1">
                  <a:alpha val="49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solidFill>
              <a:schemeClr val="bg1"/>
            </a:solidFill>
          </a:ln>
          <a:effectLst/>
          <a:ex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altLang="ru-RU" sz="3600" dirty="0">
                <a:solidFill>
                  <a:srgbClr val="003399"/>
                </a:solidFill>
                <a:latin typeface="Times New Roman" pitchFamily="18" charset="0"/>
              </a:rPr>
              <a:t>Он говорил:</a:t>
            </a:r>
            <a:r>
              <a:rPr lang="ru-RU" altLang="ru-RU" sz="3600" dirty="0">
                <a:solidFill>
                  <a:srgbClr val="003399"/>
                </a:solidFill>
                <a:latin typeface="Monotype Corsiva" pitchFamily="66" charset="0"/>
              </a:rPr>
              <a:t> </a:t>
            </a:r>
            <a:endParaRPr lang="en-US" altLang="ru-RU" sz="3600" dirty="0" smtClean="0">
              <a:solidFill>
                <a:srgbClr val="003399"/>
              </a:solidFill>
              <a:latin typeface="Monotype Corsiva" pitchFamily="66" charset="0"/>
            </a:endParaRPr>
          </a:p>
          <a:p>
            <a:pPr algn="l">
              <a:spcBef>
                <a:spcPct val="50000"/>
              </a:spcBef>
            </a:pPr>
            <a:r>
              <a:rPr lang="ru-RU" altLang="ru-RU" sz="3600" dirty="0" smtClean="0">
                <a:solidFill>
                  <a:srgbClr val="003399"/>
                </a:solidFill>
                <a:latin typeface="Monotype Corsiva" pitchFamily="66" charset="0"/>
              </a:rPr>
              <a:t>«</a:t>
            </a:r>
            <a:r>
              <a:rPr lang="ru-RU" altLang="ru-RU" sz="3600" dirty="0">
                <a:solidFill>
                  <a:srgbClr val="003399"/>
                </a:solidFill>
                <a:latin typeface="Monotype Corsiva" pitchFamily="66" charset="0"/>
              </a:rPr>
              <a:t>Однако уравнения, по-моему, гораздо важнее.  Политика существует только для данного момента, а уравнения будут существовать вечно</a:t>
            </a:r>
            <a:r>
              <a:rPr lang="ru-RU" altLang="ru-RU" sz="3600" dirty="0" smtClean="0">
                <a:solidFill>
                  <a:srgbClr val="003399"/>
                </a:solidFill>
                <a:latin typeface="Monotype Corsiva" pitchFamily="66" charset="0"/>
              </a:rPr>
              <a:t>»</a:t>
            </a:r>
            <a:endParaRPr lang="ru-RU" altLang="ru-RU" sz="3600" dirty="0">
              <a:solidFill>
                <a:srgbClr val="003399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7807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08452" y="404664"/>
            <a:ext cx="5694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Решить уравнение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1208452" y="1415390"/>
            <a:ext cx="5595795" cy="876290"/>
            <a:chOff x="1208452" y="1415390"/>
            <a:chExt cx="5595795" cy="876290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1208452" y="1415390"/>
              <a:ext cx="5595795" cy="8762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356781" y="1571600"/>
                  <a:ext cx="5231444" cy="584775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alpha val="49000"/>
                      </a:schemeClr>
                    </a:gs>
                    <a:gs pos="5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solidFill>
                    <a:schemeClr val="bg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/>
                          </a:rPr>
                          <m:t>−3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3200" i="1" smtClean="0">
                            <a:latin typeface="Cambria Math"/>
                          </a:rPr>
                          <m:t>=</m:t>
                        </m:r>
                        <m:r>
                          <a:rPr lang="en-US" sz="3200" b="0" i="1" smtClean="0">
                            <a:latin typeface="Cambria Math"/>
                          </a:rPr>
                          <m:t>2+1+0,5+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⋯</m:t>
                        </m:r>
                      </m:oMath>
                    </m:oMathPara>
                  </a14:m>
                  <a:endParaRPr lang="ru-RU" sz="3200" dirty="0"/>
                </a:p>
              </p:txBody>
            </p:sp>
          </mc:Choice>
          <mc:Fallback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56781" y="1571600"/>
                  <a:ext cx="5231444" cy="584775"/>
                </a:xfrm>
                <a:prstGeom prst="rect">
                  <a:avLst/>
                </a:prstGeom>
                <a:blipFill rotWithShape="1">
                  <a:blip r:embed="rId2" cstate="print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Группа 17"/>
          <p:cNvGrpSpPr/>
          <p:nvPr/>
        </p:nvGrpSpPr>
        <p:grpSpPr>
          <a:xfrm>
            <a:off x="222655" y="3346539"/>
            <a:ext cx="8748464" cy="876290"/>
            <a:chOff x="395536" y="4222829"/>
            <a:chExt cx="8748464" cy="876290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395536" y="4222829"/>
              <a:ext cx="8748464" cy="8762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495075" y="4368586"/>
                  <a:ext cx="8424614" cy="523220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alpha val="49000"/>
                      </a:schemeClr>
                    </a:gs>
                    <a:gs pos="5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US" sz="280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</a:rPr>
                          <m:t>+(1+</m:t>
                        </m:r>
                        <m:func>
                          <m:func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30</m:t>
                            </m:r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func>
                              <m:funcPr>
                                <m:ctrlPr>
                                  <a:rPr lang="en-US" sz="28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p>
                                  <m:sSupPr>
                                    <m:ctrlPr>
                                      <a:rPr lang="en-US" sz="28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latin typeface="Cambria Math"/>
                                        <a:ea typeface="Cambria Math"/>
                                      </a:rPr>
                                      <m:t>sin</m:t>
                                    </m:r>
                                  </m:e>
                                  <m:sup>
                                    <m:r>
                                      <a:rPr lang="en-US" sz="28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fName>
                              <m:e>
                                <m:r>
                                  <a:rPr lang="en-US" sz="2800" b="0" i="1" smtClean="0">
                                    <a:latin typeface="Cambria Math"/>
                                    <a:ea typeface="Cambria Math"/>
                                  </a:rPr>
                                  <m:t>30°+</m:t>
                                </m:r>
                                <m:func>
                                  <m:funcPr>
                                    <m:ctrlPr>
                                      <a:rPr lang="en-US" sz="28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en-US" sz="28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800" b="0" i="0" smtClean="0">
                                            <a:latin typeface="Cambria Math"/>
                                            <a:ea typeface="Cambria Math"/>
                                          </a:rPr>
                                          <m:t>sin</m:t>
                                        </m:r>
                                      </m:e>
                                      <m:sup>
                                        <m:r>
                                          <a:rPr lang="en-US" sz="28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fNam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  <a:ea typeface="Cambria Math"/>
                                      </a:rPr>
                                      <m:t>30°+⋯</m:t>
                                    </m:r>
                                  </m:e>
                                </m:func>
                              </m:e>
                            </m:func>
                          </m:e>
                        </m:func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∙|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|</m:t>
                        </m:r>
                      </m:oMath>
                    </m:oMathPara>
                  </a14:m>
                  <a:endParaRPr lang="ru-RU" sz="2800" dirty="0"/>
                </a:p>
              </p:txBody>
            </p:sp>
          </mc:Choice>
          <mc:Fallback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5075" y="4368586"/>
                  <a:ext cx="8424614" cy="523220"/>
                </a:xfrm>
                <a:prstGeom prst="rect">
                  <a:avLst/>
                </a:prstGeom>
                <a:blipFill rotWithShape="1">
                  <a:blip r:embed="rId3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Прямоугольник 15"/>
          <p:cNvSpPr/>
          <p:nvPr/>
        </p:nvSpPr>
        <p:spPr>
          <a:xfrm>
            <a:off x="300490" y="2492896"/>
            <a:ext cx="87142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Построить график функции: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08304" y="15716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4; -4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2915816" y="4271587"/>
            <a:ext cx="2757276" cy="2446530"/>
            <a:chOff x="2678820" y="4222830"/>
            <a:chExt cx="2757276" cy="2446530"/>
          </a:xfrm>
        </p:grpSpPr>
        <p:cxnSp>
          <p:nvCxnSpPr>
            <p:cNvPr id="4" name="Прямая со стрелкой 3"/>
            <p:cNvCxnSpPr/>
            <p:nvPr/>
          </p:nvCxnSpPr>
          <p:spPr>
            <a:xfrm flipV="1">
              <a:off x="3779912" y="4222830"/>
              <a:ext cx="0" cy="244653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678820" y="5412275"/>
              <a:ext cx="236788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3347864" y="5340267"/>
              <a:ext cx="0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211960" y="5323539"/>
              <a:ext cx="0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3691136" y="6251807"/>
              <a:ext cx="16078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3691136" y="4581128"/>
              <a:ext cx="16078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3779912" y="4365104"/>
              <a:ext cx="816975" cy="648072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2962937" y="5794607"/>
              <a:ext cx="816975" cy="648072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Овал 30"/>
            <p:cNvSpPr/>
            <p:nvPr/>
          </p:nvSpPr>
          <p:spPr>
            <a:xfrm>
              <a:off x="3699520" y="4923166"/>
              <a:ext cx="144016" cy="180020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696207" y="5704597"/>
              <a:ext cx="144016" cy="18002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347864" y="4222830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</a:t>
              </a:r>
              <a:endParaRPr lang="ru-RU" b="1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148064" y="534026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x</a:t>
              </a:r>
              <a:endParaRPr lang="ru-RU" b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867715" y="4954207"/>
              <a:ext cx="612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-2</a:t>
              </a:r>
              <a:endParaRPr lang="ru-RU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958215" y="5711013"/>
              <a:ext cx="612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-2</a:t>
              </a:r>
              <a:endParaRPr lang="ru-RU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47864" y="4589800"/>
              <a:ext cx="612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2</a:t>
              </a:r>
              <a:endParaRPr lang="ru-RU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26186" y="4952090"/>
              <a:ext cx="612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2</a:t>
              </a:r>
              <a:endParaRPr lang="ru-RU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6" name="WordArt 4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785225" cy="122396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r>
              <a:rPr lang="ru-RU" sz="4400" kern="10" dirty="0">
                <a:ln w="19050">
                  <a:solidFill>
                    <a:srgbClr val="FFC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onotype Corsiva"/>
              </a:rPr>
              <a:t>Волшебное дерево</a:t>
            </a:r>
          </a:p>
        </p:txBody>
      </p:sp>
      <p:sp>
        <p:nvSpPr>
          <p:cNvPr id="177158" name="WordArt 6"/>
          <p:cNvSpPr>
            <a:spLocks noChangeArrowheads="1" noChangeShapeType="1" noTextEdit="1"/>
          </p:cNvSpPr>
          <p:nvPr/>
        </p:nvSpPr>
        <p:spPr bwMode="auto">
          <a:xfrm>
            <a:off x="1258888" y="1700213"/>
            <a:ext cx="6049962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>
                <a:ln w="12700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chemeClr val="bg1">
                    <a:lumMod val="95000"/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(логическая задача)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179388" y="2420938"/>
            <a:ext cx="5689600" cy="3990975"/>
          </a:xfrm>
          <a:prstGeom prst="rect">
            <a:avLst/>
          </a:prstGeom>
          <a:gradFill>
            <a:gsLst>
              <a:gs pos="99583">
                <a:schemeClr val="bg1">
                  <a:alpha val="81000"/>
                </a:schemeClr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>
                <a:solidFill>
                  <a:srgbClr val="000066"/>
                </a:solidFill>
                <a:latin typeface="Monotype Corsiva" pitchFamily="66" charset="0"/>
              </a:rPr>
              <a:t>Волшебное дерево, первоначальная высота которого 1 м, каждый день увеличивает свою высоту в 2 раза. При этом через 36 дней «достанет» до Луны. Через сколько дней оно достало бы до Луны, если бы его высота в начальный момент времени была 8 м?</a:t>
            </a:r>
          </a:p>
        </p:txBody>
      </p:sp>
      <p:pic>
        <p:nvPicPr>
          <p:cNvPr id="177161" name="Picture 9" descr="a25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341438"/>
            <a:ext cx="839787" cy="1079500"/>
          </a:xfrm>
          <a:prstGeom prst="rect">
            <a:avLst/>
          </a:prstGeom>
          <a:noFill/>
        </p:spPr>
      </p:pic>
      <p:pic>
        <p:nvPicPr>
          <p:cNvPr id="177160" name="Picture 8" descr="a2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988" y="2476710"/>
            <a:ext cx="3059832" cy="393520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7" name="Text Box 9"/>
          <p:cNvSpPr txBox="1">
            <a:spLocks noChangeArrowheads="1"/>
          </p:cNvSpPr>
          <p:nvPr/>
        </p:nvSpPr>
        <p:spPr bwMode="auto">
          <a:xfrm>
            <a:off x="3491880" y="980728"/>
            <a:ext cx="511256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>
                <a:solidFill>
                  <a:srgbClr val="333399"/>
                </a:solidFill>
                <a:latin typeface="Times New Roman" pitchFamily="18" charset="0"/>
                <a:cs typeface="Simplified Arabic" panose="02020603050405020304" pitchFamily="18" charset="-78"/>
              </a:rPr>
              <a:t>«Умение решать задачи – практическое искусство, подобное плаванию или катанию на лыжах, или игре на фортепиано; научиться этому можно лишь подражая избранным образцам и постоянно тренируясь»,</a:t>
            </a:r>
            <a:r>
              <a:rPr lang="ru-RU" sz="3200" i="1" dirty="0">
                <a:solidFill>
                  <a:srgbClr val="0000FF"/>
                </a:solidFill>
                <a:latin typeface="Times New Roman" pitchFamily="18" charset="0"/>
                <a:cs typeface="Simplified Arabic" panose="02020603050405020304" pitchFamily="18" charset="-78"/>
              </a:rPr>
              <a:t> </a:t>
            </a:r>
            <a:r>
              <a:rPr lang="ru-RU" sz="3200" i="1" dirty="0">
                <a:solidFill>
                  <a:srgbClr val="CC3300"/>
                </a:solidFill>
                <a:latin typeface="Times New Roman" pitchFamily="18" charset="0"/>
                <a:cs typeface="Simplified Arabic" panose="02020603050405020304" pitchFamily="18" charset="-78"/>
              </a:rPr>
              <a:t>-  </a:t>
            </a:r>
            <a:endParaRPr lang="ru-RU" sz="3200" i="1" dirty="0" smtClean="0">
              <a:solidFill>
                <a:srgbClr val="CC3300"/>
              </a:solidFill>
              <a:latin typeface="Times New Roman" pitchFamily="18" charset="0"/>
              <a:cs typeface="Simplified Arabic" panose="02020603050405020304" pitchFamily="18" charset="-78"/>
            </a:endParaRPr>
          </a:p>
          <a:p>
            <a:pPr algn="l">
              <a:spcBef>
                <a:spcPct val="50000"/>
              </a:spcBef>
            </a:pPr>
            <a:r>
              <a:rPr lang="ru-RU" sz="3200" i="1" dirty="0">
                <a:solidFill>
                  <a:srgbClr val="CC3300"/>
                </a:solidFill>
                <a:latin typeface="Times New Roman" pitchFamily="18" charset="0"/>
                <a:cs typeface="Simplified Arabic" panose="02020603050405020304" pitchFamily="18" charset="-78"/>
              </a:rPr>
              <a:t> </a:t>
            </a:r>
            <a:r>
              <a:rPr lang="ru-RU" sz="3200" i="1" dirty="0" smtClean="0">
                <a:solidFill>
                  <a:srgbClr val="CC3300"/>
                </a:solidFill>
                <a:latin typeface="Times New Roman" pitchFamily="18" charset="0"/>
                <a:cs typeface="Simplified Arabic" panose="02020603050405020304" pitchFamily="18" charset="-78"/>
              </a:rPr>
              <a:t>              </a:t>
            </a:r>
            <a:r>
              <a:rPr lang="ru-RU" sz="3200" b="1" i="1" dirty="0">
                <a:solidFill>
                  <a:srgbClr val="CC3300"/>
                </a:solidFill>
                <a:latin typeface="Times New Roman" pitchFamily="18" charset="0"/>
                <a:cs typeface="Simplified Arabic" panose="02020603050405020304" pitchFamily="18" charset="-78"/>
              </a:rPr>
              <a:t>говорил Д. Пойа.</a:t>
            </a:r>
          </a:p>
        </p:txBody>
      </p:sp>
      <p:pic>
        <p:nvPicPr>
          <p:cNvPr id="135183" name="Picture 15" descr="i_obraz-polya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2"/>
            <a:ext cx="3262313" cy="4319587"/>
          </a:xfrm>
          <a:prstGeom prst="rect">
            <a:avLst/>
          </a:prstGeom>
          <a:noFill/>
        </p:spPr>
      </p:pic>
      <p:pic>
        <p:nvPicPr>
          <p:cNvPr id="135184" name="Picture 16" descr="An-burs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5561013"/>
            <a:ext cx="1296987" cy="1296987"/>
          </a:xfrm>
          <a:prstGeom prst="rect">
            <a:avLst/>
          </a:prstGeom>
          <a:noFill/>
        </p:spPr>
      </p:pic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0" y="908720"/>
            <a:ext cx="3276600" cy="144463"/>
            <a:chOff x="0" y="618"/>
            <a:chExt cx="2064" cy="91"/>
          </a:xfrm>
        </p:grpSpPr>
        <p:sp>
          <p:nvSpPr>
            <p:cNvPr id="135188" name="Line 20"/>
            <p:cNvSpPr>
              <a:spLocks noChangeShapeType="1"/>
            </p:cNvSpPr>
            <p:nvPr/>
          </p:nvSpPr>
          <p:spPr bwMode="auto">
            <a:xfrm>
              <a:off x="0" y="664"/>
              <a:ext cx="2064" cy="0"/>
            </a:xfrm>
            <a:prstGeom prst="line">
              <a:avLst/>
            </a:prstGeom>
            <a:noFill/>
            <a:ln w="38100">
              <a:solidFill>
                <a:srgbClr val="3B3B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5189" name="Line 21"/>
            <p:cNvSpPr>
              <a:spLocks noChangeShapeType="1"/>
            </p:cNvSpPr>
            <p:nvPr/>
          </p:nvSpPr>
          <p:spPr bwMode="auto">
            <a:xfrm>
              <a:off x="0" y="618"/>
              <a:ext cx="2064" cy="0"/>
            </a:xfrm>
            <a:prstGeom prst="line">
              <a:avLst/>
            </a:prstGeom>
            <a:noFill/>
            <a:ln w="38100">
              <a:solidFill>
                <a:srgbClr val="3B3B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5190" name="Line 22"/>
            <p:cNvSpPr>
              <a:spLocks noChangeShapeType="1"/>
            </p:cNvSpPr>
            <p:nvPr/>
          </p:nvSpPr>
          <p:spPr bwMode="auto">
            <a:xfrm>
              <a:off x="0" y="709"/>
              <a:ext cx="2064" cy="0"/>
            </a:xfrm>
            <a:prstGeom prst="line">
              <a:avLst/>
            </a:prstGeom>
            <a:noFill/>
            <a:ln w="38100">
              <a:solidFill>
                <a:srgbClr val="3B3B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0" y="5661248"/>
            <a:ext cx="3276600" cy="144462"/>
            <a:chOff x="0" y="3611"/>
            <a:chExt cx="2064" cy="91"/>
          </a:xfrm>
        </p:grpSpPr>
        <p:sp>
          <p:nvSpPr>
            <p:cNvPr id="135191" name="Line 23"/>
            <p:cNvSpPr>
              <a:spLocks noChangeShapeType="1"/>
            </p:cNvSpPr>
            <p:nvPr/>
          </p:nvSpPr>
          <p:spPr bwMode="auto">
            <a:xfrm>
              <a:off x="0" y="3657"/>
              <a:ext cx="2064" cy="0"/>
            </a:xfrm>
            <a:prstGeom prst="line">
              <a:avLst/>
            </a:prstGeom>
            <a:noFill/>
            <a:ln w="38100">
              <a:solidFill>
                <a:srgbClr val="3B3B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5192" name="Line 24"/>
            <p:cNvSpPr>
              <a:spLocks noChangeShapeType="1"/>
            </p:cNvSpPr>
            <p:nvPr/>
          </p:nvSpPr>
          <p:spPr bwMode="auto">
            <a:xfrm>
              <a:off x="0" y="3611"/>
              <a:ext cx="2064" cy="0"/>
            </a:xfrm>
            <a:prstGeom prst="line">
              <a:avLst/>
            </a:prstGeom>
            <a:noFill/>
            <a:ln w="38100">
              <a:solidFill>
                <a:srgbClr val="3B3B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5193" name="Line 25"/>
            <p:cNvSpPr>
              <a:spLocks noChangeShapeType="1"/>
            </p:cNvSpPr>
            <p:nvPr/>
          </p:nvSpPr>
          <p:spPr bwMode="auto">
            <a:xfrm>
              <a:off x="0" y="3702"/>
              <a:ext cx="2064" cy="0"/>
            </a:xfrm>
            <a:prstGeom prst="line">
              <a:avLst/>
            </a:prstGeom>
            <a:noFill/>
            <a:ln w="38100">
              <a:solidFill>
                <a:srgbClr val="3B3BB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375084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Задача 1.</a:t>
            </a:r>
            <a:r>
              <a:rPr lang="ru-RU" sz="2800" dirty="0" smtClean="0"/>
              <a:t>  .</a:t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0070C0"/>
                </a:solidFill>
              </a:rPr>
              <a:t>Последовательность чисел а</a:t>
            </a:r>
            <a:r>
              <a:rPr lang="ru-RU" sz="2800" b="1" baseline="-25000" dirty="0" smtClean="0">
                <a:solidFill>
                  <a:srgbClr val="0070C0"/>
                </a:solidFill>
              </a:rPr>
              <a:t>1,</a:t>
            </a:r>
            <a:r>
              <a:rPr lang="ru-RU" sz="2800" b="1" dirty="0" smtClean="0">
                <a:solidFill>
                  <a:srgbClr val="0070C0"/>
                </a:solidFill>
              </a:rPr>
              <a:t> а</a:t>
            </a:r>
            <a:r>
              <a:rPr lang="ru-RU" sz="2800" b="1" baseline="-25000" dirty="0" smtClean="0">
                <a:solidFill>
                  <a:srgbClr val="0070C0"/>
                </a:solidFill>
              </a:rPr>
              <a:t>2</a:t>
            </a:r>
            <a:r>
              <a:rPr lang="ru-RU" sz="2800" b="1" dirty="0" smtClean="0">
                <a:solidFill>
                  <a:srgbClr val="0070C0"/>
                </a:solidFill>
              </a:rPr>
              <a:t>, а</a:t>
            </a:r>
            <a:r>
              <a:rPr lang="ru-RU" sz="2800" b="1" baseline="-25000" dirty="0" smtClean="0">
                <a:solidFill>
                  <a:srgbClr val="0070C0"/>
                </a:solidFill>
              </a:rPr>
              <a:t>3</a:t>
            </a:r>
            <a:r>
              <a:rPr lang="ru-RU" sz="2800" b="1" dirty="0" smtClean="0">
                <a:solidFill>
                  <a:srgbClr val="0070C0"/>
                </a:solidFill>
              </a:rPr>
              <a:t>,… является арифметической прогрессией. Известно, что а</a:t>
            </a:r>
            <a:r>
              <a:rPr lang="ru-RU" sz="2800" b="1" baseline="-25000" dirty="0" smtClean="0">
                <a:solidFill>
                  <a:srgbClr val="0070C0"/>
                </a:solidFill>
              </a:rPr>
              <a:t>1,</a:t>
            </a:r>
            <a:r>
              <a:rPr lang="ru-RU" sz="2800" b="1" dirty="0" smtClean="0">
                <a:solidFill>
                  <a:srgbClr val="0070C0"/>
                </a:solidFill>
              </a:rPr>
              <a:t>+а</a:t>
            </a:r>
            <a:r>
              <a:rPr lang="ru-RU" sz="2800" b="1" baseline="-25000" dirty="0" smtClean="0">
                <a:solidFill>
                  <a:srgbClr val="0070C0"/>
                </a:solidFill>
              </a:rPr>
              <a:t>5</a:t>
            </a:r>
            <a:r>
              <a:rPr lang="ru-RU" sz="2800" b="1" dirty="0" smtClean="0">
                <a:solidFill>
                  <a:srgbClr val="0070C0"/>
                </a:solidFill>
              </a:rPr>
              <a:t>,+а</a:t>
            </a:r>
            <a:r>
              <a:rPr lang="ru-RU" sz="2800" b="1" baseline="-25000" dirty="0" smtClean="0">
                <a:solidFill>
                  <a:srgbClr val="0070C0"/>
                </a:solidFill>
              </a:rPr>
              <a:t>15</a:t>
            </a:r>
            <a:r>
              <a:rPr lang="ru-RU" sz="2800" b="1" dirty="0" smtClean="0">
                <a:solidFill>
                  <a:srgbClr val="0070C0"/>
                </a:solidFill>
              </a:rPr>
              <a:t>=3. Найти а</a:t>
            </a:r>
            <a:r>
              <a:rPr lang="ru-RU" sz="2800" b="1" baseline="-25000" dirty="0" smtClean="0">
                <a:solidFill>
                  <a:srgbClr val="0070C0"/>
                </a:solidFill>
              </a:rPr>
              <a:t>5</a:t>
            </a:r>
            <a:r>
              <a:rPr lang="ru-RU" sz="2800" b="1" dirty="0" smtClean="0">
                <a:solidFill>
                  <a:srgbClr val="0070C0"/>
                </a:solidFill>
              </a:rPr>
              <a:t>+а</a:t>
            </a:r>
            <a:r>
              <a:rPr lang="ru-RU" sz="2800" b="1" baseline="-25000" dirty="0" smtClean="0">
                <a:solidFill>
                  <a:srgbClr val="0070C0"/>
                </a:solidFill>
              </a:rPr>
              <a:t>9.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276873"/>
            <a:ext cx="532859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  </a:t>
            </a:r>
            <a:r>
              <a:rPr lang="ru-RU" sz="2400" dirty="0" smtClean="0">
                <a:solidFill>
                  <a:srgbClr val="7030A0"/>
                </a:solidFill>
              </a:rPr>
              <a:t>Решение.</a:t>
            </a:r>
          </a:p>
          <a:p>
            <a:r>
              <a:rPr lang="ru-RU" sz="2400" dirty="0" smtClean="0">
                <a:latin typeface="Constantia" pitchFamily="18" charset="0"/>
                <a:ea typeface="Batang" pitchFamily="18" charset="-127"/>
                <a:cs typeface="FrankRuehl" pitchFamily="34" charset="-79"/>
              </a:rPr>
              <a:t>Запишем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   </a:t>
            </a:r>
            <a:r>
              <a:rPr lang="ru-RU" sz="2400" b="1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а</a:t>
            </a:r>
            <a:r>
              <a:rPr lang="ru-RU" sz="2400" b="1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5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=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a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+ 4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d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,  </a:t>
            </a:r>
            <a:r>
              <a:rPr lang="ru-RU" sz="2400" b="1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а</a:t>
            </a:r>
            <a:r>
              <a:rPr lang="ru-RU" sz="2400" b="1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9= 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a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+ 8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d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; </a:t>
            </a:r>
            <a:r>
              <a:rPr lang="ru-RU" sz="2400" b="1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а</a:t>
            </a:r>
            <a:r>
              <a:rPr lang="ru-RU" sz="2400" b="1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15</a:t>
            </a:r>
            <a:r>
              <a:rPr lang="ru-RU" sz="2400" b="1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=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a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+14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d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;</a:t>
            </a:r>
          </a:p>
          <a:p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По условию  3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a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+18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d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=3,  и нужно найти 2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a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+12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d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.</a:t>
            </a:r>
          </a:p>
          <a:p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Получаем 3(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a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+6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d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)=3, то  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a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+ 6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d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 =1. Тогда</a:t>
            </a:r>
          </a:p>
          <a:p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2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a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+12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d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.= 2(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a</a:t>
            </a:r>
            <a:r>
              <a:rPr lang="ru-RU" sz="2400" baseline="-25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+ 6</a:t>
            </a:r>
            <a:r>
              <a:rPr lang="en-US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d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)= 2</a:t>
            </a:r>
            <a:r>
              <a:rPr lang="ru-RU" sz="2400" baseline="300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.</a:t>
            </a:r>
            <a:r>
              <a:rPr lang="ru-RU" sz="24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1= 2.</a:t>
            </a:r>
          </a:p>
          <a:p>
            <a:r>
              <a:rPr lang="ru-RU" sz="2800" dirty="0" smtClean="0">
                <a:latin typeface="Constantia" pitchFamily="18" charset="0"/>
                <a:ea typeface="Batang" pitchFamily="18" charset="-127"/>
                <a:cs typeface="Aharoni" pitchFamily="2" charset="-79"/>
              </a:rPr>
              <a:t> </a:t>
            </a:r>
          </a:p>
          <a:p>
            <a:r>
              <a:rPr lang="ru-RU" sz="2800" dirty="0" smtClean="0">
                <a:solidFill>
                  <a:srgbClr val="0F095B"/>
                </a:solidFill>
                <a:latin typeface="Constantia" pitchFamily="18" charset="0"/>
              </a:rPr>
              <a:t>                                  Ответ: </a:t>
            </a:r>
            <a:r>
              <a:rPr lang="ru-RU" sz="4000" dirty="0" smtClean="0">
                <a:solidFill>
                  <a:srgbClr val="0F095B"/>
                </a:solidFill>
                <a:latin typeface="Constantia" pitchFamily="18" charset="0"/>
              </a:rPr>
              <a:t>2</a:t>
            </a:r>
            <a:r>
              <a:rPr lang="ru-RU" sz="2800" dirty="0" smtClean="0">
                <a:solidFill>
                  <a:srgbClr val="0F095B"/>
                </a:solidFill>
                <a:latin typeface="Constantia" pitchFamily="18" charset="0"/>
              </a:rPr>
              <a:t>.</a:t>
            </a:r>
            <a:endParaRPr lang="ru-RU" sz="2800" dirty="0">
              <a:solidFill>
                <a:srgbClr val="0F095B"/>
              </a:solidFill>
              <a:latin typeface="Constantia" pitchFamily="18" charset="0"/>
            </a:endParaRPr>
          </a:p>
        </p:txBody>
      </p:sp>
      <p:pic>
        <p:nvPicPr>
          <p:cNvPr id="80897" name="Picture 1" descr="C:\Users\Лариса\Downloads\PRESEN1.jpg"/>
          <p:cNvPicPr>
            <a:picLocks noChangeAspect="1" noChangeArrowheads="1"/>
          </p:cNvPicPr>
          <p:nvPr/>
        </p:nvPicPr>
        <p:blipFill rotWithShape="1">
          <a:blip r:embed="rId2" cstate="print"/>
          <a:srcRect/>
          <a:stretch/>
        </p:blipFill>
        <p:spPr bwMode="auto">
          <a:xfrm>
            <a:off x="5664530" y="2780928"/>
            <a:ext cx="3135086" cy="28479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46525167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Таблица 39"/>
          <p:cNvGraphicFramePr>
            <a:graphicFrameLocks noGrp="1"/>
          </p:cNvGraphicFramePr>
          <p:nvPr/>
        </p:nvGraphicFramePr>
        <p:xfrm>
          <a:off x="899592" y="2060848"/>
          <a:ext cx="504056" cy="841248"/>
        </p:xfrm>
        <a:graphic>
          <a:graphicData uri="http://schemas.openxmlformats.org/drawingml/2006/table">
            <a:tbl>
              <a:tblPr/>
              <a:tblGrid>
                <a:gridCol w="504056"/>
              </a:tblGrid>
              <a:tr h="648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Calibri"/>
                          <a:ea typeface="Calibri"/>
                          <a:cs typeface="Times New Roman"/>
                        </a:rPr>
                        <a:t> {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683568" y="1512006"/>
            <a:ext cx="388843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Решение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Решая систему уравнений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а +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=10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,   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а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=7 ,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получаем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4067944" y="2060848"/>
          <a:ext cx="1944216" cy="1007869"/>
        </p:xfrm>
        <a:graphic>
          <a:graphicData uri="http://schemas.openxmlformats.org/drawingml/2006/table">
            <a:tbl>
              <a:tblPr/>
              <a:tblGrid>
                <a:gridCol w="972108"/>
                <a:gridCol w="972108"/>
              </a:tblGrid>
              <a:tr h="419959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ru-RU" sz="4800" dirty="0" smtClean="0">
                          <a:latin typeface="Calibri"/>
                          <a:ea typeface="Calibri"/>
                          <a:cs typeface="Times New Roman"/>
                        </a:rPr>
                        <a:t>{</a:t>
                      </a:r>
                      <a:r>
                        <a:rPr lang="ru-RU" sz="44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smtClean="0">
                          <a:latin typeface="Calibri"/>
                          <a:ea typeface="Calibri"/>
                          <a:cs typeface="Times New Roman"/>
                        </a:rPr>
                        <a:t>а=5+3 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791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 smtClean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ru-RU" sz="20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i="1" dirty="0">
                          <a:latin typeface="Calibri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ru-RU" sz="2000" b="1" i="1" dirty="0" smtClean="0">
                          <a:latin typeface="Calibri"/>
                          <a:ea typeface="Calibri"/>
                          <a:cs typeface="Times New Roman"/>
                        </a:rPr>
                        <a:t>5-3        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5" name="Таблица 44"/>
          <p:cNvGraphicFramePr>
            <a:graphicFrameLocks noGrp="1"/>
          </p:cNvGraphicFramePr>
          <p:nvPr/>
        </p:nvGraphicFramePr>
        <p:xfrm>
          <a:off x="6228184" y="2060848"/>
          <a:ext cx="2088231" cy="1030717"/>
        </p:xfrm>
        <a:graphic>
          <a:graphicData uri="http://schemas.openxmlformats.org/drawingml/2006/table">
            <a:tbl>
              <a:tblPr/>
              <a:tblGrid>
                <a:gridCol w="620374"/>
                <a:gridCol w="281989"/>
                <a:gridCol w="1185868"/>
              </a:tblGrid>
              <a:tr h="48717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smtClean="0">
                          <a:latin typeface="Calibri"/>
                          <a:ea typeface="Calibri"/>
                          <a:cs typeface="Times New Roman"/>
                        </a:rPr>
                        <a:t>  или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/>
                          <a:ea typeface="Calibri"/>
                          <a:cs typeface="Times New Roman"/>
                        </a:rPr>
                        <a:t>{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i="1" dirty="0">
                          <a:latin typeface="Calibri"/>
                          <a:ea typeface="Calibri"/>
                          <a:cs typeface="Times New Roman"/>
                        </a:rPr>
                        <a:t>а=5-3 </a:t>
                      </a:r>
                      <a:r>
                        <a:rPr lang="ru-RU" sz="2000" b="1" i="1" dirty="0" smtClean="0">
                          <a:latin typeface="Calibri"/>
                          <a:ea typeface="Calibri"/>
                          <a:cs typeface="Times New Roman"/>
                        </a:rPr>
                        <a:t>     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5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ru-RU" sz="2000" b="1" i="1" dirty="0"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r>
                        <a:rPr lang="ru-RU" sz="2000" b="1" i="1" dirty="0" smtClean="0">
                          <a:latin typeface="Calibri"/>
                          <a:ea typeface="Calibri"/>
                          <a:cs typeface="Times New Roman"/>
                        </a:rPr>
                        <a:t>5+3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8" name="Прямоугольник 47"/>
          <p:cNvSpPr/>
          <p:nvPr/>
        </p:nvSpPr>
        <p:spPr>
          <a:xfrm>
            <a:off x="539552" y="2852936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Calibri" pitchFamily="34" charset="0"/>
              </a:rPr>
              <a:t>Из </a:t>
            </a:r>
            <a:r>
              <a:rPr lang="ru-RU" dirty="0" smtClean="0">
                <a:latin typeface="Calibri" pitchFamily="34" charset="0"/>
              </a:rPr>
              <a:t>симметрии условия задачи ясно, что достаточно рассмотреть любой из двух вариантов, поскольку ответ не зависит от выбора варианта. Рассмотрим, например, случай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1763688" y="4581128"/>
            <a:ext cx="5256584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а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=7;       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аа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q</a:t>
            </a:r>
            <a:r>
              <a:rPr kumimoji="0" lang="ru-RU" sz="20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=7;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037066" y="4633283"/>
            <a:ext cx="1787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5715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331640" y="4437112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715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Обозначив величиной</a:t>
            </a:r>
            <a:r>
              <a:rPr lang="ru-RU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q</a:t>
            </a:r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знаменатель прогрессии, имеем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718" name="Rectangle 46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Прямоугольник 28"/>
              <p:cNvSpPr/>
              <p:nvPr/>
            </p:nvSpPr>
            <p:spPr>
              <a:xfrm>
                <a:off x="2434280" y="5322626"/>
                <a:ext cx="2129401" cy="6145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indent="571500" algn="just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𝑞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7</m:t>
                        </m:r>
                      </m:num>
                      <m:den>
                        <m:sSup>
                          <m:sSup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2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4280" y="5322626"/>
                <a:ext cx="2129401" cy="614527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79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36815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Задача 2 </a:t>
            </a:r>
            <a:r>
              <a:rPr lang="ru-RU" sz="2400" dirty="0" smtClean="0">
                <a:solidFill>
                  <a:srgbClr val="00B050"/>
                </a:solidFill>
              </a:rPr>
              <a:t/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b="1" dirty="0" smtClean="0">
                <a:solidFill>
                  <a:srgbClr val="00B050"/>
                </a:solidFill>
              </a:rPr>
              <a:t>Числа</a:t>
            </a:r>
            <a:r>
              <a:rPr lang="ru-RU" sz="2400" b="1" i="1" dirty="0" smtClean="0">
                <a:solidFill>
                  <a:srgbClr val="00B050"/>
                </a:solidFill>
              </a:rPr>
              <a:t> а, в, с, </a:t>
            </a:r>
            <a:r>
              <a:rPr lang="en-US" sz="2400" b="1" i="1" dirty="0" smtClean="0">
                <a:solidFill>
                  <a:srgbClr val="00B050"/>
                </a:solidFill>
              </a:rPr>
              <a:t>d 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ru-RU" sz="2400" b="1" dirty="0" smtClean="0">
                <a:solidFill>
                  <a:srgbClr val="00B050"/>
                </a:solidFill>
              </a:rPr>
              <a:t>является последовательными членами геометрической прогрессии. . Известно, что </a:t>
            </a:r>
            <a:r>
              <a:rPr lang="ru-RU" sz="2400" b="1" i="1" dirty="0" smtClean="0">
                <a:solidFill>
                  <a:srgbClr val="00B050"/>
                </a:solidFill>
              </a:rPr>
              <a:t> а+ </a:t>
            </a:r>
            <a:r>
              <a:rPr lang="en-US" sz="2400" b="1" i="1" dirty="0" smtClean="0">
                <a:solidFill>
                  <a:srgbClr val="00B050"/>
                </a:solidFill>
              </a:rPr>
              <a:t>d</a:t>
            </a:r>
            <a:r>
              <a:rPr lang="ru-RU" sz="2400" b="1" i="1" dirty="0" smtClean="0">
                <a:solidFill>
                  <a:srgbClr val="00B050"/>
                </a:solidFill>
              </a:rPr>
              <a:t> =10,  а</a:t>
            </a:r>
            <a:r>
              <a:rPr lang="en-US" sz="2400" b="1" i="1" dirty="0" smtClean="0">
                <a:solidFill>
                  <a:srgbClr val="00B050"/>
                </a:solidFill>
              </a:rPr>
              <a:t>d</a:t>
            </a:r>
            <a:r>
              <a:rPr lang="ru-RU" sz="2400" b="1" i="1" dirty="0" smtClean="0">
                <a:solidFill>
                  <a:srgbClr val="00B050"/>
                </a:solidFill>
              </a:rPr>
              <a:t> =7.</a:t>
            </a:r>
            <a:r>
              <a:rPr lang="ru-RU" sz="2400" b="1" dirty="0" smtClean="0">
                <a:solidFill>
                  <a:srgbClr val="00B050"/>
                </a:solidFill>
              </a:rPr>
              <a:t> Найти</a:t>
            </a:r>
            <a:r>
              <a:rPr lang="ru-RU" sz="2400" b="1" i="1" dirty="0" smtClean="0">
                <a:solidFill>
                  <a:srgbClr val="00B050"/>
                </a:solidFill>
              </a:rPr>
              <a:t> в</a:t>
            </a:r>
            <a:r>
              <a:rPr lang="ru-RU" sz="2400" b="1" i="1" baseline="30000" dirty="0" smtClean="0">
                <a:solidFill>
                  <a:srgbClr val="00B050"/>
                </a:solidFill>
              </a:rPr>
              <a:t>3</a:t>
            </a:r>
            <a:r>
              <a:rPr lang="ru-RU" sz="2400" b="1" i="1" dirty="0" smtClean="0">
                <a:solidFill>
                  <a:srgbClr val="00B050"/>
                </a:solidFill>
              </a:rPr>
              <a:t>+ с</a:t>
            </a:r>
            <a:r>
              <a:rPr lang="ru-RU" sz="2400" b="1" i="1" baseline="30000" dirty="0" smtClean="0">
                <a:solidFill>
                  <a:srgbClr val="00B050"/>
                </a:solidFill>
              </a:rPr>
              <a:t>3</a:t>
            </a:r>
            <a:r>
              <a:rPr lang="ru-RU" sz="2400" b="1" i="1" dirty="0" smtClean="0">
                <a:solidFill>
                  <a:srgbClr val="00B050"/>
                </a:solidFill>
              </a:rPr>
              <a:t>.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788024" y="5445224"/>
            <a:ext cx="3060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Преобразуем выражение</a:t>
            </a:r>
            <a:endParaRPr lang="ru-RU" dirty="0"/>
          </a:p>
        </p:txBody>
      </p:sp>
      <p:sp>
        <p:nvSpPr>
          <p:cNvPr id="28720" name="Rectangle 4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728" name="Rectangle 56"/>
          <p:cNvSpPr>
            <a:spLocks noChangeArrowheads="1"/>
          </p:cNvSpPr>
          <p:nvPr/>
        </p:nvSpPr>
        <p:spPr bwMode="auto">
          <a:xfrm>
            <a:off x="4447605" y="97795"/>
            <a:ext cx="24878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193158" y="6474783"/>
            <a:ext cx="2008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Ответ: 70.    </a:t>
            </a:r>
            <a:endParaRPr lang="ru-RU" sz="2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4" name="Object 37"/>
          <p:cNvGraphicFramePr>
            <a:graphicFrameLocks noChangeAspect="1"/>
          </p:cNvGraphicFramePr>
          <p:nvPr/>
        </p:nvGraphicFramePr>
        <p:xfrm>
          <a:off x="7884368" y="2492896"/>
          <a:ext cx="409138" cy="360041"/>
        </p:xfrm>
        <a:graphic>
          <a:graphicData uri="http://schemas.openxmlformats.org/presentationml/2006/ole">
            <p:oleObj spid="_x0000_s63521" name="Формула" r:id="rId4" imgW="241091" imgH="215713" progId="Equation.3">
              <p:embed/>
            </p:oleObj>
          </a:graphicData>
        </a:graphic>
      </p:graphicFrame>
      <p:graphicFrame>
        <p:nvGraphicFramePr>
          <p:cNvPr id="35" name="Object 37"/>
          <p:cNvGraphicFramePr>
            <a:graphicFrameLocks noChangeAspect="1"/>
          </p:cNvGraphicFramePr>
          <p:nvPr/>
        </p:nvGraphicFramePr>
        <p:xfrm>
          <a:off x="7812360" y="2060848"/>
          <a:ext cx="409138" cy="360041"/>
        </p:xfrm>
        <a:graphic>
          <a:graphicData uri="http://schemas.openxmlformats.org/presentationml/2006/ole">
            <p:oleObj spid="_x0000_s63522" name="Формула" r:id="rId5" imgW="241091" imgH="215713" progId="Equation.3">
              <p:embed/>
            </p:oleObj>
          </a:graphicData>
        </a:graphic>
      </p:graphicFrame>
      <p:graphicFrame>
        <p:nvGraphicFramePr>
          <p:cNvPr id="39" name="Object 37"/>
          <p:cNvGraphicFramePr>
            <a:graphicFrameLocks noChangeAspect="1"/>
          </p:cNvGraphicFramePr>
          <p:nvPr/>
        </p:nvGraphicFramePr>
        <p:xfrm>
          <a:off x="5724128" y="2060848"/>
          <a:ext cx="409138" cy="360041"/>
        </p:xfrm>
        <a:graphic>
          <a:graphicData uri="http://schemas.openxmlformats.org/presentationml/2006/ole">
            <p:oleObj spid="_x0000_s63523" name="Формула" r:id="rId6" imgW="241091" imgH="215713" progId="Equation.3">
              <p:embed/>
            </p:oleObj>
          </a:graphicData>
        </a:graphic>
      </p:graphicFrame>
      <p:graphicFrame>
        <p:nvGraphicFramePr>
          <p:cNvPr id="43" name="Object 37"/>
          <p:cNvGraphicFramePr>
            <a:graphicFrameLocks noChangeAspect="1"/>
          </p:cNvGraphicFramePr>
          <p:nvPr/>
        </p:nvGraphicFramePr>
        <p:xfrm>
          <a:off x="5724128" y="2420888"/>
          <a:ext cx="409138" cy="360041"/>
        </p:xfrm>
        <a:graphic>
          <a:graphicData uri="http://schemas.openxmlformats.org/presentationml/2006/ole">
            <p:oleObj spid="_x0000_s63524" name="Формула" r:id="rId7" imgW="241091" imgH="215713" progId="Equation.3">
              <p:embed/>
            </p:oleObj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2189943" y="3776266"/>
                <a:ext cx="192674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𝑎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5+3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9943" y="3776266"/>
                <a:ext cx="1926746" cy="505203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TextBox 36"/>
              <p:cNvSpPr txBox="1"/>
              <p:nvPr/>
            </p:nvSpPr>
            <p:spPr>
              <a:xfrm>
                <a:off x="5436377" y="3776265"/>
                <a:ext cx="1922129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𝑞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5−3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377" y="3776265"/>
                <a:ext cx="1922129" cy="505203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1264110" y="6005833"/>
                <a:ext cx="7047827" cy="5354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i="1" dirty="0" smtClean="0">
                        <a:latin typeface="Arial Black" panose="020B0A04020102020204" pitchFamily="34" charset="0"/>
                      </a:rPr>
                      <m:t>в</m:t>
                    </m:r>
                    <m:r>
                      <m:rPr>
                        <m:nor/>
                      </m:rPr>
                      <a:rPr lang="ru-RU" sz="2000" i="1" baseline="30000" dirty="0" smtClean="0">
                        <a:latin typeface="Arial Black" panose="020B0A040201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ru-RU" sz="2000" i="1" dirty="0" smtClean="0">
                        <a:latin typeface="Arial Black" panose="020B0A04020102020204" pitchFamily="34" charset="0"/>
                      </a:rPr>
                      <m:t>+ с</m:t>
                    </m:r>
                    <m:r>
                      <m:rPr>
                        <m:nor/>
                      </m:rPr>
                      <a:rPr lang="ru-RU" sz="2000" i="1" baseline="30000" dirty="0" smtClean="0">
                        <a:latin typeface="Arial Black" panose="020B0A040201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ru-RU" sz="2000" i="1" dirty="0" smtClean="0">
                        <a:latin typeface="Arial Black" panose="020B0A04020102020204" pitchFamily="34" charset="0"/>
                      </a:rPr>
                      <m:t>=а</m:t>
                    </m:r>
                    <m:r>
                      <m:rPr>
                        <m:nor/>
                      </m:rPr>
                      <a:rPr lang="ru-RU" sz="2000" i="1" baseline="30000" dirty="0" smtClean="0">
                        <a:latin typeface="Arial Black" panose="020B0A040201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en-US" sz="2000" i="1" dirty="0" smtClean="0">
                        <a:latin typeface="Arial Black" panose="020B0A04020102020204" pitchFamily="34" charset="0"/>
                      </a:rPr>
                      <m:t>q</m:t>
                    </m:r>
                    <m:r>
                      <m:rPr>
                        <m:nor/>
                      </m:rPr>
                      <a:rPr lang="ru-RU" sz="2000" i="1" baseline="30000" dirty="0" smtClean="0">
                        <a:latin typeface="Arial Black" panose="020B0A040201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ru-RU" sz="2000" i="1" dirty="0" smtClean="0">
                        <a:latin typeface="Arial Black" panose="020B0A04020102020204" pitchFamily="34" charset="0"/>
                      </a:rPr>
                      <m:t>+ а</m:t>
                    </m:r>
                    <m:r>
                      <m:rPr>
                        <m:nor/>
                      </m:rPr>
                      <a:rPr lang="ru-RU" sz="2000" i="1" baseline="30000" dirty="0" smtClean="0">
                        <a:latin typeface="Arial Black" panose="020B0A040201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en-US" sz="2000" i="1" dirty="0" smtClean="0">
                        <a:latin typeface="Arial Black" panose="020B0A04020102020204" pitchFamily="34" charset="0"/>
                      </a:rPr>
                      <m:t>q</m:t>
                    </m:r>
                    <m:r>
                      <m:rPr>
                        <m:nor/>
                      </m:rPr>
                      <a:rPr lang="ru-RU" sz="2000" i="1" baseline="30000" dirty="0" smtClean="0">
                        <a:latin typeface="Arial Black" panose="020B0A04020102020204" pitchFamily="34" charset="0"/>
                      </a:rPr>
                      <m:t>6</m:t>
                    </m:r>
                    <m:r>
                      <m:rPr>
                        <m:nor/>
                      </m:rPr>
                      <a:rPr lang="ru-RU" sz="2000" i="1" dirty="0" smtClean="0">
                        <a:latin typeface="Arial Black" panose="020B0A04020102020204" pitchFamily="34" charset="0"/>
                      </a:rPr>
                      <m:t>= а</m:t>
                    </m:r>
                    <m:r>
                      <m:rPr>
                        <m:nor/>
                      </m:rPr>
                      <a:rPr lang="ru-RU" sz="2000" i="1" baseline="30000" dirty="0" smtClean="0">
                        <a:latin typeface="Arial Black" panose="020B0A040201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en-US" sz="2000" i="1" dirty="0" smtClean="0">
                        <a:latin typeface="Arial Black" panose="020B0A04020102020204" pitchFamily="34" charset="0"/>
                      </a:rPr>
                      <m:t>q</m:t>
                    </m:r>
                    <m:r>
                      <m:rPr>
                        <m:nor/>
                      </m:rPr>
                      <a:rPr lang="ru-RU" sz="2000" i="1" baseline="30000" dirty="0" smtClean="0">
                        <a:latin typeface="Arial Black" panose="020B0A040201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ru-RU" sz="2000" i="1" dirty="0" smtClean="0">
                        <a:latin typeface="Arial Black" panose="020B0A04020102020204" pitchFamily="34" charset="0"/>
                      </a:rPr>
                      <m:t>(1+ </m:t>
                    </m:r>
                    <m:r>
                      <m:rPr>
                        <m:nor/>
                      </m:rPr>
                      <a:rPr lang="en-US" sz="2000" i="1" dirty="0" smtClean="0">
                        <a:latin typeface="Arial Black" panose="020B0A04020102020204" pitchFamily="34" charset="0"/>
                      </a:rPr>
                      <m:t>q</m:t>
                    </m:r>
                    <m:r>
                      <m:rPr>
                        <m:nor/>
                      </m:rPr>
                      <a:rPr lang="ru-RU" sz="2000" i="1" baseline="30000" dirty="0" smtClean="0">
                        <a:latin typeface="Arial Black" panose="020B0A040201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ru-RU" sz="2000" i="1" dirty="0" smtClean="0">
                        <a:latin typeface="Arial Black" panose="020B0A04020102020204" pitchFamily="34" charset="0"/>
                      </a:rPr>
                      <m:t>)=</m:t>
                    </m:r>
                    <m:sSup>
                      <m:sSupPr>
                        <m:ctrlPr>
                          <a:rPr lang="ru-RU" sz="20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dirty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000" b="0" i="1" dirty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ru-RU" sz="20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dirty="0">
                            <a:latin typeface="Cambria Math"/>
                          </a:rPr>
                          <m:t>7</m:t>
                        </m:r>
                      </m:num>
                      <m:den>
                        <m:sSup>
                          <m:sSupPr>
                            <m:ctrlPr>
                              <a:rPr lang="ru-RU" sz="2000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dirty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000" b="0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000" dirty="0" smtClean="0">
                    <a:latin typeface="Arial Black" panose="020B0A04020102020204" pitchFamily="34" charset="0"/>
                  </a:rPr>
                  <a:t>(1+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dirty="0">
                            <a:latin typeface="Cambria Math"/>
                          </a:rPr>
                          <m:t>7</m:t>
                        </m:r>
                      </m:num>
                      <m:den>
                        <m:sSup>
                          <m:sSupPr>
                            <m:ctrlPr>
                              <a:rPr lang="ru-RU" sz="2000" i="1" dirty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dirty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000" b="0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000" dirty="0" smtClean="0">
                    <a:latin typeface="Arial Black" panose="020B0A04020102020204" pitchFamily="34" charset="0"/>
                  </a:rPr>
                  <a:t>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dirty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2000" b="0" i="1" dirty="0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sz="2000" b="0" i="1" dirty="0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sz="20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0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dirty="0" smtClean="0">
                        <a:latin typeface="Cambria Math"/>
                      </a:rPr>
                      <m:t>+7)</m:t>
                    </m:r>
                  </m:oMath>
                </a14:m>
                <a:endParaRPr lang="ru-RU" sz="2000" dirty="0">
                  <a:latin typeface="Arial Black" panose="020B0A040201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4110" y="6005833"/>
                <a:ext cx="7047827" cy="535468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b="-56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33283"/>
            <a:ext cx="1893607" cy="151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664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385585" y="-33010"/>
            <a:ext cx="23728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haroni" pitchFamily="2" charset="-79"/>
              </a:rPr>
              <a:t>Найти сумму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haroni" pitchFamily="2" charset="-79"/>
            </a:endParaRPr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22133979"/>
              </p:ext>
            </p:extLst>
          </p:nvPr>
        </p:nvGraphicFramePr>
        <p:xfrm>
          <a:off x="1187624" y="476672"/>
          <a:ext cx="6192688" cy="792088"/>
        </p:xfrm>
        <a:graphic>
          <a:graphicData uri="http://schemas.openxmlformats.org/presentationml/2006/ole">
            <p:oleObj spid="_x0000_s64562" name="Формула" r:id="rId3" imgW="1562100" imgH="342900" progId="Equation.3">
              <p:embed/>
            </p:oleObj>
          </a:graphicData>
        </a:graphic>
      </p:graphicFrame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4479634" y="6154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1266825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Решение.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Прежде чем найти данную сумму, вычислим  9+99+999+...+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7977527" y="1453426"/>
          <a:ext cx="1078120" cy="792088"/>
        </p:xfrm>
        <a:graphic>
          <a:graphicData uri="http://schemas.openxmlformats.org/presentationml/2006/ole">
            <p:oleObj spid="_x0000_s64563" name="Формула" r:id="rId4" imgW="457002" imgH="342751" progId="Equation.3">
              <p:embed/>
            </p:oleObj>
          </a:graphicData>
        </a:graphic>
      </p:graphicFrame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4462034" y="669295"/>
            <a:ext cx="21993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9512" y="2276872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en-US" sz="2800" baseline="-300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en-US" sz="2800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 (10-1) +(10</a:t>
            </a:r>
            <a:r>
              <a:rPr lang="ru-RU" sz="2800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-1) + (10</a:t>
            </a:r>
            <a:r>
              <a:rPr lang="ru-RU" sz="2800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-1)+…+ (10</a:t>
            </a:r>
            <a:r>
              <a:rPr lang="en-US" sz="2800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-1)= ( 10+10</a:t>
            </a:r>
            <a:r>
              <a:rPr lang="ru-RU" sz="2800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+10</a:t>
            </a:r>
            <a:r>
              <a:rPr lang="ru-RU" sz="2800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 …+ 10</a:t>
            </a:r>
            <a:r>
              <a:rPr lang="en-US" sz="2800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)-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;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1547664" y="3212976"/>
          <a:ext cx="1224136" cy="720080"/>
        </p:xfrm>
        <a:graphic>
          <a:graphicData uri="http://schemas.openxmlformats.org/presentationml/2006/ole">
            <p:oleObj spid="_x0000_s64564" name="Формула" r:id="rId5" imgW="660113" imgH="444307" progId="Equation.3">
              <p:embed/>
            </p:oleObj>
          </a:graphicData>
        </a:graphic>
      </p:graphicFrame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4479634" y="7202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55576" y="3284984"/>
            <a:ext cx="8218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en-US" sz="2800" baseline="-30000" dirty="0" err="1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en-US" sz="2800" baseline="-300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=</a:t>
            </a:r>
            <a:endParaRPr lang="ru-RU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902" name="Object 14"/>
          <p:cNvGraphicFramePr>
            <a:graphicFrameLocks noChangeAspect="1"/>
          </p:cNvGraphicFramePr>
          <p:nvPr/>
        </p:nvGraphicFramePr>
        <p:xfrm>
          <a:off x="3873071" y="3181618"/>
          <a:ext cx="1368152" cy="648072"/>
        </p:xfrm>
        <a:graphic>
          <a:graphicData uri="http://schemas.openxmlformats.org/presentationml/2006/ole">
            <p:oleObj spid="_x0000_s64565" name="Формула" r:id="rId6" imgW="723586" imgH="418918" progId="Equation.3">
              <p:embed/>
            </p:oleObj>
          </a:graphicData>
        </a:graphic>
      </p:graphicFrame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5745279" y="3109610"/>
          <a:ext cx="2304256" cy="792088"/>
        </p:xfrm>
        <a:graphic>
          <a:graphicData uri="http://schemas.openxmlformats.org/presentationml/2006/ole">
            <p:oleObj spid="_x0000_s64566" name="Формула" r:id="rId7" imgW="1167893" imgH="393529" progId="Equation.3">
              <p:embed/>
            </p:oleObj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203849" y="3284984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en-US" sz="2800" baseline="-30000" dirty="0" err="1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en-US" sz="2800" baseline="-300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=</a:t>
            </a:r>
            <a:endParaRPr lang="ru-RU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H="1" flipV="1">
            <a:off x="2411760" y="4221088"/>
            <a:ext cx="11772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=</a:t>
            </a: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907" name="Object 19"/>
          <p:cNvGraphicFramePr>
            <a:graphicFrameLocks noChangeAspect="1"/>
          </p:cNvGraphicFramePr>
          <p:nvPr/>
        </p:nvGraphicFramePr>
        <p:xfrm>
          <a:off x="1259632" y="4293096"/>
          <a:ext cx="2808312" cy="558924"/>
        </p:xfrm>
        <a:graphic>
          <a:graphicData uri="http://schemas.openxmlformats.org/presentationml/2006/ole">
            <p:oleObj spid="_x0000_s64567" name="Формула" r:id="rId8" imgW="1562100" imgH="342900" progId="Equation.3">
              <p:embed/>
            </p:oleObj>
          </a:graphicData>
        </a:graphic>
      </p:graphicFrame>
      <p:graphicFrame>
        <p:nvGraphicFramePr>
          <p:cNvPr id="37906" name="Object 18"/>
          <p:cNvGraphicFramePr>
            <a:graphicFrameLocks noChangeAspect="1"/>
          </p:cNvGraphicFramePr>
          <p:nvPr/>
        </p:nvGraphicFramePr>
        <p:xfrm>
          <a:off x="4355976" y="4221088"/>
          <a:ext cx="648072" cy="720080"/>
        </p:xfrm>
        <a:graphic>
          <a:graphicData uri="http://schemas.openxmlformats.org/presentationml/2006/ole">
            <p:oleObj spid="_x0000_s64568" name="Формула" r:id="rId9" imgW="203112" imgH="393529" progId="Equation.3">
              <p:embed/>
            </p:oleObj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4932040" y="436510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4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10</a:t>
            </a:r>
            <a:r>
              <a:rPr lang="ru-RU" sz="2400" baseline="300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п+1</a:t>
            </a:r>
            <a:r>
              <a:rPr lang="ru-RU" sz="24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-10-9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n </a:t>
            </a:r>
            <a:r>
              <a:rPr lang="ru-RU" sz="24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2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51520" y="4365104"/>
            <a:ext cx="10801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Тогда</a:t>
            </a:r>
            <a:endParaRPr lang="ru-RU" sz="2800" dirty="0"/>
          </a:p>
        </p:txBody>
      </p:sp>
      <p:graphicFrame>
        <p:nvGraphicFramePr>
          <p:cNvPr id="3791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7995719"/>
              </p:ext>
            </p:extLst>
          </p:nvPr>
        </p:nvGraphicFramePr>
        <p:xfrm>
          <a:off x="5652121" y="5805264"/>
          <a:ext cx="504056" cy="648072"/>
        </p:xfrm>
        <a:graphic>
          <a:graphicData uri="http://schemas.openxmlformats.org/presentationml/2006/ole">
            <p:oleObj spid="_x0000_s64569" name="Формула" r:id="rId10" imgW="203112" imgH="393529" progId="Equation.3">
              <p:embed/>
            </p:oleObj>
          </a:graphicData>
        </a:graphic>
      </p:graphicFrame>
      <p:sp>
        <p:nvSpPr>
          <p:cNvPr id="38" name="Прямоугольник 37"/>
          <p:cNvSpPr/>
          <p:nvPr/>
        </p:nvSpPr>
        <p:spPr>
          <a:xfrm>
            <a:off x="4572001" y="5801683"/>
            <a:ext cx="1908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Ответ</a:t>
            </a:r>
            <a:r>
              <a:rPr lang="ru-RU" sz="11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ru-RU" sz="11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156176" y="5877272"/>
            <a:ext cx="1592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(10</a:t>
            </a:r>
            <a:r>
              <a:rPr lang="ru-RU" sz="2000" b="1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п+1</a:t>
            </a: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-10-9п</a:t>
            </a:r>
            <a:r>
              <a:rPr lang="ru-RU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).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5096768" y="3310826"/>
            <a:ext cx="6479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=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932" name="Rectangle 44"/>
          <p:cNvSpPr>
            <a:spLocks noChangeArrowheads="1"/>
          </p:cNvSpPr>
          <p:nvPr/>
        </p:nvSpPr>
        <p:spPr bwMode="auto">
          <a:xfrm>
            <a:off x="4479634" y="10821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067944" y="436510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</a:t>
            </a:r>
            <a:endParaRPr lang="ru-RU" sz="2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994357"/>
            <a:ext cx="2383401" cy="178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746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1890" y="332656"/>
            <a:ext cx="4845224" cy="1143000"/>
          </a:xfrm>
        </p:spPr>
        <p:txBody>
          <a:bodyPr/>
          <a:lstStyle/>
          <a:p>
            <a:r>
              <a:rPr lang="ru-RU" dirty="0" smtClean="0"/>
              <a:t>Задача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348880" y="0"/>
            <a:ext cx="12492880" cy="6836573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5896" y="260648"/>
            <a:ext cx="5112568" cy="2664296"/>
          </a:xfrm>
          <a:solidFill>
            <a:srgbClr val="003300"/>
          </a:solidFill>
          <a:ln w="50800">
            <a:solidFill>
              <a:schemeClr val="bg1">
                <a:lumMod val="85000"/>
              </a:schemeClr>
            </a:solidFill>
          </a:ln>
          <a:scene3d>
            <a:camera prst="orthographicFront">
              <a:rot lat="0" lon="0" rev="21299999"/>
            </a:camera>
            <a:lightRig rig="threePt" dir="t"/>
          </a:scene3d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FontTx/>
              <a:buNone/>
            </a:pPr>
            <a:r>
              <a:rPr lang="en-US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     </a:t>
            </a:r>
            <a:r>
              <a:rPr lang="ru-RU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1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Найти семнадцатый член арифметической прогрессии, если сумма ее членов с  нечетными номерами с третьего по двадцать девятый (включительно) на 13 меньше суммы  членов с  четными номерами со второго по тридцатый.</a:t>
            </a:r>
            <a:endParaRPr lang="ru-RU" sz="2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580526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-13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224136"/>
          </a:xfr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l" fontAlgn="base">
              <a:spcAft>
                <a:spcPct val="0"/>
              </a:spcAft>
            </a:pPr>
            <a:r>
              <a:rPr lang="ru-RU" sz="22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Цели урока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br>
              <a:rPr lang="ru-RU" sz="22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повторение и обобщение изученного материала путём решения комбинированных задач; </a:t>
            </a:r>
            <a:br>
              <a:rPr lang="ru-RU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развитие познавательного</a:t>
            </a:r>
            <a:r>
              <a:rPr lang="en-US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интереса к математике.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583815" cy="5040560"/>
          </a:xfr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Задачи: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400" b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Образовательные:</a:t>
            </a:r>
          </a:p>
          <a:p>
            <a:pPr marL="892175" lvl="0" indent="-43973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обобщение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 систематизация знаний учащихся по теме </a:t>
            </a:r>
            <a:r>
              <a:rPr lang="ru-RU" sz="2400" dirty="0">
                <a:solidFill>
                  <a:srgbClr val="000000"/>
                </a:solidFill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Арифметическая и геометрическая прогрессии</a:t>
            </a:r>
            <a:r>
              <a:rPr lang="ru-RU" sz="2400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lang="ru-RU" sz="20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892175" lvl="0" indent="-43973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умение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применять полученные знания при решении 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задач;</a:t>
            </a:r>
            <a:endParaRPr lang="ru-RU" sz="20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892175" lvl="0" indent="-439738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совершенствовать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навыки решения разнообразных задач по использованию формул арифметической и геометрической прогрессий;</a:t>
            </a:r>
            <a:endParaRPr lang="ru-RU" sz="20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892175" indent="-43973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применять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свои знания в практических ситуациях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892175" indent="-43973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расширять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знания учащихся путём решения нестандартных задач;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Развивающие:</a:t>
            </a:r>
            <a:endParaRPr lang="ru-RU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892175" lvl="0" indent="-44608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развивать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математический кругозор, мышление, математическую речь; </a:t>
            </a:r>
            <a:endParaRPr lang="ru-RU" sz="2000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892175" lvl="0" indent="-44608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развитие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умения слушать, обобщать и делать выводы.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Воспитательные:</a:t>
            </a:r>
            <a:endParaRPr lang="ru-RU" sz="20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87413"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воспитывать стремление к непрерывному совершенствованию; воспитывать чувство прекрасного;</a:t>
            </a:r>
            <a:endParaRPr lang="ru-RU" sz="20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544513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воспитание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активного желания работать до 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конца;</a:t>
            </a:r>
            <a:endParaRPr lang="ru-RU" sz="20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544513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привития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внимания, чувства ответственности, 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самоконтроля;</a:t>
            </a:r>
            <a:endParaRPr lang="ru-RU" sz="20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892175" lvl="0" indent="-347663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формировать отношения взаимной ответственности при совместной работе;</a:t>
            </a:r>
            <a:r>
              <a:rPr lang="ru-RU" sz="24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892175" lvl="0" indent="-43973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892175" lvl="0" indent="-43973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892175" lvl="0" indent="-43973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892175" lvl="0" indent="-439738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250029" y="212790"/>
            <a:ext cx="266429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Т е с т</a:t>
            </a:r>
            <a:endParaRPr lang="ru-RU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99991" y="2996951"/>
            <a:ext cx="1643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87824" y="5805264"/>
            <a:ext cx="4572000" cy="9787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3200" b="1" dirty="0">
                <a:solidFill>
                  <a:srgbClr val="6600FF"/>
                </a:solidFill>
                <a:latin typeface="Monotype Corsiva" pitchFamily="66" charset="0"/>
              </a:rPr>
              <a:t>Код </a:t>
            </a:r>
            <a:r>
              <a:rPr lang="ru-RU" sz="3200" b="1" dirty="0" smtClean="0">
                <a:solidFill>
                  <a:srgbClr val="6600FF"/>
                </a:solidFill>
                <a:latin typeface="Monotype Corsiva" pitchFamily="66" charset="0"/>
              </a:rPr>
              <a:t>ответа 1 3 3 4 4 4 2</a:t>
            </a:r>
            <a:endParaRPr lang="ru-RU" sz="3200" b="1" dirty="0">
              <a:solidFill>
                <a:srgbClr val="6600FF"/>
              </a:solidFill>
              <a:latin typeface="Monotype Corsiva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3200" b="1" dirty="0">
              <a:solidFill>
                <a:srgbClr val="6600FF"/>
              </a:solidFill>
              <a:latin typeface="Monotype Corsiva" pitchFamily="66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964793" y="1211013"/>
            <a:ext cx="5343755" cy="4018187"/>
            <a:chOff x="2200927" y="1211013"/>
            <a:chExt cx="4762500" cy="3571875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00927" y="1211013"/>
              <a:ext cx="4762500" cy="3571875"/>
            </a:xfrm>
            <a:prstGeom prst="rect">
              <a:avLst/>
            </a:prstGeom>
          </p:spPr>
        </p:pic>
        <p:sp>
          <p:nvSpPr>
            <p:cNvPr id="4" name="Прямоугольник 3"/>
            <p:cNvSpPr/>
            <p:nvPr/>
          </p:nvSpPr>
          <p:spPr>
            <a:xfrm>
              <a:off x="5796136" y="4221088"/>
              <a:ext cx="1167291" cy="561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2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284984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4000" b="1" dirty="0" smtClean="0">
                <a:solidFill>
                  <a:srgbClr val="6600FF"/>
                </a:solidFill>
                <a:latin typeface="Monotype Corsiva" pitchFamily="66" charset="0"/>
              </a:rPr>
              <a:t>Предмет математики столь серьёзен, что не следует упускать ни одной возможности сделать его более занимательным».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Блез Паскаль</a:t>
            </a:r>
            <a:r>
              <a:rPr lang="ru-RU" sz="4000" b="1" dirty="0" smtClean="0">
                <a:solidFill>
                  <a:srgbClr val="6600FF"/>
                </a:solidFill>
                <a:latin typeface="Monotype Corsiva" pitchFamily="66" charset="0"/>
              </a:rPr>
              <a:t> </a:t>
            </a:r>
          </a:p>
        </p:txBody>
      </p:sp>
      <p:pic>
        <p:nvPicPr>
          <p:cNvPr id="65538" name="Picture 2" descr="C:\Users\Admin\Downloads\imag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88640"/>
            <a:ext cx="4680519" cy="291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3267794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sz="1800" b="1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78" y="1974000"/>
            <a:ext cx="561657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827584" y="404664"/>
            <a:ext cx="7776864" cy="1754326"/>
          </a:xfrm>
          <a:prstGeom prst="rect">
            <a:avLst/>
          </a:prstGeo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	В </a:t>
            </a:r>
            <a:r>
              <a:rPr lang="ru-RU" b="1" dirty="0"/>
              <a:t>древних математических задачах Междуречья, Индии, Китая, Греции неизвестные величины выражали число павлинов  в саду, количество быков в стаде и т.д. </a:t>
            </a:r>
            <a:endParaRPr lang="ru-RU" b="1" dirty="0" smtClean="0"/>
          </a:p>
          <a:p>
            <a:pPr algn="just"/>
            <a:r>
              <a:rPr lang="ru-RU" b="1" dirty="0"/>
              <a:t>	</a:t>
            </a:r>
            <a:r>
              <a:rPr lang="ru-RU" b="1" dirty="0" smtClean="0"/>
              <a:t>Хорошо </a:t>
            </a:r>
            <a:r>
              <a:rPr lang="ru-RU" b="1" dirty="0"/>
              <a:t>обученные науке счета писцы, чиновники и посвященные в тайные знания жрецы довольно успешно справлялись с такими задачами.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3262" y="4936360"/>
            <a:ext cx="2749982" cy="174280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4581128"/>
            <a:ext cx="2041440" cy="204144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6540" y="4855359"/>
            <a:ext cx="2749982" cy="174280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6096" y="5115199"/>
            <a:ext cx="2749982" cy="174280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733528"/>
            <a:ext cx="2041440" cy="204144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77040" y="4892519"/>
            <a:ext cx="2041440" cy="2041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3643" y="260648"/>
            <a:ext cx="5556636" cy="1143000"/>
          </a:xfrm>
        </p:spPr>
        <p:txBody>
          <a:bodyPr>
            <a:prstTxWarp prst="textWave2">
              <a:avLst/>
            </a:prstTxWarp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Домашнее задание</a:t>
            </a:r>
            <a:endParaRPr lang="ru-RU" b="1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089448"/>
            <a:ext cx="8229600" cy="4525963"/>
          </a:xfrm>
          <a:gradFill>
            <a:gsLst>
              <a:gs pos="50000">
                <a:schemeClr val="bg1">
                  <a:lumMod val="85000"/>
                  <a:alpha val="56000"/>
                </a:schemeClr>
              </a:gs>
              <a:gs pos="0">
                <a:schemeClr val="bg1"/>
              </a:gs>
              <a:gs pos="98000">
                <a:schemeClr val="bg1"/>
              </a:gs>
            </a:gsLst>
            <a:lin ang="0" scaled="1"/>
          </a:gradFill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1. Мама предложила сыну на выбор два варианта: давать ему ежедневно на карманные расходы в течении месяца по восемь рублей или дать в первый день 50копеек, зато в следующий на 50 копеек больше, в следующий еще на 50 копеек больше и так далее в течении месяца. Какой вариант выгоднее для сына, если мама с сыном договаривается на апрель? На март?</a:t>
            </a:r>
          </a:p>
          <a:p>
            <a:pPr marL="0" indent="0">
              <a:buNone/>
            </a:pPr>
            <a:r>
              <a:rPr lang="ru-RU" dirty="0"/>
              <a:t>2. Найдите значение выражения:</a:t>
            </a:r>
          </a:p>
          <a:p>
            <a:pPr marL="0" indent="0">
              <a:buNone/>
            </a:pPr>
            <a:r>
              <a:rPr lang="ru-RU" dirty="0"/>
              <a:t>(1</a:t>
            </a:r>
            <a:r>
              <a:rPr lang="ru-RU" baseline="30000" dirty="0"/>
              <a:t>2</a:t>
            </a:r>
            <a:r>
              <a:rPr lang="ru-RU" dirty="0"/>
              <a:t>+3</a:t>
            </a:r>
            <a:r>
              <a:rPr lang="ru-RU" baseline="30000" dirty="0"/>
              <a:t>2</a:t>
            </a:r>
            <a:r>
              <a:rPr lang="ru-RU" dirty="0"/>
              <a:t>+5</a:t>
            </a:r>
            <a:r>
              <a:rPr lang="ru-RU" baseline="30000" dirty="0"/>
              <a:t>2</a:t>
            </a:r>
            <a:r>
              <a:rPr lang="ru-RU" dirty="0"/>
              <a:t>+…+199</a:t>
            </a:r>
            <a:r>
              <a:rPr lang="ru-RU" baseline="30000" dirty="0"/>
              <a:t>2</a:t>
            </a:r>
            <a:r>
              <a:rPr lang="ru-RU" dirty="0"/>
              <a:t>) – (2</a:t>
            </a:r>
            <a:r>
              <a:rPr lang="ru-RU" baseline="30000" dirty="0"/>
              <a:t>2</a:t>
            </a:r>
            <a:r>
              <a:rPr lang="ru-RU" dirty="0"/>
              <a:t>+4</a:t>
            </a:r>
            <a:r>
              <a:rPr lang="ru-RU" baseline="30000" dirty="0"/>
              <a:t>2</a:t>
            </a:r>
            <a:r>
              <a:rPr lang="ru-RU" dirty="0"/>
              <a:t>+…+200</a:t>
            </a:r>
            <a:r>
              <a:rPr lang="ru-RU" baseline="30000" dirty="0"/>
              <a:t>2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/>
              <a:t>3. Решите уравнение:</a:t>
            </a:r>
          </a:p>
          <a:p>
            <a:pPr marL="0" indent="0">
              <a:buNone/>
            </a:pPr>
            <a:r>
              <a:rPr lang="ru-RU" dirty="0"/>
              <a:t>1+4+7+…+х =176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. Найти сумму  </a:t>
            </a:r>
          </a:p>
          <a:p>
            <a:pPr marL="0" indent="0">
              <a:buNone/>
            </a:pPr>
            <a:r>
              <a:rPr lang="ru-RU" dirty="0"/>
              <a:t>         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5. Найти девятнадцатый член арифметической прогрессии, если сумма ее членов с  нечетными номерами с девятого по двадцать девятый (включительно) на 14 больше суммы  членов с  четными номерами с восьмого по тридцатый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3022335" y="3911935"/>
            <a:ext cx="4067944" cy="646331"/>
            <a:chOff x="3042084" y="3821924"/>
            <a:chExt cx="4067944" cy="646331"/>
          </a:xfrm>
        </p:grpSpPr>
        <p:sp>
          <p:nvSpPr>
            <p:cNvPr id="4" name="TextBox 3"/>
            <p:cNvSpPr txBox="1"/>
            <p:nvPr/>
          </p:nvSpPr>
          <p:spPr>
            <a:xfrm>
              <a:off x="3042084" y="3821924"/>
              <a:ext cx="40679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7+77+777+…+777…7</a:t>
              </a:r>
            </a:p>
            <a:p>
              <a:pPr algn="ctr"/>
              <a:r>
                <a:rPr lang="en-US" dirty="0"/>
                <a:t>n</a:t>
              </a:r>
              <a:endParaRPr lang="ru-RU" dirty="0"/>
            </a:p>
          </p:txBody>
        </p:sp>
        <p:sp>
          <p:nvSpPr>
            <p:cNvPr id="5" name="Левая фигурная скобка 4"/>
            <p:cNvSpPr/>
            <p:nvPr/>
          </p:nvSpPr>
          <p:spPr>
            <a:xfrm rot="16200000">
              <a:off x="5022049" y="2956956"/>
              <a:ext cx="180025" cy="2376264"/>
            </a:xfrm>
            <a:prstGeom prst="leftBrace">
              <a:avLst>
                <a:gd name="adj1" fmla="val 66053"/>
                <a:gd name="adj2" fmla="val 50359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454" y="3287771"/>
            <a:ext cx="2599168" cy="189465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260648"/>
            <a:ext cx="900684" cy="18288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14690" y="100339"/>
            <a:ext cx="1740470" cy="198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218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новых встреч!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755576" y="5301208"/>
            <a:ext cx="4040188" cy="93610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/>
              <a:t>Учитель математики</a:t>
            </a:r>
          </a:p>
          <a:p>
            <a:pPr algn="ctr"/>
            <a:r>
              <a:rPr lang="ru-RU" dirty="0" smtClean="0"/>
              <a:t>Даниленко</a:t>
            </a:r>
          </a:p>
          <a:p>
            <a:pPr algn="ctr"/>
            <a:r>
              <a:rPr lang="ru-RU" dirty="0" smtClean="0"/>
              <a:t>Лариса Андреевна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1340768"/>
            <a:ext cx="2635478" cy="3951288"/>
          </a:xfrm>
          <a:ln>
            <a:solidFill>
              <a:schemeClr val="tx1"/>
            </a:solidFill>
          </a:ln>
        </p:spPr>
      </p:pic>
      <p:sp>
        <p:nvSpPr>
          <p:cNvPr id="11" name="Текст 10"/>
          <p:cNvSpPr>
            <a:spLocks noGrp="1"/>
          </p:cNvSpPr>
          <p:nvPr>
            <p:ph type="body" sz="quarter" idx="3"/>
          </p:nvPr>
        </p:nvSpPr>
        <p:spPr>
          <a:xfrm>
            <a:off x="5102225" y="5301208"/>
            <a:ext cx="4041775" cy="92779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>Преподаватель-организатор ОБЖ</a:t>
            </a:r>
          </a:p>
          <a:p>
            <a:pPr algn="ctr"/>
            <a:r>
              <a:rPr lang="ru-RU" dirty="0" smtClean="0"/>
              <a:t>Сеник</a:t>
            </a:r>
          </a:p>
          <a:p>
            <a:pPr algn="ctr"/>
            <a:r>
              <a:rPr lang="ru-RU" smtClean="0"/>
              <a:t>Александр </a:t>
            </a:r>
            <a:r>
              <a:rPr lang="ru-RU" dirty="0" smtClean="0"/>
              <a:t>Юрьевич</a:t>
            </a:r>
            <a:endParaRPr lang="ru-RU" dirty="0"/>
          </a:p>
        </p:txBody>
      </p:sp>
      <p:pic>
        <p:nvPicPr>
          <p:cNvPr id="15" name="Объект 14"/>
          <p:cNvPicPr>
            <a:picLocks noGrp="1" noChangeAspect="1"/>
          </p:cNvPicPr>
          <p:nvPr>
            <p:ph sz="quarter" idx="4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691680" y="1338540"/>
            <a:ext cx="2288633" cy="3881507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67963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28184" y="548680"/>
            <a:ext cx="2756992" cy="504056"/>
          </a:xfr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b="1" dirty="0" smtClean="0"/>
              <a:t> </a:t>
            </a:r>
            <a:r>
              <a:rPr lang="ru-RU" sz="2100" b="1" dirty="0" smtClean="0"/>
              <a:t>Эпиграф урока.</a:t>
            </a:r>
            <a:endParaRPr lang="en-US" sz="2100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362527"/>
            <a:ext cx="8418069" cy="1569660"/>
          </a:xfrm>
          <a:prstGeom prst="rect">
            <a:avLst/>
          </a:prstGeo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ru-RU" sz="4800" b="1" dirty="0" err="1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Прогрессио</a:t>
            </a:r>
            <a:r>
              <a:rPr lang="ru-RU" sz="4800" b="1" dirty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4800" b="1" dirty="0" smtClean="0">
              <a:solidFill>
                <a:srgbClr val="99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sz="4800" b="1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sz="4800" b="1" dirty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движение вперёд”.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260648"/>
            <a:ext cx="6696744" cy="1584176"/>
          </a:xfr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ru-RU" sz="2200" dirty="0" smtClean="0"/>
              <a:t>Известная картина Богданова- Бельского отображает один из уроков С.А. Рачинского, </a:t>
            </a:r>
            <a:br>
              <a:rPr lang="ru-RU" sz="2200" dirty="0" smtClean="0"/>
            </a:br>
            <a:r>
              <a:rPr lang="ru-RU" sz="2200" dirty="0" smtClean="0"/>
              <a:t>где дети задумались над вопросом</a:t>
            </a:r>
            <a:br>
              <a:rPr lang="ru-RU" sz="2200" dirty="0" smtClean="0"/>
            </a:br>
            <a:endParaRPr lang="ru-RU" sz="22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79425" y="3645024"/>
            <a:ext cx="5012655" cy="2879601"/>
          </a:xfrm>
          <a:prstGeom prst="rect">
            <a:avLst/>
          </a:prstGeo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ru-RU" altLang="ru-RU" sz="2200" b="1" i="1" dirty="0" smtClean="0">
                <a:solidFill>
                  <a:srgbClr val="6600FF"/>
                </a:solidFill>
                <a:latin typeface="Georgia" pitchFamily="18" charset="0"/>
              </a:rPr>
              <a:t>Задача  очень  непроста:</a:t>
            </a:r>
          </a:p>
          <a:p>
            <a:pPr>
              <a:buFont typeface="Wingdings" pitchFamily="2" charset="2"/>
              <a:buNone/>
            </a:pPr>
            <a:r>
              <a:rPr lang="ru-RU" altLang="ru-RU" sz="2200" b="1" i="1" dirty="0" smtClean="0">
                <a:solidFill>
                  <a:srgbClr val="6600FF"/>
                </a:solidFill>
                <a:latin typeface="Georgia" pitchFamily="18" charset="0"/>
              </a:rPr>
              <a:t>Как  сделать,  чтобы  быстро</a:t>
            </a:r>
          </a:p>
          <a:p>
            <a:pPr>
              <a:buFont typeface="Wingdings" pitchFamily="2" charset="2"/>
              <a:buNone/>
            </a:pPr>
            <a:r>
              <a:rPr lang="ru-RU" altLang="ru-RU" sz="2200" b="1" i="1" dirty="0" smtClean="0">
                <a:solidFill>
                  <a:srgbClr val="6600FF"/>
                </a:solidFill>
                <a:latin typeface="Georgia" pitchFamily="18" charset="0"/>
              </a:rPr>
              <a:t>От  единицы  и  до  сто</a:t>
            </a:r>
          </a:p>
          <a:p>
            <a:pPr>
              <a:buFont typeface="Wingdings" pitchFamily="2" charset="2"/>
              <a:buNone/>
            </a:pPr>
            <a:r>
              <a:rPr lang="ru-RU" altLang="ru-RU" sz="2200" b="1" i="1" dirty="0" smtClean="0">
                <a:solidFill>
                  <a:srgbClr val="6600FF"/>
                </a:solidFill>
                <a:latin typeface="Georgia" pitchFamily="18" charset="0"/>
              </a:rPr>
              <a:t>Сложить  в  уме  все  числа?</a:t>
            </a:r>
          </a:p>
          <a:p>
            <a:pPr>
              <a:buFont typeface="Wingdings" pitchFamily="2" charset="2"/>
              <a:buNone/>
            </a:pPr>
            <a:r>
              <a:rPr lang="ru-RU" altLang="ru-RU" sz="2200" b="1" i="1" dirty="0" smtClean="0">
                <a:solidFill>
                  <a:srgbClr val="6600FF"/>
                </a:solidFill>
                <a:latin typeface="Georgia" pitchFamily="18" charset="0"/>
              </a:rPr>
              <a:t>Пять  первых  связок  изучи,  </a:t>
            </a:r>
          </a:p>
          <a:p>
            <a:pPr>
              <a:buFont typeface="Wingdings" pitchFamily="2" charset="2"/>
              <a:buNone/>
            </a:pPr>
            <a:r>
              <a:rPr lang="ru-RU" altLang="ru-RU" sz="2200" b="1" i="1" dirty="0" smtClean="0">
                <a:solidFill>
                  <a:srgbClr val="6600FF"/>
                </a:solidFill>
                <a:latin typeface="Georgia" pitchFamily="18" charset="0"/>
              </a:rPr>
              <a:t>Найдешь  к  решению  ключи!</a:t>
            </a:r>
            <a:endParaRPr lang="ru-RU" altLang="ru-RU" sz="2200" b="1" i="1" dirty="0">
              <a:solidFill>
                <a:srgbClr val="6600FF"/>
              </a:solidFill>
              <a:latin typeface="Georgia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xmlns="" val="3853236086"/>
              </p:ext>
            </p:extLst>
          </p:nvPr>
        </p:nvGraphicFramePr>
        <p:xfrm>
          <a:off x="5292080" y="2420888"/>
          <a:ext cx="2220912" cy="3672408"/>
        </p:xfrm>
        <a:graphic>
          <a:graphicData uri="http://schemas.openxmlformats.org/presentationml/2006/ole">
            <p:oleObj spid="_x0000_s62485" name="Формула" r:id="rId3" imgW="660113" imgH="1091726" progId="Equation.3">
              <p:embed/>
            </p:oleObj>
          </a:graphicData>
        </a:graphic>
      </p:graphicFrame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066803" y="2493169"/>
            <a:ext cx="1008062" cy="576262"/>
          </a:xfrm>
          <a:prstGeom prst="rect">
            <a:avLst/>
          </a:prstGeom>
          <a:solidFill>
            <a:srgbClr val="FFCC99"/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600" dirty="0" smtClean="0">
                <a:solidFill>
                  <a:srgbClr val="000000"/>
                </a:solidFill>
                <a:latin typeface="Franklin Gothic Medium" panose="020B0603020102020204" pitchFamily="34" charset="0"/>
              </a:rPr>
              <a:t>101</a:t>
            </a: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7066803" y="3285331"/>
            <a:ext cx="1008062" cy="576263"/>
          </a:xfrm>
          <a:prstGeom prst="rect">
            <a:avLst/>
          </a:prstGeom>
          <a:solidFill>
            <a:srgbClr val="FFCC99"/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600" smtClean="0">
                <a:solidFill>
                  <a:srgbClr val="000000"/>
                </a:solidFill>
                <a:latin typeface="Franklin Gothic Medium" panose="020B0603020102020204" pitchFamily="34" charset="0"/>
              </a:rPr>
              <a:t>101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7066803" y="4004469"/>
            <a:ext cx="1008062" cy="576262"/>
          </a:xfrm>
          <a:prstGeom prst="rect">
            <a:avLst/>
          </a:prstGeom>
          <a:solidFill>
            <a:srgbClr val="FFCC99"/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600" dirty="0" smtClean="0">
                <a:solidFill>
                  <a:srgbClr val="000000"/>
                </a:solidFill>
                <a:latin typeface="Franklin Gothic Medium" panose="020B0603020102020204" pitchFamily="34" charset="0"/>
              </a:rPr>
              <a:t>101</a:t>
            </a:r>
          </a:p>
        </p:txBody>
      </p: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7066803" y="4796631"/>
            <a:ext cx="1008062" cy="576263"/>
          </a:xfrm>
          <a:prstGeom prst="rect">
            <a:avLst/>
          </a:prstGeom>
          <a:solidFill>
            <a:srgbClr val="FFCC99"/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600" smtClean="0">
                <a:solidFill>
                  <a:srgbClr val="000000"/>
                </a:solidFill>
                <a:latin typeface="Franklin Gothic Medium" panose="020B0603020102020204" pitchFamily="34" charset="0"/>
              </a:rPr>
              <a:t>101</a:t>
            </a: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7066803" y="5517356"/>
            <a:ext cx="1008062" cy="576263"/>
          </a:xfrm>
          <a:prstGeom prst="rect">
            <a:avLst/>
          </a:prstGeom>
          <a:solidFill>
            <a:srgbClr val="FFCC99"/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600" smtClean="0">
                <a:solidFill>
                  <a:srgbClr val="000000"/>
                </a:solidFill>
                <a:latin typeface="Franklin Gothic Medium" panose="020B0603020102020204" pitchFamily="34" charset="0"/>
              </a:rPr>
              <a:t>101</a:t>
            </a:r>
          </a:p>
        </p:txBody>
      </p:sp>
      <p:pic>
        <p:nvPicPr>
          <p:cNvPr id="62472" name="Picture 8" descr="C:\Users\Admin\Downloads\BogdanovBelsky_UstnySchet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809" y="409990"/>
            <a:ext cx="2049311" cy="287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2978077" y="1555272"/>
                <a:ext cx="4737131" cy="584775"/>
              </a:xfrm>
              <a:prstGeom prst="rect">
                <a:avLst/>
              </a:prstGeom>
              <a:gradFill flip="none" rotWithShape="1">
                <a:gsLst>
                  <a:gs pos="0">
                    <a:srgbClr val="C00000"/>
                  </a:gs>
                  <a:gs pos="50000">
                    <a:schemeClr val="bg1">
                      <a:lumMod val="85000"/>
                    </a:schemeClr>
                  </a:gs>
                  <a:gs pos="95400">
                    <a:schemeClr val="bg1"/>
                  </a:gs>
                  <a:gs pos="4600">
                    <a:schemeClr val="bg1"/>
                  </a:gs>
                  <a:gs pos="100000">
                    <a:srgbClr val="C00000"/>
                  </a:gs>
                </a:gsLst>
                <a:lin ang="16200000" scaled="1"/>
                <a:tileRect/>
              </a:gra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/>
                        </a:rPr>
                        <m:t>𝟏</m:t>
                      </m:r>
                      <m:r>
                        <a:rPr lang="en-US" sz="3200" b="1" i="1" smtClean="0">
                          <a:latin typeface="Cambria Math"/>
                        </a:rPr>
                        <m:t>+</m:t>
                      </m:r>
                      <m:r>
                        <a:rPr lang="en-US" sz="3200" b="1" i="1" smtClean="0">
                          <a:latin typeface="Cambria Math"/>
                        </a:rPr>
                        <m:t>𝟐</m:t>
                      </m:r>
                      <m:r>
                        <a:rPr lang="en-US" sz="3200" b="1" i="1" smtClean="0">
                          <a:latin typeface="Cambria Math"/>
                        </a:rPr>
                        <m:t>+</m:t>
                      </m:r>
                      <m:r>
                        <a:rPr lang="en-US" sz="3200" b="1" i="1" smtClean="0">
                          <a:latin typeface="Cambria Math"/>
                        </a:rPr>
                        <m:t>𝟑</m:t>
                      </m:r>
                      <m:r>
                        <a:rPr lang="en-US" sz="3200" b="1" i="1" smtClean="0">
                          <a:latin typeface="Cambria Math"/>
                        </a:rPr>
                        <m:t>+⋯+</m:t>
                      </m:r>
                      <m:r>
                        <a:rPr lang="en-US" sz="3200" b="1" i="1" smtClean="0">
                          <a:latin typeface="Cambria Math"/>
                          <a:ea typeface="Cambria Math"/>
                        </a:rPr>
                        <m:t>𝟏𝟎𝟎</m:t>
                      </m:r>
                      <m:r>
                        <a:rPr lang="en-US" sz="3200" b="1" i="1" smtClean="0">
                          <a:latin typeface="Cambria Math"/>
                        </a:rPr>
                        <m:t>= ?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077" y="1555272"/>
                <a:ext cx="4737131" cy="584775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4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6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40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4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16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40"/>
                            </p:stCondLst>
                            <p:childTnLst>
                              <p:par>
                                <p:cTn id="4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552" y="332656"/>
            <a:ext cx="8135938" cy="2304256"/>
          </a:xfr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2800" b="1" i="1" dirty="0">
                <a:solidFill>
                  <a:srgbClr val="6600FF"/>
                </a:solidFill>
                <a:latin typeface="Georgia" pitchFamily="18" charset="0"/>
              </a:rPr>
              <a:t>Давным-давно  сказал  один  мудрец</a:t>
            </a:r>
          </a:p>
          <a:p>
            <a:pPr>
              <a:buFont typeface="Wingdings" pitchFamily="2" charset="2"/>
              <a:buNone/>
            </a:pPr>
            <a:r>
              <a:rPr lang="ru-RU" altLang="ru-RU" sz="2800" b="1" i="1" dirty="0">
                <a:solidFill>
                  <a:srgbClr val="6600FF"/>
                </a:solidFill>
                <a:latin typeface="Georgia" pitchFamily="18" charset="0"/>
              </a:rPr>
              <a:t>Что  прежде  надо</a:t>
            </a:r>
          </a:p>
          <a:p>
            <a:pPr>
              <a:buFont typeface="Wingdings" pitchFamily="2" charset="2"/>
              <a:buNone/>
            </a:pPr>
            <a:r>
              <a:rPr lang="ru-RU" altLang="ru-RU" sz="2800" b="1" i="1" dirty="0">
                <a:solidFill>
                  <a:srgbClr val="6600FF"/>
                </a:solidFill>
                <a:latin typeface="Georgia" pitchFamily="18" charset="0"/>
              </a:rPr>
              <a:t>Связать  начало  и  конец</a:t>
            </a:r>
          </a:p>
          <a:p>
            <a:pPr>
              <a:buFont typeface="Wingdings" pitchFamily="2" charset="2"/>
              <a:buNone/>
            </a:pPr>
            <a:r>
              <a:rPr lang="ru-RU" altLang="ru-RU" sz="2800" b="1" i="1" dirty="0">
                <a:solidFill>
                  <a:srgbClr val="6600FF"/>
                </a:solidFill>
                <a:latin typeface="Georgia" pitchFamily="18" charset="0"/>
              </a:rPr>
              <a:t>У  численного  ряда.</a:t>
            </a:r>
          </a:p>
        </p:txBody>
      </p:sp>
      <p:pic>
        <p:nvPicPr>
          <p:cNvPr id="40966" name="Picture 6" descr="CRCTR58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868144" y="980729"/>
            <a:ext cx="2966729" cy="316835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5868144" y="4584609"/>
            <a:ext cx="1511300" cy="666750"/>
          </a:xfrm>
          <a:prstGeom prst="rect">
            <a:avLst/>
          </a:prstGeom>
          <a:solidFill>
            <a:srgbClr val="FDF967"/>
          </a:solidFill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600" b="1" i="1" dirty="0" smtClean="0">
                <a:solidFill>
                  <a:srgbClr val="663300"/>
                </a:solidFill>
                <a:latin typeface="Franklin Gothic Medium" panose="020B0603020102020204" pitchFamily="34" charset="0"/>
              </a:rPr>
              <a:t>5050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1043608" y="4383536"/>
                <a:ext cx="4685726" cy="1080039"/>
              </a:xfrm>
              <a:prstGeom prst="rect">
                <a:avLst/>
              </a:prstGeom>
              <a:gradFill>
                <a:gsLst>
                  <a:gs pos="99583">
                    <a:schemeClr val="bg1"/>
                  </a:gs>
                  <a:gs pos="0">
                    <a:schemeClr val="bg1"/>
                  </a:gs>
                  <a:gs pos="50000">
                    <a:schemeClr val="bg1">
                      <a:lumMod val="75000"/>
                      <a:alpha val="37000"/>
                    </a:schemeClr>
                  </a:gs>
                </a:gsLst>
                <a:lin ang="5400000" scaled="1"/>
              </a:gra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 i="1" smtClean="0">
                            <a:latin typeface="Cambria Math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400" i="1" smtClean="0">
                            <a:latin typeface="Cambria Math"/>
                          </a:rPr>
                          <m:t>n</m:t>
                        </m:r>
                      </m:sub>
                    </m:sSub>
                    <m:r>
                      <a:rPr lang="en-US" sz="4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/>
                          </a:rPr>
                          <m:t>(1+100)• 100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400" dirty="0" smtClean="0"/>
                  <a:t>=</a:t>
                </a:r>
                <a:endParaRPr lang="ru-RU" sz="4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4383536"/>
                <a:ext cx="4685726" cy="1080039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10615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426575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500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500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500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animBg="1"/>
      <p:bldP spid="40969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552990" y="332656"/>
            <a:ext cx="543039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Легенда о шахматной доске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(инсценировка)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	Индийский </a:t>
            </a:r>
            <a:r>
              <a:rPr lang="ru-RU" dirty="0"/>
              <a:t>принц решил наградить изобретателя шахмат и предложил ему самому выбрать награду. Изобретатель шахмат попросил в награду за своё изобретение столько пшеничных зёрен, сколько их получится, если на первую клетку шахматной доски положить одно зерно, на вторую – в 2 раза больше, т.е. 2 зерна, на третью – ещё в 2 раза больше, т.е. 4 зерна, и так далее до 64-й клетки</a:t>
            </a:r>
            <a:r>
              <a:rPr lang="ru-RU" dirty="0" smtClean="0"/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 </a:t>
            </a:r>
            <a:r>
              <a:rPr lang="ru-RU" dirty="0"/>
              <a:t>Каково же было удивление принца, когда он узнал, что такую, казалось бы, скромную просьбу невозможно </a:t>
            </a:r>
            <a:r>
              <a:rPr lang="ru-RU" dirty="0" smtClean="0"/>
              <a:t>выполнить.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3095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8" descr="G:\imgpreview е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69621" y="188640"/>
            <a:ext cx="163838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98790" y="4856601"/>
            <a:ext cx="6966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Сколько зёрен должен был </a:t>
            </a:r>
            <a:r>
              <a:rPr lang="ru-RU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получить изобретатель </a:t>
            </a:r>
            <a:r>
              <a:rPr lang="ru-RU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шахмат?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5216045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S </a:t>
            </a:r>
            <a:r>
              <a:rPr lang="en-US" sz="3200" baseline="-25000" dirty="0">
                <a:latin typeface="Times New Roman" pitchFamily="18" charset="0"/>
              </a:rPr>
              <a:t>64</a:t>
            </a:r>
            <a:r>
              <a:rPr lang="en-US" sz="3200" dirty="0">
                <a:latin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</a:rPr>
              <a:t>2</a:t>
            </a:r>
            <a:r>
              <a:rPr lang="ru-RU" sz="3200" baseline="30000" dirty="0" smtClean="0">
                <a:latin typeface="Times New Roman" pitchFamily="18" charset="0"/>
              </a:rPr>
              <a:t>64</a:t>
            </a:r>
            <a:r>
              <a:rPr lang="en-US" sz="3200" dirty="0" smtClean="0">
                <a:latin typeface="Times New Roman" pitchFamily="18" charset="0"/>
              </a:rPr>
              <a:t>-1=18 </a:t>
            </a:r>
            <a:r>
              <a:rPr lang="en-US" sz="3200" dirty="0">
                <a:latin typeface="Times New Roman" pitchFamily="18" charset="0"/>
              </a:rPr>
              <a:t>446 744 073 704 551 615</a:t>
            </a:r>
            <a:endParaRPr lang="ru-RU" sz="3200" dirty="0"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5800820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Это </a:t>
            </a:r>
            <a:r>
              <a:rPr lang="ru-RU" dirty="0"/>
              <a:t>число записывается двадцатью цифрами, является фантастически большим и заведомо превосходит количество пшеницы, собранной человечеством до настоящего времени.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395536" y="2594813"/>
            <a:ext cx="2867249" cy="2058323"/>
            <a:chOff x="1262246" y="2407403"/>
            <a:chExt cx="2432525" cy="1609331"/>
          </a:xfrm>
        </p:grpSpPr>
        <p:pic>
          <p:nvPicPr>
            <p:cNvPr id="5" name="Picture 2" descr="D:\Kodak Pictures\2014\2014-01-28\P1283397_1с.jp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2246" y="2407403"/>
              <a:ext cx="2432525" cy="1609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490" name="Picture 2" descr="C:\Users\Admin\Downloads\010513_1613_1.jpg"/>
            <p:cNvPicPr>
              <a:picLocks noChangeAspect="1" noChangeArrowheads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7136" y="3573016"/>
              <a:ext cx="288032" cy="1428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2" name="Picture 2" descr="C:\Users\Admin\Downloads\010513_1613_1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4917" y="4853799"/>
            <a:ext cx="1839660" cy="912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3491" name="Picture 3" descr="D:\Kodak Pictures\2014\2014-01-28\P1283406_1с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012" y="625786"/>
            <a:ext cx="2727300" cy="171799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403648" y="347218"/>
            <a:ext cx="6840760" cy="646331"/>
          </a:xfrm>
          <a:prstGeom prst="rect">
            <a:avLst/>
          </a:prstGeo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18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446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744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073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709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551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615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59076" y="996215"/>
            <a:ext cx="5616624" cy="3785652"/>
          </a:xfrm>
          <a:prstGeom prst="rect">
            <a:avLst/>
          </a:prstGeo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 pitchFamily="18" charset="0"/>
                <a:cs typeface="Times New Roman" pitchFamily="18" charset="0"/>
              </a:rPr>
              <a:t>18 квинтильонов </a:t>
            </a:r>
            <a:endParaRPr lang="en-US" sz="40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 pitchFamily="18" charset="0"/>
                <a:cs typeface="Times New Roman" pitchFamily="18" charset="0"/>
              </a:rPr>
              <a:t>446 квадрильонов </a:t>
            </a:r>
          </a:p>
          <a:p>
            <a:r>
              <a:rPr lang="ru-RU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 pitchFamily="18" charset="0"/>
                <a:cs typeface="Times New Roman" pitchFamily="18" charset="0"/>
              </a:rPr>
              <a:t>744 триллиона </a:t>
            </a:r>
          </a:p>
          <a:p>
            <a:r>
              <a:rPr lang="ru-RU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 pitchFamily="18" charset="0"/>
                <a:cs typeface="Times New Roman" pitchFamily="18" charset="0"/>
              </a:rPr>
              <a:t>73 миллиарда </a:t>
            </a:r>
          </a:p>
          <a:p>
            <a:r>
              <a:rPr lang="ru-RU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 pitchFamily="18" charset="0"/>
                <a:cs typeface="Times New Roman" pitchFamily="18" charset="0"/>
              </a:rPr>
              <a:t>709 миллионов </a:t>
            </a:r>
          </a:p>
          <a:p>
            <a:r>
              <a:rPr lang="ru-RU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 pitchFamily="18" charset="0"/>
                <a:cs typeface="Times New Roman" pitchFamily="18" charset="0"/>
              </a:rPr>
              <a:t> 551 тысяча 615</a:t>
            </a:r>
            <a:endParaRPr lang="ru-RU" sz="4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429810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99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3200" dirty="0" smtClean="0">
              <a:solidFill>
                <a:srgbClr val="99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1170" y="998881"/>
            <a:ext cx="2351606" cy="707886"/>
          </a:xfrm>
          <a:prstGeom prst="rect">
            <a:avLst/>
          </a:prstGeo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Читается: </a:t>
            </a:r>
            <a:endParaRPr lang="en-US" sz="4000" dirty="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360" y="1751633"/>
            <a:ext cx="2446914" cy="3030234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88197" y="4781867"/>
            <a:ext cx="7816619" cy="841978"/>
          </a:xfrm>
          <a:prstGeom prst="rect">
            <a:avLst/>
          </a:prstGeo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СОВРЕМЕННОМ СТИЛЕ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1646" y="5315349"/>
            <a:ext cx="8447855" cy="1323439"/>
          </a:xfrm>
          <a:prstGeom prst="rect">
            <a:avLst/>
          </a:prstGeom>
          <a:gradFill>
            <a:gsLst>
              <a:gs pos="99583">
                <a:schemeClr val="bg1"/>
              </a:gs>
              <a:gs pos="0">
                <a:schemeClr val="bg1"/>
              </a:gs>
              <a:gs pos="50000">
                <a:schemeClr val="bg1">
                  <a:lumMod val="75000"/>
                  <a:alpha val="37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ru-RU" sz="4000" baseline="-30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64</a:t>
            </a:r>
            <a:r>
              <a:rPr lang="ru-RU" sz="4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ru-RU" sz="4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= 1, 84</a:t>
            </a:r>
            <a:r>
              <a:rPr lang="ru-RU" sz="4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Arial" pitchFamily="34" charset="0"/>
              </a:rPr>
              <a:t>•</a:t>
            </a:r>
            <a:r>
              <a:rPr lang="ru-RU" sz="4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10</a:t>
            </a:r>
            <a:r>
              <a:rPr lang="ru-RU" sz="4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ru-RU" sz="4000" baseline="30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19</a:t>
            </a:r>
            <a:r>
              <a:rPr lang="ru-RU" sz="4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lang="en-US" sz="4000" dirty="0" smtClean="0">
              <a:solidFill>
                <a:srgbClr val="99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(стандартный вид данного числа)</a:t>
            </a:r>
            <a:endParaRPr lang="ru-RU" sz="4000" dirty="0" smtClean="0">
              <a:solidFill>
                <a:srgbClr val="99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7398033" y="4020874"/>
            <a:ext cx="1799406" cy="1987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844553"/>
            <a:ext cx="8280920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Left"/>
              <a:lightRig rig="threePt" dir="t"/>
            </a:scene3d>
          </a:bodyPr>
          <a:lstStyle/>
          <a:p>
            <a:pPr algn="ctr"/>
            <a:r>
              <a:rPr lang="ru-RU" sz="2800" b="1" i="1" cap="none" spc="0" dirty="0" smtClean="0">
                <a:ln w="19050">
                  <a:solidFill>
                    <a:srgbClr val="00206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Если желаете представить себе огромность этого числа, то прикиньте какой величины амбар потребовался бы для вмещения всего количества зерна.</a:t>
            </a:r>
          </a:p>
          <a:p>
            <a:pPr algn="ctr"/>
            <a:r>
              <a:rPr lang="ru-RU" sz="2800" b="1" i="1" cap="none" spc="0" dirty="0" smtClean="0">
                <a:ln w="19050">
                  <a:solidFill>
                    <a:srgbClr val="00206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При высоте амбара 4м и ширине 10м длина его должна была бы простираться на 300 000 000 км, - т.е. вдвое дольше, чем от Земли до Солнца.</a:t>
            </a:r>
            <a:endParaRPr lang="ru-RU" sz="2800" b="1" cap="none" spc="0" dirty="0">
              <a:ln w="19050">
                <a:solidFill>
                  <a:srgbClr val="002060"/>
                </a:solidFill>
                <a:prstDash val="solid"/>
              </a:ln>
              <a:solidFill>
                <a:srgbClr val="0000FF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043608" y="4581128"/>
            <a:ext cx="7344816" cy="1865376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4626699"/>
            <a:ext cx="1992269" cy="1841030"/>
          </a:xfrm>
          <a:prstGeom prst="rect">
            <a:avLst/>
          </a:prstGeom>
        </p:spPr>
      </p:pic>
      <p:pic>
        <p:nvPicPr>
          <p:cNvPr id="64514" name="Picture 2" descr="C:\Users\Admin\Downloads\614c2c34edf1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381" y="5142527"/>
            <a:ext cx="648386" cy="646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WordArt 4"/>
          <p:cNvSpPr>
            <a:spLocks noChangeArrowheads="1" noChangeShapeType="1" noTextEdit="1"/>
          </p:cNvSpPr>
          <p:nvPr/>
        </p:nvSpPr>
        <p:spPr bwMode="auto">
          <a:xfrm>
            <a:off x="1908175" y="116632"/>
            <a:ext cx="6767513" cy="151214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ru-RU" sz="3600" kern="10" dirty="0" smtClean="0">
                <a:ln w="158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C3D91"/>
                    </a:gs>
                    <a:gs pos="12000">
                      <a:srgbClr val="7005D4"/>
                    </a:gs>
                    <a:gs pos="30000">
                      <a:srgbClr val="181CC7"/>
                    </a:gs>
                    <a:gs pos="60001">
                      <a:srgbClr val="0A128C"/>
                    </a:gs>
                    <a:gs pos="100000">
                      <a:srgbClr val="000000"/>
                    </a:gs>
                  </a:gsLst>
                  <a:lin ang="5400000" scaled="1"/>
                </a:gradFill>
                <a:latin typeface="Monotype Corsiva"/>
              </a:rPr>
              <a:t>Игра</a:t>
            </a:r>
          </a:p>
          <a:p>
            <a:pPr algn="ctr"/>
            <a:r>
              <a:rPr lang="ru-RU" sz="3600" kern="10" dirty="0" smtClean="0">
                <a:ln w="158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C3D91"/>
                    </a:gs>
                    <a:gs pos="12000">
                      <a:srgbClr val="7005D4"/>
                    </a:gs>
                    <a:gs pos="30000">
                      <a:srgbClr val="181CC7"/>
                    </a:gs>
                    <a:gs pos="60001">
                      <a:srgbClr val="0A128C"/>
                    </a:gs>
                    <a:gs pos="100000">
                      <a:srgbClr val="000000"/>
                    </a:gs>
                  </a:gsLst>
                  <a:lin ang="5400000" scaled="1"/>
                </a:gradFill>
                <a:latin typeface="Monotype Corsiva"/>
              </a:rPr>
              <a:t>«Найди ошибку»</a:t>
            </a:r>
            <a:endParaRPr lang="ru-RU" sz="3600" kern="10" dirty="0">
              <a:ln w="15875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8C3D91"/>
                  </a:gs>
                  <a:gs pos="12000">
                    <a:srgbClr val="7005D4"/>
                  </a:gs>
                  <a:gs pos="30000">
                    <a:srgbClr val="181CC7"/>
                  </a:gs>
                  <a:gs pos="60001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latin typeface="Monotype Corsiva"/>
            </a:endParaRPr>
          </a:p>
        </p:txBody>
      </p:sp>
      <p:pic>
        <p:nvPicPr>
          <p:cNvPr id="131079" name="Picture 7" descr="Рисунок7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4365625"/>
            <a:ext cx="187960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80" name="Picture 8" descr="n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657350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50825" y="1700213"/>
            <a:ext cx="8713788" cy="2986086"/>
            <a:chOff x="158" y="1071"/>
            <a:chExt cx="5489" cy="1881"/>
          </a:xfrm>
        </p:grpSpPr>
        <p:sp>
          <p:nvSpPr>
            <p:cNvPr id="131077" name="Text Box 5"/>
            <p:cNvSpPr txBox="1">
              <a:spLocks noChangeArrowheads="1"/>
            </p:cNvSpPr>
            <p:nvPr/>
          </p:nvSpPr>
          <p:spPr bwMode="auto">
            <a:xfrm>
              <a:off x="158" y="1071"/>
              <a:ext cx="5489" cy="18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3200" dirty="0">
                  <a:latin typeface="Times New Roman" pitchFamily="18" charset="0"/>
                </a:rPr>
                <a:t>х  + </a:t>
              </a:r>
              <a:r>
                <a:rPr lang="ru-RU" altLang="ru-RU" sz="3200" dirty="0" smtClean="0">
                  <a:latin typeface="Times New Roman" pitchFamily="18" charset="0"/>
                </a:rPr>
                <a:t>х(1+1/2</a:t>
              </a:r>
              <a:r>
                <a:rPr lang="en-US" altLang="ru-RU" sz="3200" dirty="0" smtClean="0">
                  <a:latin typeface="Times New Roman" pitchFamily="18" charset="0"/>
                </a:rPr>
                <a:t> </a:t>
              </a:r>
              <a:r>
                <a:rPr lang="ru-RU" altLang="ru-RU" sz="3200" dirty="0" smtClean="0">
                  <a:latin typeface="Times New Roman" pitchFamily="18" charset="0"/>
                </a:rPr>
                <a:t>+</a:t>
              </a:r>
              <a:r>
                <a:rPr lang="ru-RU" altLang="ru-RU" sz="3200" dirty="0">
                  <a:latin typeface="Times New Roman" pitchFamily="18" charset="0"/>
                </a:rPr>
                <a:t>1/4+…) – 8 </a:t>
              </a:r>
              <a:r>
                <a:rPr lang="en-US" altLang="ru-RU" sz="3200" dirty="0">
                  <a:latin typeface="Times New Roman" pitchFamily="18" charset="0"/>
                  <a:cs typeface="Times New Roman" pitchFamily="18" charset="0"/>
                </a:rPr>
                <a:t>&lt;</a:t>
              </a:r>
              <a:r>
                <a:rPr lang="ru-RU" altLang="ru-RU" sz="3200" dirty="0">
                  <a:latin typeface="Times New Roman" pitchFamily="18" charset="0"/>
                  <a:cs typeface="Times New Roman" pitchFamily="18" charset="0"/>
                </a:rPr>
                <a:t> 0.</a:t>
              </a:r>
            </a:p>
            <a:p>
              <a:pPr algn="l">
                <a:spcBef>
                  <a:spcPct val="50000"/>
                </a:spcBef>
              </a:pPr>
              <a:r>
                <a:rPr lang="ru-RU" altLang="ru-RU" sz="2400" dirty="0">
                  <a:latin typeface="Times New Roman" pitchFamily="18" charset="0"/>
                  <a:cs typeface="Times New Roman" pitchFamily="18" charset="0"/>
                </a:rPr>
                <a:t>Имеем,</a:t>
              </a:r>
              <a:r>
                <a:rPr lang="en-US" altLang="ru-RU" sz="2400" dirty="0">
                  <a:latin typeface="Times New Roman" pitchFamily="18" charset="0"/>
                  <a:cs typeface="Times New Roman" pitchFamily="18" charset="0"/>
                </a:rPr>
                <a:t> S = 1</a:t>
              </a:r>
              <a:r>
                <a:rPr lang="ru-RU" altLang="ru-RU" sz="24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: (1-1/2) = 2, тогда неравенство примет вид:</a:t>
              </a:r>
            </a:p>
            <a:p>
              <a:pPr algn="l">
                <a:spcBef>
                  <a:spcPct val="50000"/>
                </a:spcBef>
              </a:pPr>
              <a:r>
                <a:rPr lang="ru-RU" altLang="ru-RU" sz="24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х  -  2х - 8 </a:t>
              </a:r>
              <a:r>
                <a:rPr lang="en-US" altLang="ru-RU" sz="2400" dirty="0">
                  <a:latin typeface="Times New Roman" pitchFamily="18" charset="0"/>
                </a:rPr>
                <a:t>&lt; </a:t>
              </a:r>
              <a:r>
                <a:rPr lang="ru-RU" altLang="ru-RU" sz="2400" dirty="0">
                  <a:latin typeface="Times New Roman" pitchFamily="18" charset="0"/>
                </a:rPr>
                <a:t>0. </a:t>
              </a:r>
              <a:endParaRPr lang="en-US" altLang="ru-RU" sz="2400" dirty="0" smtClean="0">
                <a:latin typeface="Times New Roman" pitchFamily="18" charset="0"/>
              </a:endParaRPr>
            </a:p>
            <a:p>
              <a:pPr algn="l">
                <a:spcBef>
                  <a:spcPct val="50000"/>
                </a:spcBef>
              </a:pPr>
              <a:r>
                <a:rPr lang="ru-RU" altLang="ru-RU" sz="2400" dirty="0" smtClean="0">
                  <a:latin typeface="Times New Roman" pitchFamily="18" charset="0"/>
                </a:rPr>
                <a:t>Рассмотрев </a:t>
              </a:r>
              <a:r>
                <a:rPr lang="ru-RU" altLang="ru-RU" sz="2400" dirty="0">
                  <a:latin typeface="Times New Roman" pitchFamily="18" charset="0"/>
                </a:rPr>
                <a:t>функцию у = </a:t>
              </a:r>
              <a:r>
                <a:rPr lang="ru-RU" altLang="ru-RU" sz="2400" i="1" dirty="0">
                  <a:latin typeface="Times New Roman" pitchFamily="18" charset="0"/>
                  <a:sym typeface="Wingdings" pitchFamily="2" charset="2"/>
                </a:rPr>
                <a:t> </a:t>
              </a:r>
              <a:r>
                <a:rPr lang="ru-RU" altLang="ru-RU" sz="2400" dirty="0">
                  <a:latin typeface="Times New Roman" pitchFamily="18" charset="0"/>
                  <a:sym typeface="Wingdings" pitchFamily="2" charset="2"/>
                </a:rPr>
                <a:t>х  -  </a:t>
              </a:r>
              <a:r>
                <a:rPr lang="ru-RU" altLang="ru-RU" sz="2400" dirty="0" smtClean="0">
                  <a:latin typeface="Times New Roman" pitchFamily="18" charset="0"/>
                  <a:sym typeface="Wingdings" pitchFamily="2" charset="2"/>
                </a:rPr>
                <a:t>2х</a:t>
              </a:r>
              <a:r>
                <a:rPr lang="en-US" altLang="ru-RU" sz="2400" dirty="0" smtClean="0">
                  <a:latin typeface="Times New Roman" pitchFamily="18" charset="0"/>
                  <a:sym typeface="Wingdings" pitchFamily="2" charset="2"/>
                </a:rPr>
                <a:t> </a:t>
              </a:r>
              <a:r>
                <a:rPr lang="ru-RU" altLang="ru-RU" sz="2400" dirty="0" smtClean="0">
                  <a:latin typeface="Times New Roman" pitchFamily="18" charset="0"/>
                  <a:sym typeface="Wingdings" pitchFamily="2" charset="2"/>
                </a:rPr>
                <a:t> </a:t>
              </a:r>
              <a:r>
                <a:rPr lang="ru-RU" altLang="ru-RU" sz="2400" dirty="0">
                  <a:latin typeface="Times New Roman" pitchFamily="18" charset="0"/>
                  <a:sym typeface="Wingdings" pitchFamily="2" charset="2"/>
                </a:rPr>
                <a:t>- 8</a:t>
              </a:r>
              <a:r>
                <a:rPr lang="ru-RU" altLang="ru-RU" i="1" dirty="0">
                  <a:latin typeface="Times New Roman" pitchFamily="18" charset="0"/>
                  <a:sym typeface="Wingdings" pitchFamily="2" charset="2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 , график которой парабола, «ветви» вверх, нули функции: 4 и -2. Построим параболу схематично:</a:t>
              </a:r>
              <a:endParaRPr lang="en-US" altLang="ru-RU" sz="2400" dirty="0">
                <a:latin typeface="Times New Roman" pitchFamily="18" charset="0"/>
              </a:endParaRPr>
            </a:p>
          </p:txBody>
        </p:sp>
        <p:sp>
          <p:nvSpPr>
            <p:cNvPr id="131082" name="Text Box 10"/>
            <p:cNvSpPr txBox="1">
              <a:spLocks noChangeArrowheads="1"/>
            </p:cNvSpPr>
            <p:nvPr/>
          </p:nvSpPr>
          <p:spPr bwMode="auto">
            <a:xfrm>
              <a:off x="1429" y="1071"/>
              <a:ext cx="1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i="1" dirty="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31083" name="Text Box 11"/>
            <p:cNvSpPr txBox="1">
              <a:spLocks noChangeArrowheads="1"/>
            </p:cNvSpPr>
            <p:nvPr/>
          </p:nvSpPr>
          <p:spPr bwMode="auto">
            <a:xfrm>
              <a:off x="340" y="1797"/>
              <a:ext cx="1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i="1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31084" name="Text Box 12"/>
            <p:cNvSpPr txBox="1">
              <a:spLocks noChangeArrowheads="1"/>
            </p:cNvSpPr>
            <p:nvPr/>
          </p:nvSpPr>
          <p:spPr bwMode="auto">
            <a:xfrm>
              <a:off x="4102" y="1797"/>
              <a:ext cx="1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i="1" dirty="0"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834936" y="4980781"/>
            <a:ext cx="4465638" cy="1235075"/>
            <a:chOff x="2426" y="2976"/>
            <a:chExt cx="2813" cy="778"/>
          </a:xfrm>
        </p:grpSpPr>
        <p:sp>
          <p:nvSpPr>
            <p:cNvPr id="131088" name="Freeform 16"/>
            <p:cNvSpPr>
              <a:spLocks/>
            </p:cNvSpPr>
            <p:nvPr/>
          </p:nvSpPr>
          <p:spPr bwMode="auto">
            <a:xfrm>
              <a:off x="2880" y="2976"/>
              <a:ext cx="1225" cy="778"/>
            </a:xfrm>
            <a:custGeom>
              <a:avLst/>
              <a:gdLst>
                <a:gd name="T0" fmla="*/ 0 w 1225"/>
                <a:gd name="T1" fmla="*/ 0 h 778"/>
                <a:gd name="T2" fmla="*/ 635 w 1225"/>
                <a:gd name="T3" fmla="*/ 771 h 778"/>
                <a:gd name="T4" fmla="*/ 1225 w 1225"/>
                <a:gd name="T5" fmla="*/ 45 h 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5" h="778">
                  <a:moveTo>
                    <a:pt x="0" y="0"/>
                  </a:moveTo>
                  <a:cubicBezTo>
                    <a:pt x="215" y="382"/>
                    <a:pt x="431" y="764"/>
                    <a:pt x="635" y="771"/>
                  </a:cubicBezTo>
                  <a:cubicBezTo>
                    <a:pt x="839" y="778"/>
                    <a:pt x="1032" y="411"/>
                    <a:pt x="1225" y="45"/>
                  </a:cubicBezTo>
                </a:path>
              </a:pathLst>
            </a:custGeom>
            <a:noFill/>
            <a:ln w="508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1089" name="Line 17"/>
            <p:cNvSpPr>
              <a:spLocks noChangeShapeType="1"/>
            </p:cNvSpPr>
            <p:nvPr/>
          </p:nvSpPr>
          <p:spPr bwMode="auto">
            <a:xfrm>
              <a:off x="2426" y="3249"/>
              <a:ext cx="2813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1090" name="Oval 18"/>
            <p:cNvSpPr>
              <a:spLocks noChangeArrowheads="1"/>
            </p:cNvSpPr>
            <p:nvPr/>
          </p:nvSpPr>
          <p:spPr bwMode="auto">
            <a:xfrm>
              <a:off x="2992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1091" name="Oval 19"/>
            <p:cNvSpPr>
              <a:spLocks noChangeArrowheads="1"/>
            </p:cNvSpPr>
            <p:nvPr/>
          </p:nvSpPr>
          <p:spPr bwMode="auto">
            <a:xfrm>
              <a:off x="394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1092" name="Text Box 20"/>
            <p:cNvSpPr txBox="1">
              <a:spLocks noChangeArrowheads="1"/>
            </p:cNvSpPr>
            <p:nvPr/>
          </p:nvSpPr>
          <p:spPr bwMode="auto">
            <a:xfrm>
              <a:off x="2744" y="3294"/>
              <a:ext cx="2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>
                  <a:latin typeface="Arial" charset="0"/>
                </a:rPr>
                <a:t>- 2</a:t>
              </a:r>
            </a:p>
          </p:txBody>
        </p:sp>
        <p:sp>
          <p:nvSpPr>
            <p:cNvPr id="131093" name="Text Box 21"/>
            <p:cNvSpPr txBox="1">
              <a:spLocks noChangeArrowheads="1"/>
            </p:cNvSpPr>
            <p:nvPr/>
          </p:nvSpPr>
          <p:spPr bwMode="auto">
            <a:xfrm>
              <a:off x="3969" y="3294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>
                  <a:latin typeface="Arial" charset="0"/>
                </a:rPr>
                <a:t>4</a:t>
              </a:r>
            </a:p>
          </p:txBody>
        </p:sp>
        <p:sp>
          <p:nvSpPr>
            <p:cNvPr id="131094" name="Text Box 22"/>
            <p:cNvSpPr txBox="1">
              <a:spLocks noChangeArrowheads="1"/>
            </p:cNvSpPr>
            <p:nvPr/>
          </p:nvSpPr>
          <p:spPr bwMode="auto">
            <a:xfrm>
              <a:off x="4876" y="302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>
                  <a:latin typeface="Arial" charset="0"/>
                </a:rPr>
                <a:t>x</a:t>
              </a:r>
              <a:endParaRPr lang="ru-RU" altLang="ru-RU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006166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</TotalTime>
  <Words>1061</Words>
  <Application>Microsoft Office PowerPoint</Application>
  <PresentationFormat>Экран (4:3)</PresentationFormat>
  <Paragraphs>230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Формула</vt:lpstr>
      <vt:lpstr> Российская Федерация Краснодарский край Бюджетное общеобразовательное учреждение муниципального образования Динской район «Средняя общеобразовательная школа № 35 имени 46-го Гвардейского орденов Красного Знамени и Суворова 3-й степени ночного бомбардировочного авиационного полка» </vt:lpstr>
      <vt:lpstr>Цели урока:  повторение и обобщение изученного материала путём решения комбинированных задач;  развитие познавательного интереса к математике.</vt:lpstr>
      <vt:lpstr>Слайд 3</vt:lpstr>
      <vt:lpstr>Известная картина Богданова- Бельского отображает один из уроков С.А. Рачинского,  где дети задумались над вопросом </vt:lpstr>
      <vt:lpstr>Слайд 5</vt:lpstr>
      <vt:lpstr>Слайд 6</vt:lpstr>
      <vt:lpstr>Слайд 7</vt:lpstr>
      <vt:lpstr>Слайд 8</vt:lpstr>
      <vt:lpstr>Слайд 9</vt:lpstr>
      <vt:lpstr>Слайд 10</vt:lpstr>
      <vt:lpstr>Вопросы по формулам 1 вариант                       2 вариант</vt:lpstr>
      <vt:lpstr>Слайд 12</vt:lpstr>
      <vt:lpstr>Слайд 13</vt:lpstr>
      <vt:lpstr>Слайд 14</vt:lpstr>
      <vt:lpstr>Слайд 15</vt:lpstr>
      <vt:lpstr>Задача 1.  . Последовательность чисел а1, а2, а3,… является арифметической прогрессией. Известно, что а1,+а5,+а15=3. Найти а5+а9. </vt:lpstr>
      <vt:lpstr>Задача 2  Числа а, в, с, d  является последовательными членами геометрической прогрессии. . Известно, что  а+ d =10,  аd =7. Найти в3+ с3.</vt:lpstr>
      <vt:lpstr>Слайд 18</vt:lpstr>
      <vt:lpstr>Задача</vt:lpstr>
      <vt:lpstr>Слайд 20</vt:lpstr>
      <vt:lpstr>Слайд 21</vt:lpstr>
      <vt:lpstr> </vt:lpstr>
      <vt:lpstr>Домашнее задание</vt:lpstr>
      <vt:lpstr>До новых встреч!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</dc:creator>
  <cp:lastModifiedBy>Tata</cp:lastModifiedBy>
  <cp:revision>95</cp:revision>
  <dcterms:created xsi:type="dcterms:W3CDTF">2014-01-21T09:30:56Z</dcterms:created>
  <dcterms:modified xsi:type="dcterms:W3CDTF">2014-04-23T17:32:47Z</dcterms:modified>
</cp:coreProperties>
</file>