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 id="260" r:id="rId4"/>
    <p:sldId id="259" r:id="rId5"/>
    <p:sldId id="258" r:id="rId6"/>
    <p:sldId id="261" r:id="rId7"/>
    <p:sldId id="262" r:id="rId8"/>
    <p:sldId id="263" r:id="rId9"/>
    <p:sldId id="264" r:id="rId10"/>
    <p:sldId id="265"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6829" autoAdjust="0"/>
    <p:restoredTop sz="94654" autoAdjust="0"/>
  </p:normalViewPr>
  <p:slideViewPr>
    <p:cSldViewPr>
      <p:cViewPr>
        <p:scale>
          <a:sx n="100" d="100"/>
          <a:sy n="100" d="100"/>
        </p:scale>
        <p:origin x="-6"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64234" y="381001"/>
            <a:ext cx="8229600" cy="2209800"/>
          </a:xfrm>
        </p:spPr>
        <p:txBody>
          <a:bodyPr lIns="45720" rIns="228600"/>
          <a:lstStyle>
            <a:lvl1pPr marL="0" algn="r">
              <a:defRPr sz="4800"/>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5" name="Дата 9"/>
          <p:cNvSpPr>
            <a:spLocks noGrp="1"/>
          </p:cNvSpPr>
          <p:nvPr>
            <p:ph type="dt" sz="half" idx="10"/>
          </p:nvPr>
        </p:nvSpPr>
        <p:spPr>
          <a:xfrm>
            <a:off x="5562600" y="6508750"/>
            <a:ext cx="3001963" cy="274638"/>
          </a:xfrm>
        </p:spPr>
        <p:txBody>
          <a:bodyPr vert="horz" rtlCol="0"/>
          <a:lstStyle>
            <a:lvl1pPr>
              <a:defRPr/>
            </a:lvl1pPr>
            <a:extLst/>
          </a:lstStyle>
          <a:p>
            <a:pPr>
              <a:defRPr/>
            </a:pPr>
            <a:fld id="{9D6244C8-D2F7-4701-8404-70193AFCE33C}" type="datetimeFigureOut">
              <a:rPr lang="ru-RU"/>
              <a:pPr>
                <a:defRPr/>
              </a:pPr>
              <a:t>17.04.2012</a:t>
            </a:fld>
            <a:endParaRPr lang="ru-RU"/>
          </a:p>
        </p:txBody>
      </p:sp>
      <p:sp>
        <p:nvSpPr>
          <p:cNvPr id="6" name="Номер слайда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2E4B38C3-5633-4C4A-9E39-B5B857A43C50}" type="slidenum">
              <a:rPr lang="ru-RU"/>
              <a:pPr>
                <a:defRPr/>
              </a:pPr>
              <a:t>‹#›</a:t>
            </a:fld>
            <a:endParaRPr lang="ru-RU"/>
          </a:p>
        </p:txBody>
      </p:sp>
      <p:sp>
        <p:nvSpPr>
          <p:cNvPr id="7" name="Нижний колонтитул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7B3B467B-1BC3-418D-AF3C-A433837D2F1A}" type="datetimeFigureOut">
              <a:rPr lang="ru-RU"/>
              <a:pPr>
                <a:defRPr/>
              </a:pPr>
              <a:t>17.04.2012</a:t>
            </a:fld>
            <a:endParaRPr lang="ru-RU"/>
          </a:p>
        </p:txBody>
      </p:sp>
      <p:sp>
        <p:nvSpPr>
          <p:cNvPr id="6" name="Номер слайда 22"/>
          <p:cNvSpPr>
            <a:spLocks noGrp="1"/>
          </p:cNvSpPr>
          <p:nvPr>
            <p:ph type="sldNum" sz="quarter" idx="12"/>
          </p:nvPr>
        </p:nvSpPr>
        <p:spPr/>
        <p:txBody>
          <a:bodyPr/>
          <a:lstStyle>
            <a:lvl1pPr>
              <a:defRPr/>
            </a:lvl1pPr>
          </a:lstStyle>
          <a:p>
            <a:pPr>
              <a:defRPr/>
            </a:pPr>
            <a:fld id="{726481EA-6B76-4A9B-9145-60EC50CA423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4FA90D9D-6EC6-45F1-A189-3E435B6BEE21}" type="datetimeFigureOut">
              <a:rPr lang="ru-RU"/>
              <a:pPr>
                <a:defRPr/>
              </a:pPr>
              <a:t>17.04.2012</a:t>
            </a:fld>
            <a:endParaRPr lang="ru-RU"/>
          </a:p>
        </p:txBody>
      </p:sp>
      <p:sp>
        <p:nvSpPr>
          <p:cNvPr id="6" name="Номер слайда 22"/>
          <p:cNvSpPr>
            <a:spLocks noGrp="1"/>
          </p:cNvSpPr>
          <p:nvPr>
            <p:ph type="sldNum" sz="quarter" idx="12"/>
          </p:nvPr>
        </p:nvSpPr>
        <p:spPr/>
        <p:txBody>
          <a:bodyPr/>
          <a:lstStyle>
            <a:lvl1pPr>
              <a:defRPr/>
            </a:lvl1pPr>
          </a:lstStyle>
          <a:p>
            <a:pPr>
              <a:defRPr/>
            </a:pPr>
            <a:fld id="{4B5A170B-69C6-48CE-93E1-246BE96A37D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extLst/>
          </a:lstStyle>
          <a:p>
            <a:pPr>
              <a:defRPr/>
            </a:pPr>
            <a:fld id="{3073673F-C411-47C5-B94A-C78E07E2AC95}" type="datetimeFigureOut">
              <a:rPr lang="ru-RU"/>
              <a:pPr>
                <a:defRPr/>
              </a:pPr>
              <a:t>17.04.2012</a:t>
            </a:fld>
            <a:endParaRPr lang="ru-RU"/>
          </a:p>
        </p:txBody>
      </p:sp>
      <p:sp>
        <p:nvSpPr>
          <p:cNvPr id="6" name="Нижний колонтитул 4"/>
          <p:cNvSpPr>
            <a:spLocks noGrp="1"/>
          </p:cNvSpPr>
          <p:nvPr>
            <p:ph type="ftr" sz="quarter" idx="11"/>
          </p:nvPr>
        </p:nvSpPr>
        <p:spPr/>
        <p:txBody>
          <a:bodyPr/>
          <a:lstStyle>
            <a:lvl1pPr>
              <a:defRPr/>
            </a:lvl1pPr>
            <a:extLst/>
          </a:lstStyle>
          <a:p>
            <a:pPr>
              <a:defRPr/>
            </a:pPr>
            <a:endParaRPr lang="ru-RU"/>
          </a:p>
        </p:txBody>
      </p:sp>
      <p:sp>
        <p:nvSpPr>
          <p:cNvPr id="7" name="Номер слайда 5"/>
          <p:cNvSpPr>
            <a:spLocks noGrp="1"/>
          </p:cNvSpPr>
          <p:nvPr>
            <p:ph type="sldNum" sz="quarter" idx="12"/>
          </p:nvPr>
        </p:nvSpPr>
        <p:spPr/>
        <p:txBody>
          <a:bodyPr/>
          <a:lstStyle>
            <a:lvl1pPr>
              <a:defRPr/>
            </a:lvl1pPr>
            <a:extLst/>
          </a:lstStyle>
          <a:p>
            <a:pPr>
              <a:defRPr/>
            </a:pPr>
            <a:fld id="{93B80953-B2DA-49A8-80F9-A78A9F4052D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ru-RU" smtClean="0"/>
              <a:t>Образец заголовка</a:t>
            </a:r>
            <a:endParaRPr lang="en-US"/>
          </a:p>
        </p:txBody>
      </p:sp>
      <p:sp>
        <p:nvSpPr>
          <p:cNvPr id="3" name="Текст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5" name="Дата 7"/>
          <p:cNvSpPr>
            <a:spLocks noGrp="1"/>
          </p:cNvSpPr>
          <p:nvPr>
            <p:ph type="dt" sz="half" idx="10"/>
          </p:nvPr>
        </p:nvSpPr>
        <p:spPr>
          <a:xfrm>
            <a:off x="5562600" y="6513513"/>
            <a:ext cx="3001963" cy="274637"/>
          </a:xfrm>
        </p:spPr>
        <p:txBody>
          <a:bodyPr vert="horz" rtlCol="0"/>
          <a:lstStyle>
            <a:lvl1pPr>
              <a:defRPr/>
            </a:lvl1pPr>
            <a:extLst/>
          </a:lstStyle>
          <a:p>
            <a:pPr>
              <a:defRPr/>
            </a:pPr>
            <a:fld id="{FDC7641F-CA7E-4AF7-B84C-01D1AF19FBB8}" type="datetimeFigureOut">
              <a:rPr lang="ru-RU"/>
              <a:pPr>
                <a:defRPr/>
              </a:pPr>
              <a:t>17.04.2012</a:t>
            </a:fld>
            <a:endParaRPr lang="ru-RU"/>
          </a:p>
        </p:txBody>
      </p:sp>
      <p:sp>
        <p:nvSpPr>
          <p:cNvPr id="6" name="Номер слайда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5736463F-D767-4AA2-9D02-D84CB1DC6B85}" type="slidenum">
              <a:rPr lang="ru-RU"/>
              <a:pPr>
                <a:defRPr/>
              </a:pPr>
              <a:t>‹#›</a:t>
            </a:fld>
            <a:endParaRPr lang="ru-RU"/>
          </a:p>
        </p:txBody>
      </p:sp>
      <p:sp>
        <p:nvSpPr>
          <p:cNvPr id="7" name="Нижний колонтитул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оугольник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p:txBody>
          <a:bodyPr/>
          <a:lstStyle>
            <a:lvl1pPr>
              <a:defRPr/>
            </a:lvl1pPr>
            <a:extLst/>
          </a:lstStyle>
          <a:p>
            <a:pPr>
              <a:defRPr/>
            </a:pPr>
            <a:fld id="{8C315013-C5D0-4A77-B645-DF9A26D79959}" type="datetimeFigureOut">
              <a:rPr lang="ru-RU"/>
              <a:pPr>
                <a:defRPr/>
              </a:pPr>
              <a:t>17.04.2012</a:t>
            </a:fld>
            <a:endParaRPr lang="ru-RU"/>
          </a:p>
        </p:txBody>
      </p:sp>
      <p:sp>
        <p:nvSpPr>
          <p:cNvPr id="7" name="Нижний колонтитул 5"/>
          <p:cNvSpPr>
            <a:spLocks noGrp="1"/>
          </p:cNvSpPr>
          <p:nvPr>
            <p:ph type="ftr" sz="quarter" idx="11"/>
          </p:nvPr>
        </p:nvSpPr>
        <p:spPr/>
        <p:txBody>
          <a:bodyPr/>
          <a:lstStyle>
            <a:lvl1pPr>
              <a:defRPr/>
            </a:lvl1pPr>
            <a:extLst/>
          </a:lstStyle>
          <a:p>
            <a:pPr>
              <a:defRPr/>
            </a:pPr>
            <a:endParaRPr lang="ru-RU"/>
          </a:p>
        </p:txBody>
      </p:sp>
      <p:sp>
        <p:nvSpPr>
          <p:cNvPr id="8" name="Номер слайда 6"/>
          <p:cNvSpPr>
            <a:spLocks noGrp="1"/>
          </p:cNvSpPr>
          <p:nvPr>
            <p:ph type="sldNum" sz="quarter" idx="12"/>
          </p:nvPr>
        </p:nvSpPr>
        <p:spPr>
          <a:xfrm>
            <a:off x="8640763" y="6515100"/>
            <a:ext cx="465137" cy="273050"/>
          </a:xfrm>
        </p:spPr>
        <p:txBody>
          <a:bodyPr/>
          <a:lstStyle>
            <a:lvl1pPr>
              <a:defRPr/>
            </a:lvl1pPr>
            <a:extLst/>
          </a:lstStyle>
          <a:p>
            <a:pPr>
              <a:defRPr/>
            </a:pPr>
            <a:fld id="{97CFEDFB-16FF-4C86-80B5-E0DF06D2EE3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Прямоугольник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51948"/>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Дата 6"/>
          <p:cNvSpPr>
            <a:spLocks noGrp="1"/>
          </p:cNvSpPr>
          <p:nvPr>
            <p:ph type="dt" sz="half" idx="10"/>
          </p:nvPr>
        </p:nvSpPr>
        <p:spPr/>
        <p:txBody>
          <a:bodyPr/>
          <a:lstStyle>
            <a:lvl1pPr>
              <a:defRPr/>
            </a:lvl1pPr>
            <a:extLst/>
          </a:lstStyle>
          <a:p>
            <a:pPr>
              <a:defRPr/>
            </a:pPr>
            <a:fld id="{4DFDD318-2595-4B42-B392-886BD4D3A2B4}" type="datetimeFigureOut">
              <a:rPr lang="ru-RU"/>
              <a:pPr>
                <a:defRPr/>
              </a:pPr>
              <a:t>17.04.2012</a:t>
            </a:fld>
            <a:endParaRPr lang="ru-RU"/>
          </a:p>
        </p:txBody>
      </p:sp>
      <p:sp>
        <p:nvSpPr>
          <p:cNvPr id="10" name="Нижний колонтитул 7"/>
          <p:cNvSpPr>
            <a:spLocks noGrp="1"/>
          </p:cNvSpPr>
          <p:nvPr>
            <p:ph type="ftr" sz="quarter" idx="11"/>
          </p:nvPr>
        </p:nvSpPr>
        <p:spPr/>
        <p:txBody>
          <a:bodyPr/>
          <a:lstStyle>
            <a:lvl1pPr>
              <a:defRPr/>
            </a:lvl1pPr>
            <a:extLst/>
          </a:lstStyle>
          <a:p>
            <a:pPr>
              <a:defRPr/>
            </a:pPr>
            <a:endParaRPr lang="ru-RU"/>
          </a:p>
        </p:txBody>
      </p:sp>
      <p:sp>
        <p:nvSpPr>
          <p:cNvPr id="11" name="Номер слайда 8"/>
          <p:cNvSpPr>
            <a:spLocks noGrp="1"/>
          </p:cNvSpPr>
          <p:nvPr>
            <p:ph type="sldNum" sz="quarter" idx="12"/>
          </p:nvPr>
        </p:nvSpPr>
        <p:spPr>
          <a:xfrm>
            <a:off x="8640763" y="6515100"/>
            <a:ext cx="465137" cy="273050"/>
          </a:xfrm>
        </p:spPr>
        <p:txBody>
          <a:bodyPr/>
          <a:lstStyle>
            <a:lvl1pPr>
              <a:defRPr/>
            </a:lvl1pPr>
            <a:extLst/>
          </a:lstStyle>
          <a:p>
            <a:pPr>
              <a:defRPr/>
            </a:pPr>
            <a:fld id="{3A6E89D5-4444-4CB1-854B-455105BEA1A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53218"/>
            <a:ext cx="8229600" cy="1143000"/>
          </a:xfrm>
        </p:spPr>
        <p:txBody>
          <a:bodyPr/>
          <a:lstStyle>
            <a:extLst/>
          </a:lstStyle>
          <a:p>
            <a:r>
              <a:rPr lang="ru-RU" smtClean="0"/>
              <a:t>Образец заголовка</a:t>
            </a:r>
            <a:endParaRPr lang="en-US"/>
          </a:p>
        </p:txBody>
      </p:sp>
      <p:sp>
        <p:nvSpPr>
          <p:cNvPr id="4" name="Дата 2"/>
          <p:cNvSpPr>
            <a:spLocks noGrp="1"/>
          </p:cNvSpPr>
          <p:nvPr>
            <p:ph type="dt" sz="half" idx="10"/>
          </p:nvPr>
        </p:nvSpPr>
        <p:spPr/>
        <p:txBody>
          <a:bodyPr/>
          <a:lstStyle>
            <a:lvl1pPr>
              <a:defRPr/>
            </a:lvl1pPr>
            <a:extLst/>
          </a:lstStyle>
          <a:p>
            <a:pPr>
              <a:defRPr/>
            </a:pPr>
            <a:fld id="{0580644F-EAB0-431D-87E2-A1D9F88B5736}" type="datetimeFigureOut">
              <a:rPr lang="ru-RU"/>
              <a:pPr>
                <a:defRPr/>
              </a:pPr>
              <a:t>17.04.2012</a:t>
            </a:fld>
            <a:endParaRPr lang="ru-RU"/>
          </a:p>
        </p:txBody>
      </p:sp>
      <p:sp>
        <p:nvSpPr>
          <p:cNvPr id="5" name="Нижний колонтитул 3"/>
          <p:cNvSpPr>
            <a:spLocks noGrp="1"/>
          </p:cNvSpPr>
          <p:nvPr>
            <p:ph type="ftr" sz="quarter" idx="11"/>
          </p:nvPr>
        </p:nvSpPr>
        <p:spPr/>
        <p:txBody>
          <a:bodyPr/>
          <a:lstStyle>
            <a:lvl1pPr>
              <a:defRPr/>
            </a:lvl1pPr>
            <a:extLst/>
          </a:lstStyle>
          <a:p>
            <a:pPr>
              <a:defRPr/>
            </a:pPr>
            <a:endParaRPr lang="ru-RU"/>
          </a:p>
        </p:txBody>
      </p:sp>
      <p:sp>
        <p:nvSpPr>
          <p:cNvPr id="6" name="Номер слайда 4"/>
          <p:cNvSpPr>
            <a:spLocks noGrp="1"/>
          </p:cNvSpPr>
          <p:nvPr>
            <p:ph type="sldNum" sz="quarter" idx="12"/>
          </p:nvPr>
        </p:nvSpPr>
        <p:spPr/>
        <p:txBody>
          <a:bodyPr/>
          <a:lstStyle>
            <a:lvl1pPr>
              <a:defRPr/>
            </a:lvl1pPr>
            <a:extLst/>
          </a:lstStyle>
          <a:p>
            <a:pPr>
              <a:defRPr/>
            </a:pPr>
            <a:fld id="{E047B9F2-CECA-4F14-8D93-68BE65F8EF0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2"/>
          <p:cNvSpPr>
            <a:spLocks noGrp="1"/>
          </p:cNvSpPr>
          <p:nvPr>
            <p:ph type="ftr" sz="quarter" idx="10"/>
          </p:nvPr>
        </p:nvSpPr>
        <p:spPr/>
        <p:txBody>
          <a:bodyPr/>
          <a:lstStyle>
            <a:lvl1pPr>
              <a:defRPr/>
            </a:lvl1pPr>
          </a:lstStyle>
          <a:p>
            <a:pPr>
              <a:defRPr/>
            </a:pPr>
            <a:endParaRPr lang="ru-RU"/>
          </a:p>
        </p:txBody>
      </p:sp>
      <p:sp>
        <p:nvSpPr>
          <p:cNvPr id="3" name="Дата 13"/>
          <p:cNvSpPr>
            <a:spLocks noGrp="1"/>
          </p:cNvSpPr>
          <p:nvPr>
            <p:ph type="dt" sz="half" idx="11"/>
          </p:nvPr>
        </p:nvSpPr>
        <p:spPr/>
        <p:txBody>
          <a:bodyPr/>
          <a:lstStyle>
            <a:lvl1pPr>
              <a:defRPr/>
            </a:lvl1pPr>
          </a:lstStyle>
          <a:p>
            <a:pPr>
              <a:defRPr/>
            </a:pPr>
            <a:fld id="{B7071B97-3EF8-4569-9250-4D38DCE1F150}" type="datetimeFigureOut">
              <a:rPr lang="ru-RU"/>
              <a:pPr>
                <a:defRPr/>
              </a:pPr>
              <a:t>17.04.2012</a:t>
            </a:fld>
            <a:endParaRPr lang="ru-RU"/>
          </a:p>
        </p:txBody>
      </p:sp>
      <p:sp>
        <p:nvSpPr>
          <p:cNvPr id="4" name="Номер слайда 22"/>
          <p:cNvSpPr>
            <a:spLocks noGrp="1"/>
          </p:cNvSpPr>
          <p:nvPr>
            <p:ph type="sldNum" sz="quarter" idx="12"/>
          </p:nvPr>
        </p:nvSpPr>
        <p:spPr/>
        <p:txBody>
          <a:bodyPr/>
          <a:lstStyle>
            <a:lvl1pPr>
              <a:defRPr/>
            </a:lvl1pPr>
          </a:lstStyle>
          <a:p>
            <a:pPr>
              <a:defRPr/>
            </a:pPr>
            <a:fld id="{4D700D06-586A-42A9-8845-2E8C55AA939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5" name="Прямоугольник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963136" y="304800"/>
            <a:ext cx="3931920" cy="762000"/>
          </a:xfrm>
        </p:spPr>
        <p:txBody>
          <a:bodyPr/>
          <a:lstStyle>
            <a:lvl1pPr marL="0" algn="r">
              <a:buNone/>
              <a:defRPr sz="2000" b="1"/>
            </a:lvl1pPr>
            <a:extLst/>
          </a:lstStyle>
          <a:p>
            <a:r>
              <a:rPr lang="ru-RU" smtClean="0"/>
              <a:t>Образец заголовка</a:t>
            </a:r>
            <a:endParaRPr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8"/>
          <p:cNvSpPr>
            <a:spLocks noGrp="1"/>
          </p:cNvSpPr>
          <p:nvPr>
            <p:ph type="dt" sz="half" idx="10"/>
          </p:nvPr>
        </p:nvSpPr>
        <p:spPr>
          <a:xfrm>
            <a:off x="5562600" y="6513513"/>
            <a:ext cx="3001963" cy="274637"/>
          </a:xfrm>
        </p:spPr>
        <p:txBody>
          <a:bodyPr vert="horz" rtlCol="0"/>
          <a:lstStyle>
            <a:lvl1pPr>
              <a:defRPr/>
            </a:lvl1pPr>
            <a:extLst/>
          </a:lstStyle>
          <a:p>
            <a:pPr>
              <a:defRPr/>
            </a:pPr>
            <a:fld id="{2CFBD8DE-18B7-46BB-810C-632004993F45}" type="datetimeFigureOut">
              <a:rPr lang="ru-RU"/>
              <a:pPr>
                <a:defRPr/>
              </a:pPr>
              <a:t>17.04.2012</a:t>
            </a:fld>
            <a:endParaRPr lang="ru-RU"/>
          </a:p>
        </p:txBody>
      </p:sp>
      <p:sp>
        <p:nvSpPr>
          <p:cNvPr id="7" name="Номер слайда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B73CC8CC-2FFB-425B-AB50-5A0A6CD97450}" type="slidenum">
              <a:rPr lang="ru-RU"/>
              <a:pPr>
                <a:defRPr/>
              </a:pPr>
              <a:t>‹#›</a:t>
            </a:fld>
            <a:endParaRPr lang="ru-RU"/>
          </a:p>
        </p:txBody>
      </p:sp>
      <p:sp>
        <p:nvSpPr>
          <p:cNvPr id="8" name="Нижний колонтитул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lstStyle>
            <a:lvl1pPr marL="0" algn="r">
              <a:buNone/>
              <a:defRPr sz="2000" b="1"/>
            </a:lvl1pPr>
            <a:extLst/>
          </a:lstStyle>
          <a:p>
            <a:r>
              <a:rPr lang="ru-RU" smtClean="0"/>
              <a:t>Образец заголовка</a:t>
            </a:r>
            <a:endParaRPr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ru-RU" noProof="0" smtClean="0"/>
              <a:t>Вставка рисунка</a:t>
            </a:r>
            <a:endParaRPr lang="en-US" noProof="0" dirty="0"/>
          </a:p>
        </p:txBody>
      </p:sp>
      <p:sp>
        <p:nvSpPr>
          <p:cNvPr id="5" name="Дата 7"/>
          <p:cNvSpPr>
            <a:spLocks noGrp="1"/>
          </p:cNvSpPr>
          <p:nvPr>
            <p:ph type="dt" sz="half" idx="10"/>
          </p:nvPr>
        </p:nvSpPr>
        <p:spPr>
          <a:xfrm>
            <a:off x="5562600" y="6508750"/>
            <a:ext cx="3001963" cy="274638"/>
          </a:xfrm>
        </p:spPr>
        <p:txBody>
          <a:bodyPr vert="horz" rtlCol="0"/>
          <a:lstStyle>
            <a:lvl1pPr>
              <a:defRPr/>
            </a:lvl1pPr>
            <a:extLst/>
          </a:lstStyle>
          <a:p>
            <a:pPr>
              <a:defRPr/>
            </a:pPr>
            <a:fld id="{1F095C64-51B0-46B6-B325-EB1BC047A74B}" type="datetimeFigureOut">
              <a:rPr lang="ru-RU"/>
              <a:pPr>
                <a:defRPr/>
              </a:pPr>
              <a:t>17.04.2012</a:t>
            </a:fld>
            <a:endParaRPr lang="ru-RU"/>
          </a:p>
        </p:txBody>
      </p:sp>
      <p:sp>
        <p:nvSpPr>
          <p:cNvPr id="6" name="Номер слайда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09644A86-F5AB-49B5-83F7-8EFFAAFED595}" type="slidenum">
              <a:rPr lang="ru-RU"/>
              <a:pPr>
                <a:defRPr/>
              </a:pPr>
              <a:t>‹#›</a:t>
            </a:fld>
            <a:endParaRPr lang="ru-RU"/>
          </a:p>
        </p:txBody>
      </p:sp>
      <p:sp>
        <p:nvSpPr>
          <p:cNvPr id="7" name="Нижний колонтитул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Нижний колонтитул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endParaRPr lang="ru-RU"/>
          </a:p>
        </p:txBody>
      </p:sp>
      <p:sp>
        <p:nvSpPr>
          <p:cNvPr id="14" name="Дата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fld id="{A897A848-5CED-4B6F-93BD-D44F7A08BB8B}" type="datetimeFigureOut">
              <a:rPr lang="ru-RU"/>
              <a:pPr>
                <a:defRPr/>
              </a:pPr>
              <a:t>17.04.2012</a:t>
            </a:fld>
            <a:endParaRPr lang="ru-RU"/>
          </a:p>
        </p:txBody>
      </p:sp>
      <p:sp>
        <p:nvSpPr>
          <p:cNvPr id="23" name="Номер слайда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defRPr>
            </a:lvl1pPr>
            <a:extLst/>
          </a:lstStyle>
          <a:p>
            <a:pPr>
              <a:defRPr/>
            </a:pPr>
            <a:fld id="{2D21428D-08B4-48EB-B7DD-31DE9E214A18}" type="slidenum">
              <a:rPr lang="ru-RU"/>
              <a:pPr>
                <a:defRPr/>
              </a:pPr>
              <a:t>‹#›</a:t>
            </a:fld>
            <a:endParaRPr lang="ru-RU"/>
          </a:p>
        </p:txBody>
      </p:sp>
      <p:sp>
        <p:nvSpPr>
          <p:cNvPr id="22" name="Заголовок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ru-RU" smtClean="0"/>
              <a:t>Образец заголовка</a:t>
            </a:r>
            <a:endParaRPr lang="en-US"/>
          </a:p>
        </p:txBody>
      </p:sp>
      <p:sp>
        <p:nvSpPr>
          <p:cNvPr id="1033" name="Текст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06" r:id="rId7"/>
    <p:sldLayoutId id="2147484015" r:id="rId8"/>
    <p:sldLayoutId id="2147484016" r:id="rId9"/>
    <p:sldLayoutId id="2147484007" r:id="rId10"/>
    <p:sldLayoutId id="2147484008" r:id="rId11"/>
  </p:sldLayoutIdLst>
  <p:txStyles>
    <p:titleStyle>
      <a:lvl1pPr marL="53975" indent="-53975" algn="r" rtl="0" eaLnBrk="0" fontAlgn="base" hangingPunct="0">
        <a:spcBef>
          <a:spcPct val="0"/>
        </a:spcBef>
        <a:spcAft>
          <a:spcPct val="0"/>
        </a:spcAft>
        <a:defRPr sz="4600" kern="1200">
          <a:solidFill>
            <a:srgbClr val="FF3800"/>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FF3800"/>
          </a:solidFill>
          <a:latin typeface="Cambria" pitchFamily="18" charset="0"/>
        </a:defRPr>
      </a:lvl2pPr>
      <a:lvl3pPr marL="53975" indent="-53975" algn="r" rtl="0" eaLnBrk="0" fontAlgn="base" hangingPunct="0">
        <a:spcBef>
          <a:spcPct val="0"/>
        </a:spcBef>
        <a:spcAft>
          <a:spcPct val="0"/>
        </a:spcAft>
        <a:defRPr sz="4600">
          <a:solidFill>
            <a:srgbClr val="FF3800"/>
          </a:solidFill>
          <a:latin typeface="Cambria" pitchFamily="18" charset="0"/>
        </a:defRPr>
      </a:lvl3pPr>
      <a:lvl4pPr marL="53975" indent="-53975" algn="r" rtl="0" eaLnBrk="0" fontAlgn="base" hangingPunct="0">
        <a:spcBef>
          <a:spcPct val="0"/>
        </a:spcBef>
        <a:spcAft>
          <a:spcPct val="0"/>
        </a:spcAft>
        <a:defRPr sz="4600">
          <a:solidFill>
            <a:srgbClr val="FF3800"/>
          </a:solidFill>
          <a:latin typeface="Cambria" pitchFamily="18" charset="0"/>
        </a:defRPr>
      </a:lvl4pPr>
      <a:lvl5pPr marL="53975" indent="-53975" algn="r" rtl="0" eaLnBrk="0" fontAlgn="base" hangingPunct="0">
        <a:spcBef>
          <a:spcPct val="0"/>
        </a:spcBef>
        <a:spcAft>
          <a:spcPct val="0"/>
        </a:spcAft>
        <a:defRPr sz="4600">
          <a:solidFill>
            <a:srgbClr val="FF3800"/>
          </a:solidFill>
          <a:latin typeface="Cambria" pitchFamily="18" charset="0"/>
        </a:defRPr>
      </a:lvl5pPr>
      <a:lvl6pPr marL="511175" indent="-53975" algn="r" rtl="0" fontAlgn="base">
        <a:spcBef>
          <a:spcPct val="0"/>
        </a:spcBef>
        <a:spcAft>
          <a:spcPct val="0"/>
        </a:spcAft>
        <a:defRPr sz="4600">
          <a:solidFill>
            <a:srgbClr val="FF3800"/>
          </a:solidFill>
          <a:latin typeface="Cambria" pitchFamily="18" charset="0"/>
        </a:defRPr>
      </a:lvl6pPr>
      <a:lvl7pPr marL="968375" indent="-53975" algn="r" rtl="0" fontAlgn="base">
        <a:spcBef>
          <a:spcPct val="0"/>
        </a:spcBef>
        <a:spcAft>
          <a:spcPct val="0"/>
        </a:spcAft>
        <a:defRPr sz="4600">
          <a:solidFill>
            <a:srgbClr val="FF3800"/>
          </a:solidFill>
          <a:latin typeface="Cambria" pitchFamily="18" charset="0"/>
        </a:defRPr>
      </a:lvl7pPr>
      <a:lvl8pPr marL="1425575" indent="-53975" algn="r" rtl="0" fontAlgn="base">
        <a:spcBef>
          <a:spcPct val="0"/>
        </a:spcBef>
        <a:spcAft>
          <a:spcPct val="0"/>
        </a:spcAft>
        <a:defRPr sz="4600">
          <a:solidFill>
            <a:srgbClr val="FF3800"/>
          </a:solidFill>
          <a:latin typeface="Cambria" pitchFamily="18" charset="0"/>
        </a:defRPr>
      </a:lvl8pPr>
      <a:lvl9pPr marL="1882775" indent="-53975" algn="r" rtl="0" fontAlgn="base">
        <a:spcBef>
          <a:spcPct val="0"/>
        </a:spcBef>
        <a:spcAft>
          <a:spcPct val="0"/>
        </a:spcAft>
        <a:defRPr sz="4600">
          <a:solidFill>
            <a:srgbClr val="FF3800"/>
          </a:solidFill>
          <a:latin typeface="Cambria"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0C0C0C"/>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0C0C0C"/>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0C0C0C"/>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oto.rambler.ru/public/axelhonda/_photos/img71692/img71692-web.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bylix.com/uploads/posts/2009-06/thumbs/1244518803_1244492848_amazing-tchaikovsky-in-vector.jpg"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img-fotki.yandex.ru/get/28/bakz.254/0_20297_1b1bfb8d_X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intomoscow.webasyst.net/shop/products_pictures/%D0%9D%D0%B0%D0%B1%D0%BE%D1%80%20%D0%B4%D0%BB%D1%8F%20%D1%81%D1%82%D0%BE%D0%BB%D0%B0%201120%20%D1%80._enl.jpg" TargetMode="External"/><Relationship Id="rId1" Type="http://schemas.openxmlformats.org/officeDocument/2006/relationships/slideLayout" Target="../slideLayouts/slideLayout2.xml"/><Relationship Id="rId6" Type="http://schemas.openxmlformats.org/officeDocument/2006/relationships/hyperlink" Target="http://club-edu.tambov.ru/vjpusk/vjp128/rabot/28/images/Matryoshka3-12pcs.jpg" TargetMode="External"/><Relationship Id="rId5" Type="http://schemas.openxmlformats.org/officeDocument/2006/relationships/image" Target="../media/image6.jpeg"/><Relationship Id="rId4" Type="http://schemas.openxmlformats.org/officeDocument/2006/relationships/hyperlink" Target="http://www.zakruti.com/_bd/322/31861225.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hristofor.files.wordpress.com/2007/10/iubirea.jpg" TargetMode="External"/><Relationship Id="rId1" Type="http://schemas.openxmlformats.org/officeDocument/2006/relationships/slideLayout" Target="../slideLayouts/slideLayout2.xml"/><Relationship Id="rId6" Type="http://schemas.openxmlformats.org/officeDocument/2006/relationships/hyperlink" Target="http://www.ratimir.ru/UserFiles/mini%20pelm.jpg" TargetMode="External"/><Relationship Id="rId5" Type="http://schemas.openxmlformats.org/officeDocument/2006/relationships/image" Target="../media/image9.jpeg"/><Relationship Id="rId4" Type="http://schemas.openxmlformats.org/officeDocument/2006/relationships/hyperlink" Target="http://www.rovesnik-kazan.ru/img/barinya/barinya05_b.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g0.liveinternet.ru/images/attach/c/1/48/716/48716673_59876.jpg"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47.radikal.ru/i115/0910/44/3afd961b9a13.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g0.liveinternet.ru/images/attach/c/0/37/177/37177881_3205.jpg"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live.daemony.org/wp-content/uploads/2008/01/merry_christmas.jp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hyperlink" Target="http://img1.liveinternet.ru/images/attach/c/0/36/971/36971959_056.jpg" TargetMode="External"/><Relationship Id="rId7" Type="http://schemas.openxmlformats.org/officeDocument/2006/relationships/hyperlink" Target="http://gifzona.ru/i/8/8marta_37.gif" TargetMode="External"/><Relationship Id="rId2" Type="http://schemas.openxmlformats.org/officeDocument/2006/relationships/slideLayout" Target="../slideLayouts/slideLayout2.xml"/><Relationship Id="rId1" Type="http://schemas.openxmlformats.org/officeDocument/2006/relationships/audio" Target="file:///C:\Documents%20and%20Settings\User\Local%20Settings\Temporary%20Internet%20Files\Content.IE5\92F5Z3SP\MS900082180%5b1%5d.mid" TargetMode="External"/><Relationship Id="rId6" Type="http://schemas.openxmlformats.org/officeDocument/2006/relationships/image" Target="../media/image17.jpeg"/><Relationship Id="rId5" Type="http://schemas.openxmlformats.org/officeDocument/2006/relationships/hyperlink" Target="http://img-fotki.yandex.ru/get/3108/rusilina.6/0_24e8e_2daa308a_XL" TargetMode="External"/><Relationship Id="rId4" Type="http://schemas.openxmlformats.org/officeDocument/2006/relationships/image" Target="../media/image16.jpe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60.radikal.ru/i167/0902/90/af736643d5d9.jpg"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ftur.ru/countries_photos/big_1_21.jpg" TargetMode="Externa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a20001.rimg.info/icon/1699754000c66a906ea6e27c4fa87de310c5c66dd0.jpg"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www.stihi.ru/pics/2009/04/21/520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Картинка 2 из 64000">
            <a:hlinkClick r:id="rId2"/>
          </p:cNvPr>
          <p:cNvPicPr>
            <a:picLocks noChangeAspect="1" noChangeArrowheads="1"/>
          </p:cNvPicPr>
          <p:nvPr/>
        </p:nvPicPr>
        <p:blipFill>
          <a:blip r:embed="rId3" cstate="email"/>
          <a:srcRect/>
          <a:stretch>
            <a:fillRect/>
          </a:stretch>
        </p:blipFill>
        <p:spPr bwMode="auto">
          <a:xfrm>
            <a:off x="0" y="0"/>
            <a:ext cx="9144000" cy="7088563"/>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ctrTitle"/>
          </p:nvPr>
        </p:nvSpPr>
        <p:spPr>
          <a:xfrm>
            <a:off x="571472" y="714356"/>
            <a:ext cx="8072462" cy="2500330"/>
          </a:xfrm>
        </p:spPr>
        <p:txBody>
          <a:bodyPr>
            <a:noAutofit/>
          </a:bodyPr>
          <a:lstStyle/>
          <a:p>
            <a:pPr indent="0" eaLnBrk="1" fontAlgn="auto" hangingPunct="1">
              <a:spcAft>
                <a:spcPts val="0"/>
              </a:spcAft>
              <a:defRPr/>
            </a:pPr>
            <a:r>
              <a:rPr lang="en-US" sz="5400" dirty="0" smtClean="0">
                <a:solidFill>
                  <a:srgbClr val="FFC000"/>
                </a:solidFill>
                <a:latin typeface="Gill Sans Ultra Bold" pitchFamily="34" charset="0"/>
              </a:rPr>
              <a:t>Russian customs</a:t>
            </a:r>
            <a:r>
              <a:rPr lang="ru-RU" sz="5400" dirty="0" smtClean="0">
                <a:solidFill>
                  <a:srgbClr val="FFC000"/>
                </a:solidFill>
              </a:rPr>
              <a:t>, </a:t>
            </a:r>
            <a:r>
              <a:rPr lang="en-US" sz="5400" dirty="0" smtClean="0">
                <a:solidFill>
                  <a:srgbClr val="FFC000"/>
                </a:solidFill>
                <a:latin typeface="Gill Sans Ultra Bold" pitchFamily="34" charset="0"/>
              </a:rPr>
              <a:t>traditions</a:t>
            </a:r>
            <a:r>
              <a:rPr lang="ru-RU" sz="5400" dirty="0" smtClean="0">
                <a:solidFill>
                  <a:srgbClr val="FFC000"/>
                </a:solidFill>
              </a:rPr>
              <a:t> </a:t>
            </a:r>
            <a:r>
              <a:rPr lang="en-US" sz="5400" dirty="0" smtClean="0">
                <a:solidFill>
                  <a:srgbClr val="FFC000"/>
                </a:solidFill>
                <a:latin typeface="Gill Sans Ultra Bold" pitchFamily="34" charset="0"/>
              </a:rPr>
              <a:t>and  holidays </a:t>
            </a:r>
            <a:endParaRPr lang="ru-RU" sz="54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ttp://im0-tub.yandex.net/i?id=61447818-02"/>
          <p:cNvPicPr>
            <a:picLocks noChangeAspect="1" noChangeArrowheads="1"/>
          </p:cNvPicPr>
          <p:nvPr/>
        </p:nvPicPr>
        <p:blipFill>
          <a:blip r:embed="rId2" cstate="email"/>
          <a:srcRect/>
          <a:stretch>
            <a:fillRect/>
          </a:stretch>
        </p:blipFill>
        <p:spPr bwMode="auto">
          <a:xfrm>
            <a:off x="0" y="0"/>
            <a:ext cx="9144000" cy="6842125"/>
          </a:xfrm>
          <a:prstGeom prst="rect">
            <a:avLst/>
          </a:prstGeom>
          <a:noFill/>
          <a:ln w="9525">
            <a:noFill/>
            <a:miter lim="800000"/>
            <a:headEnd/>
            <a:tailEnd/>
          </a:ln>
        </p:spPr>
      </p:pic>
      <p:sp>
        <p:nvSpPr>
          <p:cNvPr id="2" name="Заголовок 1"/>
          <p:cNvSpPr>
            <a:spLocks noGrp="1"/>
          </p:cNvSpPr>
          <p:nvPr>
            <p:ph type="title"/>
          </p:nvPr>
        </p:nvSpPr>
        <p:spPr>
          <a:xfrm>
            <a:off x="179512" y="1340768"/>
            <a:ext cx="8604448" cy="2116616"/>
          </a:xfrm>
        </p:spPr>
        <p:txBody>
          <a:bodyPr>
            <a:normAutofit fontScale="90000"/>
          </a:bodyPr>
          <a:lstStyle/>
          <a:p>
            <a:pPr marL="54864" indent="0" algn="ctr" eaLnBrk="1" fontAlgn="auto" hangingPunct="1">
              <a:spcAft>
                <a:spcPts val="0"/>
              </a:spcAft>
              <a:defRPr/>
            </a:pPr>
            <a:r>
              <a:rPr lang="en-US" sz="3600" dirty="0" smtClean="0">
                <a:solidFill>
                  <a:srgbClr val="92D050"/>
                </a:solidFill>
              </a:rPr>
              <a:t>	</a:t>
            </a:r>
            <a:r>
              <a:rPr lang="en-US" sz="6000" dirty="0" smtClean="0">
                <a:solidFill>
                  <a:srgbClr val="92D050"/>
                </a:solidFill>
              </a:rPr>
              <a:t>The presentation was made by</a:t>
            </a:r>
            <a:br>
              <a:rPr lang="en-US" sz="6000" dirty="0" smtClean="0">
                <a:solidFill>
                  <a:srgbClr val="92D050"/>
                </a:solidFill>
              </a:rPr>
            </a:br>
            <a:r>
              <a:rPr lang="en-US" sz="6000" dirty="0" err="1" smtClean="0">
                <a:solidFill>
                  <a:srgbClr val="92D050"/>
                </a:solidFill>
              </a:rPr>
              <a:t>Krylova</a:t>
            </a:r>
            <a:r>
              <a:rPr lang="en-US" sz="6000" dirty="0" smtClean="0">
                <a:solidFill>
                  <a:srgbClr val="92D050"/>
                </a:solidFill>
              </a:rPr>
              <a:t> </a:t>
            </a:r>
            <a:r>
              <a:rPr lang="en-US" sz="6000" dirty="0" err="1" smtClean="0">
                <a:solidFill>
                  <a:srgbClr val="92D050"/>
                </a:solidFill>
              </a:rPr>
              <a:t>Ksenia</a:t>
            </a:r>
            <a:endParaRPr lang="ru-RU" sz="6000" dirty="0">
              <a:solidFill>
                <a:srgbClr val="92D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88" y="571480"/>
            <a:ext cx="8072494" cy="928686"/>
          </a:xfrm>
        </p:spPr>
        <p:txBody>
          <a:bodyPr/>
          <a:lstStyle/>
          <a:p>
            <a:pPr marL="54864" indent="0" eaLnBrk="1" fontAlgn="auto" hangingPunct="1">
              <a:spcAft>
                <a:spcPts val="0"/>
              </a:spcAft>
              <a:defRPr/>
            </a:pPr>
            <a:r>
              <a:rPr lang="en-US" sz="4800" dirty="0" smtClean="0">
                <a:solidFill>
                  <a:schemeClr val="tx2">
                    <a:tint val="100000"/>
                    <a:shade val="90000"/>
                    <a:satMod val="250000"/>
                    <a:alpha val="100000"/>
                  </a:schemeClr>
                </a:solidFill>
              </a:rPr>
              <a:t>Russian people</a:t>
            </a:r>
            <a:endParaRPr lang="ru-RU" dirty="0">
              <a:solidFill>
                <a:schemeClr val="tx2">
                  <a:tint val="100000"/>
                  <a:shade val="90000"/>
                  <a:satMod val="250000"/>
                  <a:alpha val="100000"/>
                </a:schemeClr>
              </a:solidFill>
            </a:endParaRPr>
          </a:p>
        </p:txBody>
      </p:sp>
      <p:sp>
        <p:nvSpPr>
          <p:cNvPr id="11267" name="Содержимое 2"/>
          <p:cNvSpPr>
            <a:spLocks noGrp="1"/>
          </p:cNvSpPr>
          <p:nvPr>
            <p:ph idx="1"/>
          </p:nvPr>
        </p:nvSpPr>
        <p:spPr>
          <a:xfrm>
            <a:off x="4572000" y="1643063"/>
            <a:ext cx="4286250" cy="4926012"/>
          </a:xfrm>
        </p:spPr>
        <p:txBody>
          <a:bodyPr/>
          <a:lstStyle/>
          <a:p>
            <a:pPr eaLnBrk="1" hangingPunct="1">
              <a:buFont typeface="Wingdings 2" pitchFamily="18" charset="2"/>
              <a:buNone/>
            </a:pPr>
            <a:r>
              <a:rPr lang="en-US" sz="1400" smtClean="0"/>
              <a:t>Almost every nation and country has a reputation of some kind. The Englishmen are reputed to be cold, reserved, rather naughty easy-going and fond of sport. They are the nation of stay-at-homes. «There is no place like home», they say.We know much about English traditions and customs but now I’d like to say a few words about the traditions of my native land-Russia. First, about Russian people. To my mind, the main traits of their characters which differ them from other people are hospitality, their «open heart», «golden hands», wise Russian fairytales reflect this wisdom. Our people are hardworking, patient, never loosing hope for better life. The Russians are the talented nation. Russia gave the world beautiful names of Pushkin and Lermontov, Chaikovsky and Repin, thousands of names of world famous poets, writers, composers, scientists. All of them are the pride of the nation because they sand the beauty of our nature and people. </a:t>
            </a:r>
            <a:endParaRPr lang="ru-RU" sz="1400" smtClean="0"/>
          </a:p>
        </p:txBody>
      </p:sp>
      <p:sp>
        <p:nvSpPr>
          <p:cNvPr id="6" name="Заголовок 1"/>
          <p:cNvSpPr txBox="1">
            <a:spLocks/>
          </p:cNvSpPr>
          <p:nvPr/>
        </p:nvSpPr>
        <p:spPr>
          <a:xfrm>
            <a:off x="3286125" y="428625"/>
            <a:ext cx="5624513" cy="1143000"/>
          </a:xfrm>
          <a:prstGeom prst="rect">
            <a:avLst/>
          </a:prstGeom>
        </p:spPr>
        <p:txBody>
          <a:bodyPr anchor="b">
            <a:normAutofit/>
            <a:scene3d>
              <a:camera prst="orthographicFront"/>
              <a:lightRig rig="soft" dir="t">
                <a:rot lat="0" lon="0" rev="2400000"/>
              </a:lightRig>
            </a:scene3d>
            <a:sp3d>
              <a:bevelT w="19050" h="12700"/>
            </a:sp3d>
          </a:bodyPr>
          <a:lstStyle/>
          <a:p>
            <a:pPr marL="54864" algn="r" fontAlgn="auto">
              <a:spcAft>
                <a:spcPts val="0"/>
              </a:spcAft>
              <a:defRPr/>
            </a:pPr>
            <a:endParaRPr lang="ru-RU" sz="46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endParaRPr>
          </a:p>
        </p:txBody>
      </p:sp>
      <p:pic>
        <p:nvPicPr>
          <p:cNvPr id="14340" name="Picture 4" descr="Картинка 7 из 894">
            <a:hlinkClick r:id="rId2"/>
          </p:cNvPr>
          <p:cNvPicPr>
            <a:picLocks noChangeAspect="1" noChangeArrowheads="1"/>
          </p:cNvPicPr>
          <p:nvPr/>
        </p:nvPicPr>
        <p:blipFill>
          <a:blip r:embed="rId3" cstate="email"/>
          <a:srcRect/>
          <a:stretch>
            <a:fillRect/>
          </a:stretch>
        </p:blipFill>
        <p:spPr bwMode="auto">
          <a:xfrm>
            <a:off x="928688" y="1643063"/>
            <a:ext cx="2981325" cy="3810000"/>
          </a:xfrm>
          <a:prstGeom prst="rect">
            <a:avLst/>
          </a:prstGeom>
          <a:noFill/>
          <a:ln w="9525">
            <a:noFill/>
            <a:miter lim="800000"/>
            <a:headEnd/>
            <a:tailEnd/>
          </a:ln>
        </p:spPr>
      </p:pic>
      <p:pic>
        <p:nvPicPr>
          <p:cNvPr id="14342" name="Picture 6" descr="Картинка 10 из 7507">
            <a:hlinkClick r:id="rId4"/>
          </p:cNvPr>
          <p:cNvPicPr>
            <a:picLocks noChangeAspect="1" noChangeArrowheads="1"/>
          </p:cNvPicPr>
          <p:nvPr/>
        </p:nvPicPr>
        <p:blipFill>
          <a:blip r:embed="rId5" cstate="email"/>
          <a:srcRect/>
          <a:stretch>
            <a:fillRect/>
          </a:stretch>
        </p:blipFill>
        <p:spPr bwMode="auto">
          <a:xfrm>
            <a:off x="928662" y="1643050"/>
            <a:ext cx="3019425" cy="3810000"/>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1000" fill="hold"/>
                                        <p:tgtEl>
                                          <p:spTgt spid="14340"/>
                                        </p:tgtEl>
                                        <p:attrNameLst>
                                          <p:attrName>ppt_w</p:attrName>
                                        </p:attrNameLst>
                                      </p:cBhvr>
                                      <p:tavLst>
                                        <p:tav tm="0">
                                          <p:val>
                                            <p:strVal val="#ppt_w*0.70"/>
                                          </p:val>
                                        </p:tav>
                                        <p:tav tm="100000">
                                          <p:val>
                                            <p:strVal val="#ppt_w"/>
                                          </p:val>
                                        </p:tav>
                                      </p:tavLst>
                                    </p:anim>
                                    <p:anim calcmode="lin" valueType="num">
                                      <p:cBhvr>
                                        <p:cTn id="8" dur="1000" fill="hold"/>
                                        <p:tgtEl>
                                          <p:spTgt spid="14340"/>
                                        </p:tgtEl>
                                        <p:attrNameLst>
                                          <p:attrName>ppt_h</p:attrName>
                                        </p:attrNameLst>
                                      </p:cBhvr>
                                      <p:tavLst>
                                        <p:tav tm="0">
                                          <p:val>
                                            <p:strVal val="#ppt_h"/>
                                          </p:val>
                                        </p:tav>
                                        <p:tav tm="100000">
                                          <p:val>
                                            <p:strVal val="#ppt_h"/>
                                          </p:val>
                                        </p:tav>
                                      </p:tavLst>
                                    </p:anim>
                                    <p:animEffect transition="in" filter="fade">
                                      <p:cBhvr>
                                        <p:cTn id="9" dur="1000"/>
                                        <p:tgtEl>
                                          <p:spTgt spid="1434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342"/>
                                        </p:tgtEl>
                                        <p:attrNameLst>
                                          <p:attrName>style.visibility</p:attrName>
                                        </p:attrNameLst>
                                      </p:cBhvr>
                                      <p:to>
                                        <p:strVal val="visible"/>
                                      </p:to>
                                    </p:set>
                                    <p:animEffect transition="in" filter="fade">
                                      <p:cBhvr>
                                        <p:cTn id="14" dur="2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924" y="285728"/>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Creation</a:t>
            </a:r>
            <a:endParaRPr lang="ru-RU" dirty="0">
              <a:solidFill>
                <a:schemeClr val="tx2">
                  <a:tint val="100000"/>
                  <a:shade val="90000"/>
                  <a:satMod val="250000"/>
                  <a:alpha val="100000"/>
                </a:schemeClr>
              </a:solidFill>
            </a:endParaRPr>
          </a:p>
        </p:txBody>
      </p:sp>
      <p:sp>
        <p:nvSpPr>
          <p:cNvPr id="12291" name="Содержимое 2"/>
          <p:cNvSpPr>
            <a:spLocks noGrp="1"/>
          </p:cNvSpPr>
          <p:nvPr>
            <p:ph idx="1"/>
          </p:nvPr>
        </p:nvSpPr>
        <p:spPr>
          <a:xfrm>
            <a:off x="571500" y="2000250"/>
            <a:ext cx="8186738" cy="3783013"/>
          </a:xfrm>
        </p:spPr>
        <p:txBody>
          <a:bodyPr/>
          <a:lstStyle/>
          <a:p>
            <a:pPr eaLnBrk="1" hangingPunct="1">
              <a:buFont typeface="Wingdings 2" pitchFamily="18" charset="2"/>
              <a:buNone/>
            </a:pPr>
            <a:r>
              <a:rPr lang="en-US" sz="1600" smtClean="0"/>
              <a:t>      Besides these great names in literature and music, our country is famous for Russian traditional specific crafts,its skilled craftsmen. Painted boxes of Palekh, colored shawls of Pavlov Posad, clay toys of Dymkovo, laces of Vologda are known all over the world. The names of Gzhel and Khokhloma are considered to be the symbols of Russia as well as matryoshkas and samovars. The history of khokhloma goes back into the 17th century. Producing of tableware-dishes, spoons, mugs was begun at that time in the villages of Suomino and Khokhloma in the Nizhniy Novgorod Province,on the banks of the great Russian river Volga. Many carpenters, painters have been working since then reviving traditions of old masters. The Khokhloma style is characterized by using plant elements in painting the tableware. The prevailing colors are black, yellow, golden, green and red. And nowadays this craft is sure to be saved, it will be developed and brought into </a:t>
            </a:r>
            <a:r>
              <a:rPr lang="en-US" sz="1400" smtClean="0"/>
              <a:t>the future by the new generation of painters. </a:t>
            </a:r>
            <a:endParaRPr lang="ru-RU" sz="1400" smtClean="0"/>
          </a:p>
        </p:txBody>
      </p:sp>
      <p:pic>
        <p:nvPicPr>
          <p:cNvPr id="17410" name="Picture 2" descr="Картинка 17 из 859">
            <a:hlinkClick r:id="rId2"/>
          </p:cNvPr>
          <p:cNvPicPr>
            <a:picLocks noChangeAspect="1" noChangeArrowheads="1"/>
          </p:cNvPicPr>
          <p:nvPr/>
        </p:nvPicPr>
        <p:blipFill>
          <a:blip r:embed="rId3" cstate="email"/>
          <a:srcRect/>
          <a:stretch>
            <a:fillRect/>
          </a:stretch>
        </p:blipFill>
        <p:spPr bwMode="auto">
          <a:xfrm>
            <a:off x="2411413" y="2781300"/>
            <a:ext cx="4210050" cy="3810000"/>
          </a:xfrm>
          <a:prstGeom prst="rect">
            <a:avLst/>
          </a:prstGeom>
          <a:noFill/>
          <a:ln w="9525">
            <a:noFill/>
            <a:miter lim="800000"/>
            <a:headEnd/>
            <a:tailEnd/>
          </a:ln>
        </p:spPr>
      </p:pic>
      <p:pic>
        <p:nvPicPr>
          <p:cNvPr id="17412" name="Picture 4" descr="Картинка 78 из 859">
            <a:hlinkClick r:id="rId4"/>
          </p:cNvPr>
          <p:cNvPicPr>
            <a:picLocks noChangeAspect="1" noChangeArrowheads="1"/>
          </p:cNvPicPr>
          <p:nvPr/>
        </p:nvPicPr>
        <p:blipFill>
          <a:blip r:embed="rId5" cstate="email"/>
          <a:srcRect/>
          <a:stretch>
            <a:fillRect/>
          </a:stretch>
        </p:blipFill>
        <p:spPr bwMode="auto">
          <a:xfrm>
            <a:off x="5364163" y="1125538"/>
            <a:ext cx="3333750" cy="3810000"/>
          </a:xfrm>
          <a:prstGeom prst="rect">
            <a:avLst/>
          </a:prstGeom>
          <a:noFill/>
          <a:ln w="9525">
            <a:noFill/>
            <a:miter lim="800000"/>
            <a:headEnd/>
            <a:tailEnd/>
          </a:ln>
        </p:spPr>
      </p:pic>
      <p:pic>
        <p:nvPicPr>
          <p:cNvPr id="17414" name="Picture 6" descr="Картинка 12 из 54898">
            <a:hlinkClick r:id="rId6"/>
          </p:cNvPr>
          <p:cNvPicPr>
            <a:picLocks noChangeAspect="1" noChangeArrowheads="1"/>
          </p:cNvPicPr>
          <p:nvPr/>
        </p:nvPicPr>
        <p:blipFill>
          <a:blip r:embed="rId7" cstate="email"/>
          <a:srcRect/>
          <a:stretch>
            <a:fillRect/>
          </a:stretch>
        </p:blipFill>
        <p:spPr bwMode="auto">
          <a:xfrm>
            <a:off x="323850" y="1052513"/>
            <a:ext cx="4859338" cy="31432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p:cTn id="7" dur="1000" fill="hold"/>
                                        <p:tgtEl>
                                          <p:spTgt spid="17414"/>
                                        </p:tgtEl>
                                        <p:attrNameLst>
                                          <p:attrName>ppt_w</p:attrName>
                                        </p:attrNameLst>
                                      </p:cBhvr>
                                      <p:tavLst>
                                        <p:tav tm="0">
                                          <p:val>
                                            <p:strVal val="#ppt_w+.3"/>
                                          </p:val>
                                        </p:tav>
                                        <p:tav tm="100000">
                                          <p:val>
                                            <p:strVal val="#ppt_w"/>
                                          </p:val>
                                        </p:tav>
                                      </p:tavLst>
                                    </p:anim>
                                    <p:anim calcmode="lin" valueType="num">
                                      <p:cBhvr>
                                        <p:cTn id="8" dur="1000" fill="hold"/>
                                        <p:tgtEl>
                                          <p:spTgt spid="17414"/>
                                        </p:tgtEl>
                                        <p:attrNameLst>
                                          <p:attrName>ppt_h</p:attrName>
                                        </p:attrNameLst>
                                      </p:cBhvr>
                                      <p:tavLst>
                                        <p:tav tm="0">
                                          <p:val>
                                            <p:strVal val="#ppt_h"/>
                                          </p:val>
                                        </p:tav>
                                        <p:tav tm="100000">
                                          <p:val>
                                            <p:strVal val="#ppt_h"/>
                                          </p:val>
                                        </p:tav>
                                      </p:tavLst>
                                    </p:anim>
                                    <p:animEffect transition="in" filter="fade">
                                      <p:cBhvr>
                                        <p:cTn id="9" dur="1000"/>
                                        <p:tgtEl>
                                          <p:spTgt spid="17414"/>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7412"/>
                                        </p:tgtEl>
                                        <p:attrNameLst>
                                          <p:attrName>style.visibility</p:attrName>
                                        </p:attrNameLst>
                                      </p:cBhvr>
                                      <p:to>
                                        <p:strVal val="visible"/>
                                      </p:to>
                                    </p:set>
                                    <p:animEffect transition="in" filter="checkerboard(across)">
                                      <p:cBhvr>
                                        <p:cTn id="14" dur="500"/>
                                        <p:tgtEl>
                                          <p:spTgt spid="17412"/>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7410"/>
                                        </p:tgtEl>
                                        <p:attrNameLst>
                                          <p:attrName>style.visibility</p:attrName>
                                        </p:attrNameLst>
                                      </p:cBhvr>
                                      <p:to>
                                        <p:strVal val="visible"/>
                                      </p:to>
                                    </p:set>
                                    <p:animEffect transition="in" filter="box(in)">
                                      <p:cBhvr>
                                        <p:cTn id="19" dur="500"/>
                                        <p:tgtEl>
                                          <p:spTgt spid="174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17412"/>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17414"/>
                                        </p:tgtEl>
                                      </p:cBhvr>
                                      <p:by x="150000" y="150000"/>
                                    </p:animScale>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17410"/>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 presetClass="exit" presetSubtype="10" fill="hold" nodeType="clickEffect">
                                  <p:stCondLst>
                                    <p:cond delay="0"/>
                                  </p:stCondLst>
                                  <p:childTnLst>
                                    <p:animEffect transition="out" filter="checkerboard(across)">
                                      <p:cBhvr>
                                        <p:cTn id="35" dur="500"/>
                                        <p:tgtEl>
                                          <p:spTgt spid="17412"/>
                                        </p:tgtEl>
                                      </p:cBhvr>
                                    </p:animEffect>
                                    <p:set>
                                      <p:cBhvr>
                                        <p:cTn id="36" dur="1" fill="hold">
                                          <p:stCondLst>
                                            <p:cond delay="499"/>
                                          </p:stCondLst>
                                        </p:cTn>
                                        <p:tgtEl>
                                          <p:spTgt spid="174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nodeType="clickEffect">
                                  <p:stCondLst>
                                    <p:cond delay="0"/>
                                  </p:stCondLst>
                                  <p:childTnLst>
                                    <p:animEffect transition="out" filter="checkerboard(across)">
                                      <p:cBhvr>
                                        <p:cTn id="40" dur="500"/>
                                        <p:tgtEl>
                                          <p:spTgt spid="17410"/>
                                        </p:tgtEl>
                                      </p:cBhvr>
                                    </p:animEffect>
                                    <p:set>
                                      <p:cBhvr>
                                        <p:cTn id="41" dur="1" fill="hold">
                                          <p:stCondLst>
                                            <p:cond delay="499"/>
                                          </p:stCondLst>
                                        </p:cTn>
                                        <p:tgtEl>
                                          <p:spTgt spid="174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 presetClass="exit" presetSubtype="10" fill="hold" nodeType="clickEffect">
                                  <p:stCondLst>
                                    <p:cond delay="0"/>
                                  </p:stCondLst>
                                  <p:childTnLst>
                                    <p:animEffect transition="out" filter="checkerboard(across)">
                                      <p:cBhvr>
                                        <p:cTn id="45" dur="500"/>
                                        <p:tgtEl>
                                          <p:spTgt spid="17414"/>
                                        </p:tgtEl>
                                      </p:cBhvr>
                                    </p:animEffect>
                                    <p:set>
                                      <p:cBhvr>
                                        <p:cTn id="46" dur="1" fill="hold">
                                          <p:stCondLst>
                                            <p:cond delay="499"/>
                                          </p:stCondLst>
                                        </p:cTn>
                                        <p:tgtEl>
                                          <p:spTgt spid="174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00042"/>
            <a:ext cx="5043494" cy="896494"/>
          </a:xfrm>
        </p:spPr>
        <p:txBody>
          <a:bodyPr/>
          <a:lstStyle/>
          <a:p>
            <a:pPr marL="54864" indent="0" eaLnBrk="1" fontAlgn="auto" hangingPunct="1">
              <a:spcAft>
                <a:spcPts val="0"/>
              </a:spcAft>
              <a:defRPr/>
            </a:pPr>
            <a:r>
              <a:rPr lang="en-US" sz="4400" dirty="0" smtClean="0">
                <a:solidFill>
                  <a:schemeClr val="tx2">
                    <a:tint val="100000"/>
                    <a:shade val="90000"/>
                    <a:satMod val="250000"/>
                    <a:alpha val="100000"/>
                  </a:schemeClr>
                </a:solidFill>
              </a:rPr>
              <a:t>Customs</a:t>
            </a:r>
            <a:endParaRPr lang="ru-RU" dirty="0">
              <a:solidFill>
                <a:schemeClr val="tx2">
                  <a:tint val="100000"/>
                  <a:shade val="90000"/>
                  <a:satMod val="250000"/>
                  <a:alpha val="100000"/>
                </a:schemeClr>
              </a:solidFill>
            </a:endParaRPr>
          </a:p>
        </p:txBody>
      </p:sp>
      <p:sp>
        <p:nvSpPr>
          <p:cNvPr id="3" name="Содержимое 2"/>
          <p:cNvSpPr>
            <a:spLocks noGrp="1"/>
          </p:cNvSpPr>
          <p:nvPr>
            <p:ph idx="1"/>
          </p:nvPr>
        </p:nvSpPr>
        <p:spPr>
          <a:xfrm>
            <a:off x="428625" y="1714500"/>
            <a:ext cx="5000625" cy="4525963"/>
          </a:xfrm>
        </p:spPr>
        <p:txBody>
          <a:bodyPr>
            <a:normAutofit fontScale="92500"/>
          </a:bodyPr>
          <a:lstStyle/>
          <a:p>
            <a:pPr eaLnBrk="1" fontAlgn="auto" hangingPunct="1">
              <a:spcBef>
                <a:spcPts val="0"/>
              </a:spcBef>
              <a:spcAft>
                <a:spcPts val="0"/>
              </a:spcAft>
              <a:buFont typeface="Wingdings 2"/>
              <a:buNone/>
              <a:defRPr/>
            </a:pPr>
            <a:r>
              <a:rPr lang="en-US" sz="1800" dirty="0" smtClean="0"/>
              <a:t>The reviving of old crafts is connected with the reviving of the traditional arts of all people inhabiting our big country. There are 100 of them. They revive their culture, costumes, dances and language. It is the revival of our souls. Now we celebrate the forgotten holidays - </a:t>
            </a:r>
            <a:r>
              <a:rPr lang="en-US" sz="1800" dirty="0" err="1" smtClean="0"/>
              <a:t>Troisa</a:t>
            </a:r>
            <a:r>
              <a:rPr lang="en-US" sz="1800" dirty="0" smtClean="0"/>
              <a:t>, </a:t>
            </a:r>
            <a:r>
              <a:rPr lang="en-US" sz="1800" dirty="0" err="1" smtClean="0"/>
              <a:t>Maslenitsa</a:t>
            </a:r>
            <a:r>
              <a:rPr lang="en-US" sz="1800" dirty="0" smtClean="0"/>
              <a:t>, Easter. We again sing Russian folk songs and </a:t>
            </a:r>
            <a:r>
              <a:rPr lang="en-US" sz="1800" dirty="0" err="1" smtClean="0"/>
              <a:t>chastushki</a:t>
            </a:r>
            <a:r>
              <a:rPr lang="en-US" sz="1800" dirty="0" smtClean="0"/>
              <a:t>, dance </a:t>
            </a:r>
            <a:r>
              <a:rPr lang="en-US" sz="1800" dirty="0" err="1" smtClean="0"/>
              <a:t>Barinya</a:t>
            </a:r>
            <a:r>
              <a:rPr lang="en-US" sz="1800" dirty="0" smtClean="0"/>
              <a:t> and perform </a:t>
            </a:r>
            <a:r>
              <a:rPr lang="en-US" sz="1800" dirty="0" err="1" smtClean="0"/>
              <a:t>khorovods</a:t>
            </a:r>
            <a:r>
              <a:rPr lang="en-US" sz="1800" dirty="0" smtClean="0"/>
              <a:t>, ride in troikas. Traditional Russian cooking is world-famous for such dishes as </a:t>
            </a:r>
            <a:r>
              <a:rPr lang="en-US" sz="1800" dirty="0" err="1" smtClean="0"/>
              <a:t>okroshka</a:t>
            </a:r>
            <a:r>
              <a:rPr lang="en-US" sz="1800" dirty="0" smtClean="0"/>
              <a:t>, </a:t>
            </a:r>
            <a:r>
              <a:rPr lang="en-US" sz="1800" dirty="0" err="1" smtClean="0"/>
              <a:t>shi</a:t>
            </a:r>
            <a:r>
              <a:rPr lang="en-US" sz="1800" dirty="0" smtClean="0"/>
              <a:t>, </a:t>
            </a:r>
            <a:r>
              <a:rPr lang="en-US" sz="1800" dirty="0" err="1" smtClean="0"/>
              <a:t>pelmeni</a:t>
            </a:r>
            <a:r>
              <a:rPr lang="en-US" sz="1800" dirty="0" smtClean="0"/>
              <a:t>, </a:t>
            </a:r>
            <a:r>
              <a:rPr lang="en-US" sz="1800" dirty="0" err="1" smtClean="0"/>
              <a:t>kurnik</a:t>
            </a:r>
            <a:r>
              <a:rPr lang="en-US" sz="1800" dirty="0" smtClean="0"/>
              <a:t>, kvass. We begin to build and reconstruct churches. The example of it is the building of the Cathedral of Christ the Savior in Moscow. It is the symbol of reviving human feelings, national pride and patriotism. </a:t>
            </a:r>
            <a:endParaRPr lang="ru-RU" sz="1800" dirty="0" smtClean="0"/>
          </a:p>
          <a:p>
            <a:pPr eaLnBrk="1" fontAlgn="auto" hangingPunct="1">
              <a:spcBef>
                <a:spcPts val="0"/>
              </a:spcBef>
              <a:spcAft>
                <a:spcPts val="0"/>
              </a:spcAft>
              <a:buFont typeface="Wingdings 2"/>
              <a:buNone/>
              <a:defRPr/>
            </a:pPr>
            <a:endParaRPr lang="ru-RU" dirty="0" smtClean="0"/>
          </a:p>
          <a:p>
            <a:pPr eaLnBrk="1" fontAlgn="auto" hangingPunct="1">
              <a:spcBef>
                <a:spcPts val="0"/>
              </a:spcBef>
              <a:spcAft>
                <a:spcPts val="0"/>
              </a:spcAft>
              <a:buFont typeface="Wingdings 2"/>
              <a:buChar char=""/>
              <a:defRPr/>
            </a:pPr>
            <a:endParaRPr lang="ru-RU" sz="2100" dirty="0"/>
          </a:p>
        </p:txBody>
      </p:sp>
      <p:pic>
        <p:nvPicPr>
          <p:cNvPr id="16386" name="Picture 2" descr="Картинка 2 из 64000">
            <a:hlinkClick r:id="rId2"/>
          </p:cNvPr>
          <p:cNvPicPr>
            <a:picLocks noChangeAspect="1" noChangeArrowheads="1"/>
          </p:cNvPicPr>
          <p:nvPr/>
        </p:nvPicPr>
        <p:blipFill>
          <a:blip r:embed="rId3" cstate="email"/>
          <a:srcRect/>
          <a:stretch>
            <a:fillRect/>
          </a:stretch>
        </p:blipFill>
        <p:spPr bwMode="auto">
          <a:xfrm>
            <a:off x="5429250" y="1857375"/>
            <a:ext cx="3152775" cy="3810000"/>
          </a:xfrm>
          <a:prstGeom prst="rect">
            <a:avLst/>
          </a:prstGeom>
          <a:noFill/>
          <a:ln w="9525">
            <a:noFill/>
            <a:miter lim="800000"/>
            <a:headEnd/>
            <a:tailEnd/>
          </a:ln>
        </p:spPr>
      </p:pic>
      <p:pic>
        <p:nvPicPr>
          <p:cNvPr id="16388" name="Picture 4" descr="Картинка 7 из 560">
            <a:hlinkClick r:id="rId4"/>
          </p:cNvPr>
          <p:cNvPicPr>
            <a:picLocks noChangeAspect="1" noChangeArrowheads="1"/>
          </p:cNvPicPr>
          <p:nvPr/>
        </p:nvPicPr>
        <p:blipFill>
          <a:blip r:embed="rId5" cstate="email"/>
          <a:srcRect/>
          <a:stretch>
            <a:fillRect/>
          </a:stretch>
        </p:blipFill>
        <p:spPr bwMode="auto">
          <a:xfrm>
            <a:off x="5500688" y="1857375"/>
            <a:ext cx="2857500" cy="3810000"/>
          </a:xfrm>
          <a:prstGeom prst="rect">
            <a:avLst/>
          </a:prstGeom>
          <a:noFill/>
          <a:ln w="9525">
            <a:noFill/>
            <a:miter lim="800000"/>
            <a:headEnd/>
            <a:tailEnd/>
          </a:ln>
        </p:spPr>
      </p:pic>
      <p:pic>
        <p:nvPicPr>
          <p:cNvPr id="16390" name="Picture 6" descr="Картинка 38 из 247">
            <a:hlinkClick r:id="rId6"/>
          </p:cNvPr>
          <p:cNvPicPr>
            <a:picLocks noChangeAspect="1" noChangeArrowheads="1"/>
          </p:cNvPicPr>
          <p:nvPr/>
        </p:nvPicPr>
        <p:blipFill>
          <a:blip r:embed="rId7" cstate="email"/>
          <a:srcRect/>
          <a:stretch>
            <a:fillRect/>
          </a:stretch>
        </p:blipFill>
        <p:spPr bwMode="auto">
          <a:xfrm>
            <a:off x="5715000" y="1857375"/>
            <a:ext cx="2486025" cy="381000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5000" fill="hold"/>
                                        <p:tgtEl>
                                          <p:spTgt spid="16386"/>
                                        </p:tgtEl>
                                        <p:attrNameLst>
                                          <p:attrName>ppt_x</p:attrName>
                                        </p:attrNameLst>
                                      </p:cBhvr>
                                      <p:tavLst>
                                        <p:tav tm="0">
                                          <p:val>
                                            <p:strVal val="#ppt_x"/>
                                          </p:val>
                                        </p:tav>
                                        <p:tav tm="100000">
                                          <p:val>
                                            <p:strVal val="#ppt_x"/>
                                          </p:val>
                                        </p:tav>
                                      </p:tavLst>
                                    </p:anim>
                                    <p:anim calcmode="lin" valueType="num">
                                      <p:cBhvr>
                                        <p:cTn id="8" dur="15000" fill="hold"/>
                                        <p:tgtEl>
                                          <p:spTgt spid="16386"/>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p:cTn id="13" dur="500" fill="hold"/>
                                        <p:tgtEl>
                                          <p:spTgt spid="16388"/>
                                        </p:tgtEl>
                                        <p:attrNameLst>
                                          <p:attrName>ppt_w</p:attrName>
                                        </p:attrNameLst>
                                      </p:cBhvr>
                                      <p:tavLst>
                                        <p:tav tm="0">
                                          <p:val>
                                            <p:strVal val="#ppt_w*0.05"/>
                                          </p:val>
                                        </p:tav>
                                        <p:tav tm="100000">
                                          <p:val>
                                            <p:strVal val="#ppt_w"/>
                                          </p:val>
                                        </p:tav>
                                      </p:tavLst>
                                    </p:anim>
                                    <p:anim calcmode="lin" valueType="num">
                                      <p:cBhvr>
                                        <p:cTn id="14" dur="500" fill="hold"/>
                                        <p:tgtEl>
                                          <p:spTgt spid="16388"/>
                                        </p:tgtEl>
                                        <p:attrNameLst>
                                          <p:attrName>ppt_h</p:attrName>
                                        </p:attrNameLst>
                                      </p:cBhvr>
                                      <p:tavLst>
                                        <p:tav tm="0">
                                          <p:val>
                                            <p:strVal val="#ppt_h"/>
                                          </p:val>
                                        </p:tav>
                                        <p:tav tm="100000">
                                          <p:val>
                                            <p:strVal val="#ppt_h"/>
                                          </p:val>
                                        </p:tav>
                                      </p:tavLst>
                                    </p:anim>
                                    <p:anim calcmode="lin" valueType="num">
                                      <p:cBhvr>
                                        <p:cTn id="15" dur="500" fill="hold"/>
                                        <p:tgtEl>
                                          <p:spTgt spid="16388"/>
                                        </p:tgtEl>
                                        <p:attrNameLst>
                                          <p:attrName>ppt_x</p:attrName>
                                        </p:attrNameLst>
                                      </p:cBhvr>
                                      <p:tavLst>
                                        <p:tav tm="0">
                                          <p:val>
                                            <p:strVal val="#ppt_x-.2"/>
                                          </p:val>
                                        </p:tav>
                                        <p:tav tm="100000">
                                          <p:val>
                                            <p:strVal val="#ppt_x"/>
                                          </p:val>
                                        </p:tav>
                                      </p:tavLst>
                                    </p:anim>
                                    <p:anim calcmode="lin" valueType="num">
                                      <p:cBhvr>
                                        <p:cTn id="16" dur="500" fill="hold"/>
                                        <p:tgtEl>
                                          <p:spTgt spid="16388"/>
                                        </p:tgtEl>
                                        <p:attrNameLst>
                                          <p:attrName>ppt_y</p:attrName>
                                        </p:attrNameLst>
                                      </p:cBhvr>
                                      <p:tavLst>
                                        <p:tav tm="0">
                                          <p:val>
                                            <p:strVal val="#ppt_y"/>
                                          </p:val>
                                        </p:tav>
                                        <p:tav tm="100000">
                                          <p:val>
                                            <p:strVal val="#ppt_y"/>
                                          </p:val>
                                        </p:tav>
                                      </p:tavLst>
                                    </p:anim>
                                    <p:animEffect transition="in" filter="fade">
                                      <p:cBhvr>
                                        <p:cTn id="17" dur="500"/>
                                        <p:tgtEl>
                                          <p:spTgt spid="16388"/>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16390"/>
                                        </p:tgtEl>
                                        <p:attrNameLst>
                                          <p:attrName>style.visibility</p:attrName>
                                        </p:attrNameLst>
                                      </p:cBhvr>
                                      <p:to>
                                        <p:strVal val="visible"/>
                                      </p:to>
                                    </p:set>
                                    <p:anim calcmode="lin" valueType="num">
                                      <p:cBhvr>
                                        <p:cTn id="22" dur="1000" fill="hold"/>
                                        <p:tgtEl>
                                          <p:spTgt spid="16390"/>
                                        </p:tgtEl>
                                        <p:attrNameLst>
                                          <p:attrName>ppt_w</p:attrName>
                                        </p:attrNameLst>
                                      </p:cBhvr>
                                      <p:tavLst>
                                        <p:tav tm="0">
                                          <p:val>
                                            <p:fltVal val="0"/>
                                          </p:val>
                                        </p:tav>
                                        <p:tav tm="100000">
                                          <p:val>
                                            <p:strVal val="#ppt_w"/>
                                          </p:val>
                                        </p:tav>
                                      </p:tavLst>
                                    </p:anim>
                                    <p:anim calcmode="lin" valueType="num">
                                      <p:cBhvr>
                                        <p:cTn id="23" dur="1000" fill="hold"/>
                                        <p:tgtEl>
                                          <p:spTgt spid="16390"/>
                                        </p:tgtEl>
                                        <p:attrNameLst>
                                          <p:attrName>ppt_h</p:attrName>
                                        </p:attrNameLst>
                                      </p:cBhvr>
                                      <p:tavLst>
                                        <p:tav tm="0">
                                          <p:val>
                                            <p:fltVal val="0"/>
                                          </p:val>
                                        </p:tav>
                                        <p:tav tm="100000">
                                          <p:val>
                                            <p:strVal val="#ppt_h"/>
                                          </p:val>
                                        </p:tav>
                                      </p:tavLst>
                                    </p:anim>
                                    <p:anim calcmode="lin" valueType="num">
                                      <p:cBhvr>
                                        <p:cTn id="24" dur="1000" fill="hold"/>
                                        <p:tgtEl>
                                          <p:spTgt spid="16390"/>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63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14236 -0.2912 C -0.1434 -0.29352 -0.14427 -0.29606 -0.14566 -0.29815 C -0.14722 -0.30069 -0.14948 -0.30208 -0.15087 -0.30486 C -0.15191 -0.30694 -0.15139 -0.30995 -0.1526 -0.3118 C -0.15625 -0.31736 -0.16632 -0.32893 -0.17153 -0.33241 C -0.17691 -0.34329 -0.18472 -0.34583 -0.19236 -0.35324 C -0.20243 -0.36296 -0.21111 -0.37037 -0.22153 -0.37847 C -0.22587 -0.38171 -0.2309 -0.38264 -0.23541 -0.38542 C -0.24427 -0.39051 -0.25 -0.3963 -0.25955 -0.39907 C -0.27951 -0.41505 -0.31267 -0.43009 -0.33541 -0.43356 C -0.38316 -0.45486 -0.44479 -0.44421 -0.49566 -0.42685 C -0.50486 -0.41875 -0.51232 -0.40972 -0.52153 -0.40139 C -0.52604 -0.39722 -0.53368 -0.39699 -0.53889 -0.39467 C -0.54184 -0.38264 -0.53889 -0.37361 -0.53541 -0.3625 C -0.53281 -0.34491 -0.52587 -0.3294 -0.51649 -0.31643 C -0.51354 -0.30486 -0.50451 -0.29375 -0.49913 -0.28426 C -0.48819 -0.26481 -0.47673 -0.24653 -0.46649 -0.22685 C -0.46128 -0.20602 -0.45139 -0.18657 -0.44409 -0.1669 C -0.4408 -0.1581 -0.44062 -0.14838 -0.43715 -0.13935 C -0.43906 -0.09745 -0.43802 -0.0831 -0.45955 -0.0544 C -0.46007 -0.05208 -0.45972 -0.04884 -0.46128 -0.04745 C -0.46423 -0.04467 -0.47153 -0.04282 -0.47153 -0.04282 C -0.48159 -0.04514 -0.48142 -0.04213 -0.48715 -0.05208 C -0.48975 -0.05648 -0.49409 -0.06574 -0.49409 -0.06574 C -0.49739 -0.08565 -0.49409 -0.10532 -0.49409 -0.12569 " pathEditMode="relative" ptsTypes="ffffffffffffffffffffffffA">
                                      <p:cBhvr>
                                        <p:cTn id="29" dur="2000" fill="hold"/>
                                        <p:tgtEl>
                                          <p:spTgt spid="16388"/>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3.05556E-6 -3.7037E-7 C -0.02274 0.00185 -0.02691 0.00324 -0.04496 0.00926 C -0.05417 0.01667 -0.05972 0.01574 -0.0691 0.0206 C -0.08021 0.02639 -0.09097 0.03264 -0.10174 0.03912 C -0.11059 0.04445 -0.12049 0.04746 -0.12934 0.05278 C -0.1375 0.05787 -0.14531 0.06412 -0.15347 0.06898 C -0.15677 0.07107 -0.16389 0.07361 -0.16389 0.07361 C -0.16615 0.07593 -0.16823 0.07894 -0.17083 0.08056 C -0.17413 0.08264 -0.17812 0.08241 -0.18108 0.08496 C -0.18698 0.09005 -0.19167 0.09769 -0.19826 0.10116 C -0.20121 0.10278 -0.20417 0.10371 -0.20694 0.10579 C -0.2217 0.11667 -0.20712 0.10996 -0.2191 0.11482 C -0.22899 0.12408 -0.23976 0.13033 -0.25 0.13796 C -0.25642 0.14283 -0.2625 0.14908 -0.2691 0.15394 C -0.27587 0.1588 -0.28333 0.16204 -0.28976 0.16783 C -0.29323 0.17083 -0.3 0.17708 -0.3 0.17708 C -0.29496 0.18681 -0.28906 0.18843 -0.28281 0.19537 C -0.27135 0.20833 -0.26406 0.22338 -0.25521 0.23912 C -0.24965 0.26134 -0.25365 0.24861 -0.24149 0.27593 C -0.23958 0.28009 -0.2401 0.28565 -0.23802 0.28958 C -0.2368 0.2919 -0.23576 0.29421 -0.23455 0.29653 C -0.23403 0.30046 -0.2342 0.30463 -0.23281 0.3081 C -0.23177 0.31088 -0.22899 0.31227 -0.2276 0.31482 C -0.22604 0.31759 -0.225 0.32083 -0.22413 0.32408 C -0.21875 0.34329 -0.21233 0.36435 -0.20347 0.38148 C -0.19375 0.37338 -0.19097 0.36551 -0.18455 0.35162 C -0.17656 0.33472 -0.18194 0.35 -0.17587 0.33565 C -0.1724 0.32778 -0.17118 0.32014 -0.16736 0.31273 C -0.16285 0.29491 -0.15851 0.2794 -0.15 0.26435 C -0.14809 0.25671 -0.1467 0.24908 -0.14496 0.24144 C -0.14549 0.21759 -0.14653 0.19398 -0.14653 0.17014 C -0.14653 0.14398 -0.14549 0.14352 -0.14149 0.12176 C -0.13854 0.10625 -0.14149 0.08958 -0.14149 0.07361 " pathEditMode="relative" ptsTypes="ffffffffffffffffffffffffffffffffA">
                                      <p:cBhvr>
                                        <p:cTn id="33" dur="2000" fill="hold"/>
                                        <p:tgtEl>
                                          <p:spTgt spid="16390"/>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nodeType="clickEffect">
                                  <p:stCondLst>
                                    <p:cond delay="0"/>
                                  </p:stCondLst>
                                  <p:childTnLst>
                                    <p:animMotion origin="layout" path="M -7.5E-6 3.33333E-6 C -0.0073 -0.00139 -0.01337 -0.00324 -0.02084 -0.00417 C -0.05851 -0.01667 -0.10226 -0.01227 -0.14063 -0.01389 C -0.18056 -0.0132 -0.22067 -0.01412 -0.26042 -0.00972 C -0.26997 -0.00648 -0.28021 -0.00556 -0.28959 -0.00139 C -0.30591 0.00578 -0.32396 0.01713 -0.33855 0.02916 C -0.34289 0.03264 -0.34497 0.03773 -0.34896 0.04166 C -0.35035 0.04699 -0.35331 0.04907 -0.35521 0.05416 C -0.3573 0.05972 -0.35886 0.06551 -0.36146 0.07083 C -0.36424 0.08981 -0.36528 0.10972 -0.36667 0.12916 C -0.36598 0.13703 -0.36598 0.15324 -0.36251 0.1625 C -0.35903 0.17176 -0.35313 0.17916 -0.34688 0.18472 C -0.34202 0.18912 -0.34341 0.19074 -0.33959 0.19583 C -0.33369 0.2037 -0.33594 0.1993 -0.33021 0.20416 C -0.32709 0.20671 -0.32501 0.21134 -0.32188 0.21389 C -0.31685 0.21805 -0.30834 0.2206 -0.30209 0.22222 C -0.27883 0.22176 -0.25556 0.22199 -0.2323 0.22083 C -0.21824 0.22014 -0.20539 0.21366 -0.19167 0.21111 C -0.18317 0.20648 -0.17431 0.20301 -0.16563 0.19861 C -0.15695 0.19421 -0.14896 0.18703 -0.14063 0.18194 C -0.13091 0.17592 -0.12101 0.17014 -0.11146 0.16389 C -0.10782 0.16157 -0.10365 0.16065 -0.10001 0.15833 C -0.09237 0.1537 -0.08438 0.14745 -0.07709 0.14166 C -0.07292 0.13356 -0.07761 0.1412 -0.07084 0.13472 C -0.06546 0.12963 -0.0599 0.12291 -0.05521 0.11666 C -0.05278 0.10694 -0.05626 0.11782 -0.05105 0.10972 C -0.04862 0.10602 -0.04706 0.10116 -0.0448 0.09722 C -0.0415 0.08403 -0.0356 0.07106 -0.03126 0.05833 C -0.02831 0.04977 -0.02674 0.04051 -0.02396 0.03194 C -0.01858 0.01597 -0.01077 0.00231 -0.00417 -0.0125 C -0.00278 -0.01968 -0.00018 -0.02454 0.00312 -0.03056 C 0.00416 -0.03658 0.00624 -0.04028 0.00833 -0.04584 C 0.01197 -0.07014 0.00763 -0.09537 0.01249 -0.11945 C 0.01423 -0.12755 0.01614 -0.13496 0.0177 -0.14306 C 0.0184 -0.14676 0.01979 -0.15417 0.01979 -0.15417 C 0.01944 -0.18519 0.01979 -0.21621 0.01874 -0.24722 C 0.01857 -0.2507 0.01371 -0.25625 0.01354 -0.25972 C 0.01284 -0.27778 0.01354 -0.29584 0.01354 -0.31389 " pathEditMode="relative" ptsTypes="fffffffffffffffffffffffffffffffffffffA">
                                      <p:cBhvr>
                                        <p:cTn id="37" dur="2000" fill="hold"/>
                                        <p:tgtEl>
                                          <p:spTgt spid="1638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908" y="285728"/>
            <a:ext cx="8229600" cy="1143000"/>
          </a:xfrm>
        </p:spPr>
        <p:txBody>
          <a:bodyPr/>
          <a:lstStyle/>
          <a:p>
            <a:pPr marL="54864" indent="0" eaLnBrk="1" fontAlgn="auto" hangingPunct="1">
              <a:spcAft>
                <a:spcPts val="0"/>
              </a:spcAft>
              <a:defRPr/>
            </a:pPr>
            <a:r>
              <a:rPr lang="ru-RU" b="1" dirty="0" err="1" smtClean="0">
                <a:solidFill>
                  <a:schemeClr val="tx2">
                    <a:tint val="100000"/>
                    <a:shade val="90000"/>
                    <a:satMod val="250000"/>
                    <a:alpha val="100000"/>
                  </a:schemeClr>
                </a:solidFill>
              </a:rPr>
              <a:t>Holidays</a:t>
            </a:r>
            <a:r>
              <a:rPr lang="ru-RU" b="1" dirty="0" smtClean="0">
                <a:solidFill>
                  <a:schemeClr val="tx2">
                    <a:tint val="100000"/>
                    <a:shade val="90000"/>
                    <a:satMod val="250000"/>
                    <a:alpha val="100000"/>
                  </a:schemeClr>
                </a:solidFill>
              </a:rPr>
              <a:t> </a:t>
            </a:r>
            <a:r>
              <a:rPr lang="ru-RU" b="1" dirty="0" err="1" smtClean="0">
                <a:solidFill>
                  <a:schemeClr val="tx2">
                    <a:tint val="100000"/>
                    <a:shade val="90000"/>
                    <a:satMod val="250000"/>
                    <a:alpha val="100000"/>
                  </a:schemeClr>
                </a:solidFill>
              </a:rPr>
              <a:t>and</a:t>
            </a:r>
            <a:r>
              <a:rPr lang="ru-RU" b="1" dirty="0" smtClean="0">
                <a:solidFill>
                  <a:schemeClr val="tx2">
                    <a:tint val="100000"/>
                    <a:shade val="90000"/>
                    <a:satMod val="250000"/>
                    <a:alpha val="100000"/>
                  </a:schemeClr>
                </a:solidFill>
              </a:rPr>
              <a:t> </a:t>
            </a:r>
            <a:r>
              <a:rPr lang="ru-RU" b="1" dirty="0" err="1" smtClean="0">
                <a:solidFill>
                  <a:schemeClr val="tx2">
                    <a:tint val="100000"/>
                    <a:shade val="90000"/>
                    <a:satMod val="250000"/>
                    <a:alpha val="100000"/>
                  </a:schemeClr>
                </a:solidFill>
              </a:rPr>
              <a:t>traditions</a:t>
            </a:r>
            <a:r>
              <a:rPr lang="ru-RU" b="1" dirty="0" smtClean="0">
                <a:solidFill>
                  <a:schemeClr val="tx2">
                    <a:tint val="100000"/>
                    <a:shade val="90000"/>
                    <a:satMod val="250000"/>
                    <a:alpha val="100000"/>
                  </a:schemeClr>
                </a:solidFill>
              </a:rPr>
              <a:t> </a:t>
            </a:r>
            <a:endParaRPr lang="ru-RU" dirty="0">
              <a:solidFill>
                <a:schemeClr val="tx2">
                  <a:tint val="100000"/>
                  <a:shade val="90000"/>
                  <a:satMod val="250000"/>
                  <a:alpha val="100000"/>
                </a:schemeClr>
              </a:solidFill>
            </a:endParaRPr>
          </a:p>
        </p:txBody>
      </p:sp>
      <p:sp>
        <p:nvSpPr>
          <p:cNvPr id="14339" name="Содержимое 2"/>
          <p:cNvSpPr>
            <a:spLocks noGrp="1"/>
          </p:cNvSpPr>
          <p:nvPr>
            <p:ph idx="1"/>
          </p:nvPr>
        </p:nvSpPr>
        <p:spPr>
          <a:xfrm>
            <a:off x="1000125" y="1785938"/>
            <a:ext cx="6858000" cy="4500562"/>
          </a:xfrm>
        </p:spPr>
        <p:txBody>
          <a:bodyPr/>
          <a:lstStyle/>
          <a:p>
            <a:pPr eaLnBrk="1" hangingPunct="1">
              <a:buFont typeface="Wingdings 2" pitchFamily="18" charset="2"/>
              <a:buNone/>
            </a:pPr>
            <a:r>
              <a:rPr lang="en-US" sz="1400" smtClean="0"/>
              <a:t>        The Russian love for holidays is known all over the world. We adore holidays, indeed. But who does not? Perhaps our love for holidays is special for its indiscrimination – anything goes, just give us a chance to break the daily working routine and indulge into the surfeits of merry-making, eating and drinking. Of course, every holiday is good in its own way and we are not indifferent to their meaning and ritual side. Yet, it is not rare in this country that holidays vary both their attributes and meaning. </a:t>
            </a:r>
            <a:endParaRPr lang="ru-RU" sz="1400" smtClean="0"/>
          </a:p>
          <a:p>
            <a:pPr eaLnBrk="1" hangingPunct="1">
              <a:buFont typeface="Wingdings 2" pitchFamily="18" charset="2"/>
              <a:buNone/>
            </a:pPr>
            <a:r>
              <a:rPr lang="en-US" sz="1400" smtClean="0"/>
              <a:t>        Thus, Russian holidays present a mixture of new and old, religious and secular, professional and private. National holidays reflect multicolored Russian history. Christian traditions were combined with pagan ones and therefore strongly connected to the seasons and agricultural cycle. Church holidays were mixed with those introduced during the communist regime. And we do not mind: every holiday deserves celebration. When a national holiday falls on a weekend day people enjoy additional day-off because it is considered to be unfair to miss either a holiday or a weekend. Here is an outline of our major holidays. </a:t>
            </a:r>
            <a:br>
              <a:rPr lang="en-US" sz="1400" smtClean="0"/>
            </a:br>
            <a:endParaRPr lang="ru-RU" sz="1400" smtClean="0"/>
          </a:p>
        </p:txBody>
      </p:sp>
      <p:pic>
        <p:nvPicPr>
          <p:cNvPr id="1026" name="Picture 2" descr="Картинка 8 из 64000">
            <a:hlinkClick r:id="rId2"/>
          </p:cNvPr>
          <p:cNvPicPr>
            <a:picLocks noChangeAspect="1" noChangeArrowheads="1"/>
          </p:cNvPicPr>
          <p:nvPr/>
        </p:nvPicPr>
        <p:blipFill>
          <a:blip r:embed="rId3" cstate="email"/>
          <a:srcRect/>
          <a:stretch>
            <a:fillRect/>
          </a:stretch>
        </p:blipFill>
        <p:spPr bwMode="auto">
          <a:xfrm>
            <a:off x="250825" y="333375"/>
            <a:ext cx="2857500" cy="3810000"/>
          </a:xfrm>
          <a:prstGeom prst="rect">
            <a:avLst/>
          </a:prstGeom>
          <a:noFill/>
          <a:ln w="9525">
            <a:noFill/>
            <a:miter lim="800000"/>
            <a:headEnd/>
            <a:tailEnd/>
          </a:ln>
        </p:spPr>
      </p:pic>
      <p:pic>
        <p:nvPicPr>
          <p:cNvPr id="1028" name="Picture 4" descr="Картинка 22 из 64000">
            <a:hlinkClick r:id="rId4"/>
          </p:cNvPr>
          <p:cNvPicPr>
            <a:picLocks noChangeAspect="1" noChangeArrowheads="1"/>
          </p:cNvPicPr>
          <p:nvPr/>
        </p:nvPicPr>
        <p:blipFill>
          <a:blip r:embed="rId5" cstate="email"/>
          <a:srcRect/>
          <a:stretch>
            <a:fillRect/>
          </a:stretch>
        </p:blipFill>
        <p:spPr bwMode="auto">
          <a:xfrm>
            <a:off x="3635375" y="2060575"/>
            <a:ext cx="5048250" cy="3800475"/>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from="(-#ppt_w/2)" to="(#ppt_x)" calcmode="lin" valueType="num">
                                      <p:cBhvr>
                                        <p:cTn id="7" dur="600" fill="hold">
                                          <p:stCondLst>
                                            <p:cond delay="0"/>
                                          </p:stCondLst>
                                        </p:cTn>
                                        <p:tgtEl>
                                          <p:spTgt spid="1026"/>
                                        </p:tgtEl>
                                        <p:attrNameLst>
                                          <p:attrName>ppt_x</p:attrName>
                                        </p:attrNameLst>
                                      </p:cBhvr>
                                    </p:anim>
                                    <p:anim from="0" to="-1.0" calcmode="lin" valueType="num">
                                      <p:cBhvr>
                                        <p:cTn id="8" dur="200" decel="50000" autoRev="1" fill="hold">
                                          <p:stCondLst>
                                            <p:cond delay="600"/>
                                          </p:stCondLst>
                                        </p:cTn>
                                        <p:tgtEl>
                                          <p:spTgt spid="1026"/>
                                        </p:tgtEl>
                                        <p:attrNameLst>
                                          <p:attrName>xshear</p:attrName>
                                        </p:attrNameLst>
                                      </p:cBhvr>
                                    </p:anim>
                                    <p:animScale>
                                      <p:cBhvr>
                                        <p:cTn id="9" dur="200" decel="100000" autoRev="1" fill="hold">
                                          <p:stCondLst>
                                            <p:cond delay="600"/>
                                          </p:stCondLst>
                                        </p:cTn>
                                        <p:tgtEl>
                                          <p:spTgt spid="1026"/>
                                        </p:tgtEl>
                                      </p:cBhvr>
                                      <p:from x="100000" y="100000"/>
                                      <p:to x="80000" y="100000"/>
                                    </p:animScale>
                                    <p:anim by="(#ppt_h/3+#ppt_w*0.1)" calcmode="lin" valueType="num">
                                      <p:cBhvr additive="sum">
                                        <p:cTn id="10" dur="200" decel="100000" autoRev="1" fill="hold">
                                          <p:stCondLst>
                                            <p:cond delay="600"/>
                                          </p:stCondLst>
                                        </p:cTn>
                                        <p:tgtEl>
                                          <p:spTgt spid="102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18" dur="1000" fill="hold"/>
                                        <p:tgtEl>
                                          <p:spTgt spid="1028"/>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026"/>
                                        </p:tgtEl>
                                        <p:attrNameLst>
                                          <p:attrName>ppt_x</p:attrName>
                                        </p:attrNameLst>
                                      </p:cBhvr>
                                      <p:tavLst>
                                        <p:tav tm="0">
                                          <p:val>
                                            <p:strVal val="ppt_x"/>
                                          </p:val>
                                        </p:tav>
                                        <p:tav tm="100000">
                                          <p:val>
                                            <p:strVal val="ppt_x"/>
                                          </p:val>
                                        </p:tav>
                                      </p:tavLst>
                                    </p:anim>
                                    <p:anim calcmode="lin" valueType="num">
                                      <p:cBhvr additive="base">
                                        <p:cTn id="27" dur="500"/>
                                        <p:tgtEl>
                                          <p:spTgt spid="1026"/>
                                        </p:tgtEl>
                                        <p:attrNameLst>
                                          <p:attrName>ppt_y</p:attrName>
                                        </p:attrNameLst>
                                      </p:cBhvr>
                                      <p:tavLst>
                                        <p:tav tm="0">
                                          <p:val>
                                            <p:strVal val="ppt_y"/>
                                          </p:val>
                                        </p:tav>
                                        <p:tav tm="100000">
                                          <p:val>
                                            <p:strVal val="1+ppt_h/2"/>
                                          </p:val>
                                        </p:tav>
                                      </p:tavLst>
                                    </p:anim>
                                    <p:set>
                                      <p:cBhvr>
                                        <p:cTn id="28" dur="1" fill="hold">
                                          <p:stCondLst>
                                            <p:cond delay="499"/>
                                          </p:stCondLst>
                                        </p:cTn>
                                        <p:tgtEl>
                                          <p:spTgt spid="102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1028"/>
                                        </p:tgtEl>
                                        <p:attrNameLst>
                                          <p:attrName>ppt_x</p:attrName>
                                        </p:attrNameLst>
                                      </p:cBhvr>
                                      <p:tavLst>
                                        <p:tav tm="0">
                                          <p:val>
                                            <p:strVal val="ppt_x"/>
                                          </p:val>
                                        </p:tav>
                                        <p:tav tm="100000">
                                          <p:val>
                                            <p:strVal val="ppt_x"/>
                                          </p:val>
                                        </p:tav>
                                      </p:tavLst>
                                    </p:anim>
                                    <p:anim calcmode="lin" valueType="num">
                                      <p:cBhvr additive="base">
                                        <p:cTn id="33" dur="500"/>
                                        <p:tgtEl>
                                          <p:spTgt spid="1028"/>
                                        </p:tgtEl>
                                        <p:attrNameLst>
                                          <p:attrName>ppt_y</p:attrName>
                                        </p:attrNameLst>
                                      </p:cBhvr>
                                      <p:tavLst>
                                        <p:tav tm="0">
                                          <p:val>
                                            <p:strVal val="ppt_y"/>
                                          </p:val>
                                        </p:tav>
                                        <p:tav tm="100000">
                                          <p:val>
                                            <p:strVal val="1+ppt_h/2"/>
                                          </p:val>
                                        </p:tav>
                                      </p:tavLst>
                                    </p:anim>
                                    <p:set>
                                      <p:cBhvr>
                                        <p:cTn id="34"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en-US" sz="4800" b="1" dirty="0" smtClean="0">
                <a:solidFill>
                  <a:schemeClr val="accent1">
                    <a:lumMod val="75000"/>
                  </a:schemeClr>
                </a:solidFill>
              </a:rPr>
              <a:t>The New Year and Christmas</a:t>
            </a:r>
            <a:endParaRPr lang="ru-RU" dirty="0">
              <a:solidFill>
                <a:schemeClr val="tx2">
                  <a:tint val="100000"/>
                  <a:shade val="90000"/>
                  <a:satMod val="250000"/>
                  <a:alpha val="100000"/>
                </a:schemeClr>
              </a:solidFill>
            </a:endParaRPr>
          </a:p>
        </p:txBody>
      </p:sp>
      <p:sp>
        <p:nvSpPr>
          <p:cNvPr id="3" name="Содержимое 2"/>
          <p:cNvSpPr>
            <a:spLocks noGrp="1"/>
          </p:cNvSpPr>
          <p:nvPr>
            <p:ph idx="1"/>
          </p:nvPr>
        </p:nvSpPr>
        <p:spPr>
          <a:xfrm>
            <a:off x="0" y="1428750"/>
            <a:ext cx="9144000" cy="5429250"/>
          </a:xfrm>
        </p:spPr>
        <p:txBody>
          <a:bodyPr>
            <a:noAutofit/>
          </a:bodyPr>
          <a:lstStyle/>
          <a:p>
            <a:pPr eaLnBrk="1" fontAlgn="auto" hangingPunct="1">
              <a:spcBef>
                <a:spcPts val="0"/>
              </a:spcBef>
              <a:spcAft>
                <a:spcPts val="0"/>
              </a:spcAft>
              <a:buFont typeface="Wingdings 2"/>
              <a:buNone/>
              <a:defRPr/>
            </a:pPr>
            <a:r>
              <a:rPr lang="en-US" sz="1100" b="1" dirty="0" smtClean="0">
                <a:solidFill>
                  <a:schemeClr val="accent1">
                    <a:lumMod val="75000"/>
                  </a:schemeClr>
                </a:solidFill>
              </a:rPr>
              <a:t>                                                                      January 1 - The New Year </a:t>
            </a:r>
            <a:r>
              <a:rPr lang="en-US" sz="1100" dirty="0" smtClean="0"/>
              <a:t/>
            </a:r>
            <a:br>
              <a:rPr lang="en-US" sz="1100" dirty="0" smtClean="0"/>
            </a:br>
            <a:endParaRPr lang="en-US" sz="1100" dirty="0" smtClean="0"/>
          </a:p>
          <a:p>
            <a:pPr eaLnBrk="1" fontAlgn="auto" hangingPunct="1">
              <a:spcBef>
                <a:spcPts val="0"/>
              </a:spcBef>
              <a:spcAft>
                <a:spcPts val="0"/>
              </a:spcAft>
              <a:buFont typeface="Wingdings 2"/>
              <a:buNone/>
              <a:defRPr/>
            </a:pPr>
            <a:r>
              <a:rPr lang="en-US" sz="1100" dirty="0" smtClean="0"/>
              <a:t>        The New Year is the first in calendar and in popularity. It will be true to say that now the New Year is a greater holiday than Christmas in Russia. Long before December 31 sparkling fir trees appear in the streets, shops, offices and houses, bringing the joy of festive preparations and hope for happy miracles in the coming New Year. It is time to make wishes and presents to all friends and relatives. Children are looking forward for Father Frost (actually he is Grandfather Frost - </a:t>
            </a:r>
            <a:r>
              <a:rPr lang="en-US" sz="1100" dirty="0" err="1" smtClean="0"/>
              <a:t>Ded</a:t>
            </a:r>
            <a:r>
              <a:rPr lang="en-US" sz="1100" dirty="0" smtClean="0"/>
              <a:t> </a:t>
            </a:r>
            <a:r>
              <a:rPr lang="en-US" sz="1100" dirty="0" err="1" smtClean="0"/>
              <a:t>Moroz</a:t>
            </a:r>
            <a:r>
              <a:rPr lang="en-US" sz="1100" dirty="0" smtClean="0"/>
              <a:t> in Russian) and his granddaughter Snow Maiden (</a:t>
            </a:r>
            <a:r>
              <a:rPr lang="en-US" sz="1100" dirty="0" err="1" smtClean="0"/>
              <a:t>Snegurochka</a:t>
            </a:r>
            <a:r>
              <a:rPr lang="en-US" sz="1100" dirty="0" smtClean="0"/>
              <a:t>) to arrive at night and leave presents under the fir-tree. The grown-ups traditionally stay up for the whole night, making merry with friends and relatives. </a:t>
            </a:r>
            <a:endParaRPr lang="ru-RU" sz="1100" dirty="0" smtClean="0"/>
          </a:p>
          <a:p>
            <a:pPr eaLnBrk="1" fontAlgn="auto" hangingPunct="1">
              <a:spcBef>
                <a:spcPts val="0"/>
              </a:spcBef>
              <a:spcAft>
                <a:spcPts val="0"/>
              </a:spcAft>
              <a:buFont typeface="Wingdings 2"/>
              <a:buNone/>
              <a:defRPr/>
            </a:pPr>
            <a:r>
              <a:rPr lang="en-US" sz="1100" dirty="0" smtClean="0"/>
              <a:t>        The New Year celebrations slip to Christmas festivities and go on till January 8 - all these days from December 31 to January 8 are official days off now. </a:t>
            </a:r>
            <a:endParaRPr lang="ru-RU" sz="1100" dirty="0" smtClean="0"/>
          </a:p>
          <a:p>
            <a:pPr eaLnBrk="1" fontAlgn="auto" hangingPunct="1">
              <a:spcBef>
                <a:spcPts val="0"/>
              </a:spcBef>
              <a:spcAft>
                <a:spcPts val="0"/>
              </a:spcAft>
              <a:buFont typeface="Wingdings 2"/>
              <a:buNone/>
              <a:defRPr/>
            </a:pPr>
            <a:endParaRPr lang="ru-RU" sz="1100" dirty="0" smtClean="0">
              <a:solidFill>
                <a:schemeClr val="accent1">
                  <a:lumMod val="75000"/>
                </a:schemeClr>
              </a:solidFill>
            </a:endParaRPr>
          </a:p>
          <a:p>
            <a:pPr eaLnBrk="1" fontAlgn="auto" hangingPunct="1">
              <a:spcBef>
                <a:spcPts val="0"/>
              </a:spcBef>
              <a:spcAft>
                <a:spcPts val="0"/>
              </a:spcAft>
              <a:buFont typeface="Wingdings 2"/>
              <a:buNone/>
              <a:defRPr/>
            </a:pPr>
            <a:r>
              <a:rPr lang="en-US" sz="1200" b="1" dirty="0" smtClean="0">
                <a:solidFill>
                  <a:schemeClr val="accent1">
                    <a:lumMod val="75000"/>
                  </a:schemeClr>
                </a:solidFill>
              </a:rPr>
              <a:t>                                                                   January 7 - Christmas</a:t>
            </a:r>
            <a:r>
              <a:rPr lang="en-US" sz="1100" dirty="0" smtClean="0"/>
              <a:t/>
            </a:r>
            <a:br>
              <a:rPr lang="en-US" sz="1100" dirty="0" smtClean="0"/>
            </a:br>
            <a:r>
              <a:rPr lang="en-US" sz="1100" dirty="0" smtClean="0"/>
              <a:t/>
            </a:r>
            <a:br>
              <a:rPr lang="en-US" sz="1100" dirty="0" smtClean="0"/>
            </a:br>
            <a:r>
              <a:rPr lang="en-US" sz="1100" dirty="0" smtClean="0"/>
              <a:t>Russian Christmas comes two weeks later than in other countries, on January 7. This difference is due to the Orthodox Church that follows the Julian (old style) calendar. However, our 'spacious soul' cannot but feel with the rest of the world celebrating this fairy holiday on December.</a:t>
            </a:r>
            <a:endParaRPr lang="ru-RU" sz="1100" dirty="0" smtClean="0"/>
          </a:p>
          <a:p>
            <a:pPr eaLnBrk="1" fontAlgn="auto" hangingPunct="1">
              <a:spcBef>
                <a:spcPts val="0"/>
              </a:spcBef>
              <a:spcAft>
                <a:spcPts val="0"/>
              </a:spcAft>
              <a:buFont typeface="Wingdings 2"/>
              <a:buNone/>
              <a:defRPr/>
            </a:pPr>
            <a:r>
              <a:rPr lang="en-US" sz="1100" dirty="0" smtClean="0"/>
              <a:t>         Christmas came to Russia in X century to substitute for pagan festivities of the winter solstice. Traditionally, people celebrated the Christmas Eve (January 6) with their families. The next day, however, carousing and merrymaking started, including masqueraded visits to neighbors with song singing, round-dancing and playing traditional games. Russian Christmas is rich with beautiful traditions. One of them is called </a:t>
            </a:r>
            <a:r>
              <a:rPr lang="en-US" sz="1100" dirty="0" err="1" smtClean="0"/>
              <a:t>Kolyadki</a:t>
            </a:r>
            <a:r>
              <a:rPr lang="en-US" sz="1100" dirty="0" smtClean="0"/>
              <a:t>. At Christmas night young people put on fancy dresses, gather in a noisy crowd and go in every house on their way, singing carols and merry songs. Hosts of the houses thank singers with all the kinds of sweat stuff like candies, chocolates and pastry. Among other Christmas traditions are wishes of wealth and happiness for everybody and snowball games. </a:t>
            </a:r>
            <a:endParaRPr lang="ru-RU" sz="1100" dirty="0" smtClean="0"/>
          </a:p>
          <a:p>
            <a:pPr eaLnBrk="1" fontAlgn="auto" hangingPunct="1">
              <a:spcBef>
                <a:spcPts val="0"/>
              </a:spcBef>
              <a:spcAft>
                <a:spcPts val="0"/>
              </a:spcAft>
              <a:buFont typeface="Wingdings 2"/>
              <a:buNone/>
              <a:defRPr/>
            </a:pPr>
            <a:r>
              <a:rPr lang="en-US" sz="1100" dirty="0" smtClean="0"/>
              <a:t>         It was a custom for young ladies to tell fortune on these days; lots of fortunetelling methods have kept till days - yet they are not so widely used, of course. In Soviet times they abolished Christmas as an official holiday. In spite of that, it was still secretly celebrated by many people. </a:t>
            </a:r>
            <a:endParaRPr lang="ru-RU" sz="1100" dirty="0" smtClean="0"/>
          </a:p>
          <a:p>
            <a:pPr eaLnBrk="1" fontAlgn="auto" hangingPunct="1">
              <a:spcBef>
                <a:spcPts val="0"/>
              </a:spcBef>
              <a:spcAft>
                <a:spcPts val="0"/>
              </a:spcAft>
              <a:buFont typeface="Wingdings 2"/>
              <a:buNone/>
              <a:defRPr/>
            </a:pPr>
            <a:r>
              <a:rPr lang="en-US" sz="1100" dirty="0" smtClean="0"/>
              <a:t/>
            </a:r>
            <a:br>
              <a:rPr lang="en-US" sz="1100" dirty="0" smtClean="0"/>
            </a:br>
            <a:r>
              <a:rPr lang="en-US" sz="1100" dirty="0" smtClean="0"/>
              <a:t/>
            </a:r>
            <a:br>
              <a:rPr lang="en-US" sz="1100" dirty="0" smtClean="0"/>
            </a:br>
            <a:endParaRPr lang="ru-RU" sz="1100" dirty="0"/>
          </a:p>
        </p:txBody>
      </p:sp>
      <p:pic>
        <p:nvPicPr>
          <p:cNvPr id="18434" name="Picture 2" descr="Картинка 1 из 64000">
            <a:hlinkClick r:id="rId2"/>
          </p:cNvPr>
          <p:cNvPicPr>
            <a:picLocks noChangeAspect="1" noChangeArrowheads="1"/>
          </p:cNvPicPr>
          <p:nvPr/>
        </p:nvPicPr>
        <p:blipFill>
          <a:blip r:embed="rId3" cstate="email"/>
          <a:srcRect/>
          <a:stretch>
            <a:fillRect/>
          </a:stretch>
        </p:blipFill>
        <p:spPr bwMode="auto">
          <a:xfrm>
            <a:off x="4067175" y="1125538"/>
            <a:ext cx="5076825" cy="3810000"/>
          </a:xfrm>
          <a:prstGeom prst="rect">
            <a:avLst/>
          </a:prstGeom>
          <a:noFill/>
          <a:ln w="9525">
            <a:noFill/>
            <a:miter lim="800000"/>
            <a:headEnd/>
            <a:tailEnd/>
          </a:ln>
        </p:spPr>
      </p:pic>
      <p:pic>
        <p:nvPicPr>
          <p:cNvPr id="18436" name="Picture 4" descr="Картинка 15 из 64000">
            <a:hlinkClick r:id="rId4"/>
          </p:cNvPr>
          <p:cNvPicPr>
            <a:picLocks noChangeAspect="1" noChangeArrowheads="1"/>
          </p:cNvPicPr>
          <p:nvPr/>
        </p:nvPicPr>
        <p:blipFill>
          <a:blip r:embed="rId5" cstate="email"/>
          <a:srcRect/>
          <a:stretch>
            <a:fillRect/>
          </a:stretch>
        </p:blipFill>
        <p:spPr bwMode="auto">
          <a:xfrm>
            <a:off x="0" y="908050"/>
            <a:ext cx="2857500" cy="3810000"/>
          </a:xfrm>
          <a:prstGeom prst="rect">
            <a:avLst/>
          </a:prstGeom>
          <a:noFill/>
          <a:ln w="9525">
            <a:noFill/>
            <a:miter lim="800000"/>
            <a:headEnd/>
            <a:tailEnd/>
          </a:ln>
        </p:spPr>
      </p:pic>
      <p:pic>
        <p:nvPicPr>
          <p:cNvPr id="6" name="Рисунок 5" descr="http://www.russia-ic.com/img/culture_art/338_new_year.jpg"/>
          <p:cNvPicPr>
            <a:picLocks noChangeAspect="1" noChangeArrowheads="1"/>
          </p:cNvPicPr>
          <p:nvPr/>
        </p:nvPicPr>
        <p:blipFill>
          <a:blip r:embed="rId6" cstate="email"/>
          <a:srcRect/>
          <a:stretch>
            <a:fillRect/>
          </a:stretch>
        </p:blipFill>
        <p:spPr bwMode="auto">
          <a:xfrm>
            <a:off x="2843213" y="3068638"/>
            <a:ext cx="1428750" cy="142875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1000" fill="hold"/>
                                        <p:tgtEl>
                                          <p:spTgt spid="18436"/>
                                        </p:tgtEl>
                                        <p:attrNameLst>
                                          <p:attrName>ppt_w</p:attrName>
                                        </p:attrNameLst>
                                      </p:cBhvr>
                                      <p:tavLst>
                                        <p:tav tm="0">
                                          <p:val>
                                            <p:strVal val="#ppt_w+.3"/>
                                          </p:val>
                                        </p:tav>
                                        <p:tav tm="100000">
                                          <p:val>
                                            <p:strVal val="#ppt_w"/>
                                          </p:val>
                                        </p:tav>
                                      </p:tavLst>
                                    </p:anim>
                                    <p:anim calcmode="lin" valueType="num">
                                      <p:cBhvr>
                                        <p:cTn id="8" dur="1000" fill="hold"/>
                                        <p:tgtEl>
                                          <p:spTgt spid="18436"/>
                                        </p:tgtEl>
                                        <p:attrNameLst>
                                          <p:attrName>ppt_h</p:attrName>
                                        </p:attrNameLst>
                                      </p:cBhvr>
                                      <p:tavLst>
                                        <p:tav tm="0">
                                          <p:val>
                                            <p:strVal val="#ppt_h"/>
                                          </p:val>
                                        </p:tav>
                                        <p:tav tm="100000">
                                          <p:val>
                                            <p:strVal val="#ppt_h"/>
                                          </p:val>
                                        </p:tav>
                                      </p:tavLst>
                                    </p:anim>
                                    <p:animEffect transition="in" filter="fade">
                                      <p:cBhvr>
                                        <p:cTn id="9" dur="1000"/>
                                        <p:tgtEl>
                                          <p:spTgt spid="1843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18434"/>
                                        </p:tgtEl>
                                        <p:attrNameLst>
                                          <p:attrName>style.visibility</p:attrName>
                                        </p:attrNameLst>
                                      </p:cBhvr>
                                      <p:to>
                                        <p:strVal val="visible"/>
                                      </p:to>
                                    </p:set>
                                    <p:animScale>
                                      <p:cBhvr>
                                        <p:cTn id="22" dur="1000" decel="50000" fill="hold">
                                          <p:stCondLst>
                                            <p:cond delay="0"/>
                                          </p:stCondLst>
                                        </p:cTn>
                                        <p:tgtEl>
                                          <p:spTgt spid="184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8434"/>
                                        </p:tgtEl>
                                        <p:attrNameLst>
                                          <p:attrName>ppt_x</p:attrName>
                                          <p:attrName>ppt_y</p:attrName>
                                        </p:attrNameLst>
                                      </p:cBhvr>
                                    </p:animMotion>
                                    <p:animEffect transition="in" filter="fade">
                                      <p:cBhvr>
                                        <p:cTn id="24" dur="1000"/>
                                        <p:tgtEl>
                                          <p:spTgt spid="18434"/>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path" presetSubtype="0" accel="50000" decel="50000" fill="hold" nodeType="clickEffect">
                                  <p:stCondLst>
                                    <p:cond delay="0"/>
                                  </p:stCondLst>
                                  <p:childTnLst>
                                    <p:animMotion origin="layout" path="M 0 0  L 0.125 0  L 0.188 0.14533  L 0.125 0.28933  L 0 0.28933  L -0.063 0.14533  L 0 0  Z" pathEditMode="relative" ptsTypes="">
                                      <p:cBhvr>
                                        <p:cTn id="28" dur="2000" fill="hold"/>
                                        <p:tgtEl>
                                          <p:spTgt spid="18436"/>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iterate type="lt">
                                    <p:tmPct val="0"/>
                                  </p:iterate>
                                  <p:childTnLst>
                                    <p:animMotion origin="layout" path="M 2.77778E-7 -6.66667E-6 C 0.00313 0.01249 0.00052 0.00416 0.00868 0.0206 C 0.0099 0.02291 0.01198 0.02754 0.01198 0.02754 C 0.01441 0.04073 0.01962 0.05208 0.02413 0.06435 C 0.0316 0.08425 0.03629 0.10833 0.04653 0.12638 C 0.05191 0.13587 0.05538 0.14652 0.06025 0.15624 C 0.06337 0.16272 0.07066 0.17476 0.07066 0.17476 C 0.07344 0.1861 0.08021 0.19189 0.08611 0.19999 C 0.09531 0.21249 0.08681 0.20717 0.09653 0.21157 C 0.10868 0.23263 0.13386 0.23935 0.15174 0.24837 C 0.16389 0.25462 0.17552 0.26319 0.18785 0.26897 C 0.2007 0.27499 0.21441 0.27823 0.22761 0.28286 C 0.24028 0.28726 0.25243 0.29397 0.26545 0.29652 C 0.27344 0.29814 0.28959 0.30115 0.28959 0.30115 C 0.30851 0.30046 0.32761 0.30022 0.34653 0.29884 C 0.34983 0.2986 0.36198 0.29259 0.36372 0.29189 C 0.36545 0.2912 0.36893 0.28958 0.36893 0.28958 C 0.38004 0.27499 0.3816 0.2706 0.38438 0.25046 C 0.38386 0.23981 0.38403 0.22893 0.38281 0.21828 C 0.38195 0.21064 0.37639 0.20231 0.37413 0.19536 C 0.36754 0.17592 0.36216 0.15277 0.34827 0.14027 C 0.3408 0.12546 0.33872 0.12893 0.32413 0.13101 C 0.31094 0.1368 0.29913 0.14837 0.28785 0.15856 C 0.28525 0.16087 0.28195 0.1611 0.27917 0.16319 C 0.27153 0.16897 0.2592 0.18518 0.25174 0.18842 C 0.25 0.18911 0.24809 0.18958 0.24653 0.19073 C 0.23438 0.19976 0.22188 0.21064 0.21025 0.2206 C 0.20365 0.22615 0.19479 0.22985 0.18785 0.23448 C 0.18195 0.23842 0.17709 0.24328 0.17066 0.24606 C 0.16302 0.25601 0.15417 0.26041 0.14479 0.26666 C 0.13525 0.27291 0.12761 0.28194 0.11719 0.28495 C 0.09757 0.30092 0.06563 0.30439 0.04306 0.3081 C 0.01285 0.32152 -0.03212 0.30833 -0.06389 0.29421 C -0.07048 0.28518 -0.07621 0.28147 -0.07934 0.26897 C -0.07899 0.26435 -0.07725 0.23425 -0.07413 0.22985 C -0.06823 0.22175 -0.06528 0.22129 -0.05868 0.21828 C -0.04479 0.21897 -0.03107 0.21921 -0.01719 0.2206 C -0.00451 0.22175 0.00521 0.23518 0.01719 0.23911 C 0.02952 0.24999 0.02361 0.24722 0.03438 0.25046 C 0.04115 0.25509 0.04601 0.25948 0.05347 0.26203 C 0.06771 0.27453 0.08698 0.28171 0.10347 0.28726 C 0.11406 0.29652 0.10295 0.28796 0.11545 0.29421 C 0.13056 0.30185 0.1441 0.31064 0.16025 0.31504 C 0.16771 0.31967 0.17639 0.3236 0.18438 0.32638 C 0.19011 0.32847 0.20174 0.33101 0.20174 0.33101 C 0.21858 0.34004 0.23733 0.35046 0.25521 0.35393 C 0.27674 0.36573 0.29931 0.37198 0.3224 0.37708 C 0.354 0.37638 0.38559 0.37615 0.41719 0.37476 C 0.44045 0.37384 0.46337 0.35902 0.48611 0.35393 C 0.49653 0.34722 0.50018 0.34675 0.50695 0.33333 C 0.51077 0.31319 0.51302 0.30647 0.50868 0.28055 C 0.50781 0.27522 0.50521 0.26967 0.50174 0.26666 C 0.5 0.26504 0.49722 0.26458 0.49653 0.26203 C 0.49531 0.25786 0.49653 0.253 0.49653 0.24837 " pathEditMode="relative" ptsTypes="fffffffffffffffffffffffffffffffffffffffffffffffffffffA">
                                      <p:cBhvr>
                                        <p:cTn id="32" dur="2000" fill="hold"/>
                                        <p:tgtEl>
                                          <p:spTgt spid="6"/>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8.61111E-6 -2.22222E-6 C -0.00122 -0.03194 -0.0007 -0.05995 -0.01737 -0.08495 C -0.0231 -0.09375 -0.03178 -0.1 -0.03803 -0.1081 C -0.0474 -0.12037 -0.03855 -0.11505 -0.04827 -0.11944 C -0.05539 -0.13218 -0.06685 -0.14491 -0.07761 -0.15162 C -0.09237 -0.1713 -0.11077 -0.18866 -0.13108 -0.19537 C -0.13976 -0.20301 -0.14844 -0.20301 -0.15869 -0.20463 C -0.18403 -0.20394 -0.20921 -0.2037 -0.23455 -0.20231 C -0.25261 -0.20139 -0.26771 -0.17292 -0.27761 -0.15625 C -0.28004 -0.14699 -0.28542 -0.14282 -0.28803 -0.13333 C -0.2908 -0.12292 -0.29237 -0.11181 -0.2948 -0.10116 C -0.29376 -0.08125 -0.29376 -0.06111 -0.2915 -0.04144 C -0.28994 -0.02755 -0.28143 -0.01667 -0.27587 -0.00463 C -0.26337 0.02222 -0.24983 0.04815 -0.23629 0.07361 C -0.23039 0.08472 -0.22067 0.10509 -0.20869 0.10579 C -0.17605 0.10787 -0.14323 0.10741 -0.11042 0.1081 C -0.1007 0.10741 -0.0908 0.10741 -0.08108 0.10579 C -0.06372 0.10278 -0.0507 0.08287 -0.03803 0.06898 C -0.02987 0.05972 -0.02119 0.05162 -0.01216 0.04375 C -0.00869 0.04074 -0.00174 0.03449 -0.00174 0.03449 C 0.0085 0.01389 0.01024 0.03472 -8.61111E-6 -2.22222E-6 Z " pathEditMode="relative" ptsTypes="fffffffffffffffffffff">
                                      <p:cBhvr>
                                        <p:cTn id="36" dur="2000" fill="hold"/>
                                        <p:tgtEl>
                                          <p:spTgt spid="184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396536"/>
          </a:xfrm>
        </p:spPr>
        <p:txBody>
          <a:bodyPr/>
          <a:lstStyle/>
          <a:p>
            <a:pPr marL="54864" indent="0" eaLnBrk="1" fontAlgn="auto" hangingPunct="1">
              <a:spcAft>
                <a:spcPts val="0"/>
              </a:spcAft>
              <a:defRPr/>
            </a:pPr>
            <a:r>
              <a:rPr lang="en-US" sz="4000" b="1" dirty="0" smtClean="0">
                <a:solidFill>
                  <a:schemeClr val="tx2">
                    <a:tint val="100000"/>
                    <a:shade val="90000"/>
                    <a:satMod val="250000"/>
                    <a:alpha val="100000"/>
                  </a:schemeClr>
                </a:solidFill>
              </a:rPr>
              <a:t>The Old New Year's Day</a:t>
            </a:r>
            <a:r>
              <a:rPr lang="ru-RU" sz="4000" b="1" dirty="0" smtClean="0">
                <a:solidFill>
                  <a:schemeClr val="tx2">
                    <a:tint val="100000"/>
                    <a:shade val="90000"/>
                    <a:satMod val="250000"/>
                    <a:alpha val="100000"/>
                  </a:schemeClr>
                </a:solidFill>
              </a:rPr>
              <a:t>,</a:t>
            </a:r>
            <a:r>
              <a:rPr lang="en-US" sz="4000" b="1" dirty="0" smtClean="0">
                <a:solidFill>
                  <a:schemeClr val="tx2">
                    <a:tint val="100000"/>
                    <a:shade val="90000"/>
                    <a:satMod val="250000"/>
                    <a:alpha val="100000"/>
                  </a:schemeClr>
                </a:solidFill>
              </a:rPr>
              <a:t>Man's Day</a:t>
            </a:r>
            <a:r>
              <a:rPr lang="ru-RU" sz="4000" b="1" dirty="0" smtClean="0">
                <a:solidFill>
                  <a:schemeClr val="tx2">
                    <a:tint val="100000"/>
                    <a:shade val="90000"/>
                    <a:satMod val="250000"/>
                    <a:alpha val="100000"/>
                  </a:schemeClr>
                </a:solidFill>
              </a:rPr>
              <a:t> </a:t>
            </a:r>
            <a:r>
              <a:rPr lang="en-US" sz="4000" b="1" dirty="0" smtClean="0">
                <a:solidFill>
                  <a:schemeClr val="tx2">
                    <a:tint val="100000"/>
                    <a:shade val="90000"/>
                    <a:satMod val="250000"/>
                    <a:alpha val="100000"/>
                  </a:schemeClr>
                </a:solidFill>
              </a:rPr>
              <a:t>and International Women's Day</a:t>
            </a:r>
            <a:endParaRPr lang="ru-RU" sz="4000" dirty="0">
              <a:solidFill>
                <a:schemeClr val="tx2">
                  <a:tint val="100000"/>
                  <a:shade val="90000"/>
                  <a:satMod val="250000"/>
                  <a:alpha val="100000"/>
                </a:schemeClr>
              </a:solidFill>
            </a:endParaRPr>
          </a:p>
        </p:txBody>
      </p:sp>
      <p:sp>
        <p:nvSpPr>
          <p:cNvPr id="3" name="Содержимое 2"/>
          <p:cNvSpPr>
            <a:spLocks noGrp="1"/>
          </p:cNvSpPr>
          <p:nvPr>
            <p:ph idx="1"/>
          </p:nvPr>
        </p:nvSpPr>
        <p:spPr>
          <a:xfrm>
            <a:off x="457200" y="1646238"/>
            <a:ext cx="8229600" cy="4854575"/>
          </a:xfrm>
        </p:spPr>
        <p:txBody>
          <a:bodyPr>
            <a:noAutofit/>
          </a:bodyPr>
          <a:lstStyle/>
          <a:p>
            <a:pPr eaLnBrk="1" fontAlgn="auto" hangingPunct="1">
              <a:spcBef>
                <a:spcPts val="0"/>
              </a:spcBef>
              <a:spcAft>
                <a:spcPts val="0"/>
              </a:spcAft>
              <a:buFont typeface="Wingdings 2"/>
              <a:buNone/>
              <a:defRPr/>
            </a:pPr>
            <a:r>
              <a:rPr lang="en-US" sz="1200" b="1" dirty="0" smtClean="0">
                <a:solidFill>
                  <a:schemeClr val="accent1">
                    <a:lumMod val="75000"/>
                  </a:schemeClr>
                </a:solidFill>
              </a:rPr>
              <a:t>                                                                    January 14 - The Old New Year's Day</a:t>
            </a:r>
            <a:r>
              <a:rPr lang="en-US" sz="1200" dirty="0" smtClean="0">
                <a:solidFill>
                  <a:schemeClr val="accent1">
                    <a:lumMod val="75000"/>
                  </a:schemeClr>
                </a:solidFill>
              </a:rPr>
              <a:t/>
            </a:r>
            <a:br>
              <a:rPr lang="en-US" sz="1200" dirty="0" smtClean="0">
                <a:solidFill>
                  <a:schemeClr val="accent1">
                    <a:lumMod val="75000"/>
                  </a:schemeClr>
                </a:solidFill>
              </a:rPr>
            </a:br>
            <a:r>
              <a:rPr lang="en-US" sz="1200" dirty="0" smtClean="0"/>
              <a:t/>
            </a:r>
            <a:br>
              <a:rPr lang="en-US" sz="1200" dirty="0" smtClean="0"/>
            </a:br>
            <a:r>
              <a:rPr lang="en-US" sz="1200" dirty="0" smtClean="0"/>
              <a:t>                Sounds strange, doesn't it? For Russia it is quite OK. Discrepancy between church calendars leads to the fact that January 14th corresponds to January 1 in the Julian calendar. And for those people who celebrate Christmas on 7 of January it is logical to meet the New Year seven days later. Others prefer not to lose a good chance to welcome the New Year twice.</a:t>
            </a:r>
            <a:r>
              <a:rPr lang="en-US" sz="1200" b="1" dirty="0" smtClean="0"/>
              <a:t> </a:t>
            </a:r>
            <a:r>
              <a:rPr lang="en-US" sz="1200" dirty="0" smtClean="0"/>
              <a:t>            </a:t>
            </a:r>
          </a:p>
          <a:p>
            <a:pPr eaLnBrk="1" fontAlgn="auto" hangingPunct="1">
              <a:spcBef>
                <a:spcPts val="0"/>
              </a:spcBef>
              <a:spcAft>
                <a:spcPts val="0"/>
              </a:spcAft>
              <a:buFont typeface="Wingdings 2"/>
              <a:buNone/>
              <a:defRPr/>
            </a:pPr>
            <a:r>
              <a:rPr lang="en-US" sz="1200" b="1" dirty="0" smtClean="0">
                <a:solidFill>
                  <a:schemeClr val="accent1">
                    <a:lumMod val="75000"/>
                  </a:schemeClr>
                </a:solidFill>
              </a:rPr>
              <a:t>                                                                  February 23 - Man's Day</a:t>
            </a:r>
            <a:r>
              <a:rPr lang="en-US" sz="1200" dirty="0" smtClean="0">
                <a:solidFill>
                  <a:schemeClr val="accent1">
                    <a:lumMod val="75000"/>
                  </a:schemeClr>
                </a:solidFill>
              </a:rPr>
              <a:t/>
            </a:r>
            <a:br>
              <a:rPr lang="en-US" sz="1200" dirty="0" smtClean="0">
                <a:solidFill>
                  <a:schemeClr val="accent1">
                    <a:lumMod val="75000"/>
                  </a:schemeClr>
                </a:solidFill>
              </a:rPr>
            </a:br>
            <a:r>
              <a:rPr lang="en-US" sz="1200" dirty="0" smtClean="0"/>
              <a:t/>
            </a:r>
            <a:br>
              <a:rPr lang="en-US" sz="1200" dirty="0" smtClean="0"/>
            </a:br>
            <a:r>
              <a:rPr lang="en-US" sz="1200" dirty="0" smtClean="0"/>
              <a:t>              Until recently this holiday was known as the Soviet Army Day but nowadays it has become a holiday for all men by analogy with the similar Women's Day. All men and boys are praised as eventual defenders and helpmates. </a:t>
            </a:r>
          </a:p>
          <a:p>
            <a:pPr eaLnBrk="1" fontAlgn="auto" hangingPunct="1">
              <a:spcBef>
                <a:spcPts val="0"/>
              </a:spcBef>
              <a:spcAft>
                <a:spcPts val="0"/>
              </a:spcAft>
              <a:buFont typeface="Wingdings 2"/>
              <a:buNone/>
              <a:defRPr/>
            </a:pPr>
            <a:r>
              <a:rPr lang="en-US" sz="1200" b="1" dirty="0" smtClean="0"/>
              <a:t>                                                     </a:t>
            </a:r>
          </a:p>
          <a:p>
            <a:pPr eaLnBrk="1" fontAlgn="auto" hangingPunct="1">
              <a:spcBef>
                <a:spcPts val="0"/>
              </a:spcBef>
              <a:spcAft>
                <a:spcPts val="0"/>
              </a:spcAft>
              <a:buFont typeface="Wingdings 2"/>
              <a:buNone/>
              <a:defRPr/>
            </a:pPr>
            <a:r>
              <a:rPr lang="en-US" sz="1200" b="1" dirty="0" smtClean="0">
                <a:solidFill>
                  <a:schemeClr val="accent1">
                    <a:lumMod val="75000"/>
                  </a:schemeClr>
                </a:solidFill>
              </a:rPr>
              <a:t>                                                         March 8th - International Women's Day</a:t>
            </a:r>
            <a:endParaRPr lang="ru-RU" sz="1200" dirty="0" smtClean="0">
              <a:solidFill>
                <a:schemeClr val="accent1">
                  <a:lumMod val="75000"/>
                </a:schemeClr>
              </a:solidFill>
            </a:endParaRPr>
          </a:p>
          <a:p>
            <a:pPr eaLnBrk="1" fontAlgn="auto" hangingPunct="1">
              <a:spcBef>
                <a:spcPts val="0"/>
              </a:spcBef>
              <a:spcAft>
                <a:spcPts val="0"/>
              </a:spcAft>
              <a:buFont typeface="Wingdings 2"/>
              <a:buNone/>
              <a:defRPr/>
            </a:pPr>
            <a:endParaRPr lang="en-US" sz="1200" dirty="0" smtClean="0"/>
          </a:p>
          <a:p>
            <a:pPr eaLnBrk="1" fontAlgn="auto" hangingPunct="1">
              <a:spcBef>
                <a:spcPts val="0"/>
              </a:spcBef>
              <a:spcAft>
                <a:spcPts val="0"/>
              </a:spcAft>
              <a:buFont typeface="Wingdings 2"/>
              <a:buNone/>
              <a:defRPr/>
            </a:pPr>
            <a:r>
              <a:rPr lang="en-US" sz="1200" dirty="0" smtClean="0"/>
              <a:t>                       Russian women adore this holiday, when attention and care of men is guaranteed. On this day, it is traditional for men of all ages to give presents and flowers to women. Particular attention is paid to women inside their families. </a:t>
            </a:r>
            <a:endParaRPr lang="ru-RU" sz="1200" dirty="0" smtClean="0"/>
          </a:p>
          <a:p>
            <a:pPr eaLnBrk="1" fontAlgn="auto" hangingPunct="1">
              <a:spcBef>
                <a:spcPts val="0"/>
              </a:spcBef>
              <a:spcAft>
                <a:spcPts val="0"/>
              </a:spcAft>
              <a:buFont typeface="Wingdings 2"/>
              <a:buNone/>
              <a:defRPr/>
            </a:pPr>
            <a:r>
              <a:rPr lang="en-US" sz="1200" dirty="0" smtClean="0"/>
              <a:t>          Russian women hardly ever recollect that this holiday originated as a day of rebellion of women struggling to equal their rights with the men's ones. At a second International Socialist Women's Conference organized in Copenhagen in 1910 </a:t>
            </a:r>
            <a:r>
              <a:rPr lang="en-US" sz="1200" dirty="0" err="1" smtClean="0"/>
              <a:t>Klara</a:t>
            </a:r>
            <a:r>
              <a:rPr lang="en-US" sz="1200" dirty="0" smtClean="0"/>
              <a:t> </a:t>
            </a:r>
            <a:r>
              <a:rPr lang="en-US" sz="1200" dirty="0" err="1" smtClean="0"/>
              <a:t>Zetkin</a:t>
            </a:r>
            <a:r>
              <a:rPr lang="en-US" sz="1200" dirty="0" smtClean="0"/>
              <a:t>, a champion of women's rights, proposed to fix a day of the struggle for women's rights, i.e. for equal opportunities. </a:t>
            </a:r>
            <a:endParaRPr lang="ru-RU" sz="1200" dirty="0" smtClean="0"/>
          </a:p>
          <a:p>
            <a:pPr eaLnBrk="1" fontAlgn="auto" hangingPunct="1">
              <a:spcBef>
                <a:spcPts val="0"/>
              </a:spcBef>
              <a:spcAft>
                <a:spcPts val="0"/>
              </a:spcAft>
              <a:buFont typeface="Wingdings 2"/>
              <a:buNone/>
              <a:defRPr/>
            </a:pPr>
            <a:r>
              <a:rPr lang="en-US" sz="1200" dirty="0" smtClean="0"/>
              <a:t>         As years went by, the holiday lost its original purpose and meaning, though in many countries it is the time for the feminists' rallies and the day of the struggle against the opposite sex. </a:t>
            </a:r>
            <a:endParaRPr lang="ru-RU" sz="1200" dirty="0" smtClean="0"/>
          </a:p>
          <a:p>
            <a:pPr eaLnBrk="1" fontAlgn="auto" hangingPunct="1">
              <a:spcBef>
                <a:spcPts val="0"/>
              </a:spcBef>
              <a:spcAft>
                <a:spcPts val="0"/>
              </a:spcAft>
              <a:buFont typeface="Wingdings 2"/>
              <a:buNone/>
              <a:defRPr/>
            </a:pPr>
            <a:r>
              <a:rPr lang="en-US" sz="1200" dirty="0" smtClean="0"/>
              <a:t>          In Russia, on the contrary, it is a day of affection and concord between the sexes. In a way, it is similar to such holidays as Valentine's Day and Mother's Day. It is a lovely holiday celebrating the beauty of women blossoming and nature awaking in spring. </a:t>
            </a:r>
            <a:br>
              <a:rPr lang="en-US" sz="1200" dirty="0" smtClean="0"/>
            </a:br>
            <a:r>
              <a:rPr lang="en-US" sz="1200" dirty="0" smtClean="0"/>
              <a:t/>
            </a:r>
            <a:br>
              <a:rPr lang="en-US" sz="1200" dirty="0" smtClean="0"/>
            </a:br>
            <a:endParaRPr lang="ru-RU" sz="1200" dirty="0"/>
          </a:p>
        </p:txBody>
      </p:sp>
      <p:pic>
        <p:nvPicPr>
          <p:cNvPr id="19458" name="Picture 2" descr="Картинка 40 из 64000">
            <a:hlinkClick r:id="rId3"/>
          </p:cNvPr>
          <p:cNvPicPr>
            <a:picLocks noChangeAspect="1" noChangeArrowheads="1"/>
          </p:cNvPicPr>
          <p:nvPr/>
        </p:nvPicPr>
        <p:blipFill>
          <a:blip r:embed="rId4" cstate="email"/>
          <a:srcRect/>
          <a:stretch>
            <a:fillRect/>
          </a:stretch>
        </p:blipFill>
        <p:spPr bwMode="auto">
          <a:xfrm>
            <a:off x="2051050" y="1557338"/>
            <a:ext cx="5076825" cy="3810000"/>
          </a:xfrm>
          <a:prstGeom prst="rect">
            <a:avLst/>
          </a:prstGeom>
          <a:noFill/>
          <a:ln w="9525">
            <a:noFill/>
            <a:miter lim="800000"/>
            <a:headEnd/>
            <a:tailEnd/>
          </a:ln>
        </p:spPr>
      </p:pic>
      <p:pic>
        <p:nvPicPr>
          <p:cNvPr id="19460" name="Picture 4" descr="Картинка 29 из 64000">
            <a:hlinkClick r:id="rId5"/>
          </p:cNvPr>
          <p:cNvPicPr>
            <a:picLocks noChangeAspect="1" noChangeArrowheads="1"/>
          </p:cNvPicPr>
          <p:nvPr/>
        </p:nvPicPr>
        <p:blipFill>
          <a:blip r:embed="rId6" cstate="email"/>
          <a:srcRect/>
          <a:stretch>
            <a:fillRect/>
          </a:stretch>
        </p:blipFill>
        <p:spPr bwMode="auto">
          <a:xfrm>
            <a:off x="-252413" y="1557338"/>
            <a:ext cx="3552826" cy="3810000"/>
          </a:xfrm>
          <a:prstGeom prst="rect">
            <a:avLst/>
          </a:prstGeom>
          <a:noFill/>
          <a:ln w="9525">
            <a:noFill/>
            <a:miter lim="800000"/>
            <a:headEnd/>
            <a:tailEnd/>
          </a:ln>
        </p:spPr>
      </p:pic>
      <p:pic>
        <p:nvPicPr>
          <p:cNvPr id="19462" name="Picture 6" descr="Картинка 9 из 64000">
            <a:hlinkClick r:id="rId7"/>
          </p:cNvPr>
          <p:cNvPicPr>
            <a:picLocks noChangeAspect="1" noChangeArrowheads="1" noCrop="1"/>
          </p:cNvPicPr>
          <p:nvPr/>
        </p:nvPicPr>
        <p:blipFill>
          <a:blip r:embed="rId8" cstate="email"/>
          <a:srcRect/>
          <a:stretch>
            <a:fillRect/>
          </a:stretch>
        </p:blipFill>
        <p:spPr bwMode="auto">
          <a:xfrm>
            <a:off x="4716463" y="1628775"/>
            <a:ext cx="5076825" cy="3810000"/>
          </a:xfrm>
          <a:prstGeom prst="rect">
            <a:avLst/>
          </a:prstGeom>
          <a:noFill/>
          <a:ln w="9525">
            <a:noFill/>
            <a:miter lim="800000"/>
            <a:headEnd/>
            <a:tailEnd/>
          </a:ln>
        </p:spPr>
      </p:pic>
      <p:pic>
        <p:nvPicPr>
          <p:cNvPr id="9" name="MS900082180[1].mid">
            <a:hlinkClick r:id="" action="ppaction://media"/>
          </p:cNvPr>
          <p:cNvPicPr>
            <a:picLocks noRot="1" noChangeAspect="1"/>
          </p:cNvPicPr>
          <p:nvPr>
            <a:audioFile r:link="rId1"/>
          </p:nvPr>
        </p:nvPicPr>
        <p:blipFill>
          <a:blip r:embed="rId9" cstate="email"/>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8"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16" presetID="28"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20" presetID="28"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24" presetID="28"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5000" fill="hold"/>
                                        <p:tgtEl>
                                          <p:spTgt spid="3">
                                            <p:txEl>
                                              <p:pRg st="3" end="3"/>
                                            </p:txEl>
                                          </p:spTgt>
                                        </p:tgtEl>
                                        <p:attrNameLst>
                                          <p:attrName>ppt_y</p:attrName>
                                        </p:attrNameLst>
                                      </p:cBhvr>
                                      <p:tavLst>
                                        <p:tav tm="0">
                                          <p:val>
                                            <p:strVal val="#ppt_y+1"/>
                                          </p:val>
                                        </p:tav>
                                        <p:tav tm="100000">
                                          <p:val>
                                            <p:strVal val="#ppt_y-1"/>
                                          </p:val>
                                        </p:tav>
                                      </p:tavLst>
                                    </p:anim>
                                  </p:childTnLst>
                                </p:cTn>
                              </p:par>
                              <p:par>
                                <p:cTn id="28" presetID="28"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1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5000" fill="hold"/>
                                        <p:tgtEl>
                                          <p:spTgt spid="3">
                                            <p:txEl>
                                              <p:pRg st="5" end="5"/>
                                            </p:txEl>
                                          </p:spTgt>
                                        </p:tgtEl>
                                        <p:attrNameLst>
                                          <p:attrName>ppt_y</p:attrName>
                                        </p:attrNameLst>
                                      </p:cBhvr>
                                      <p:tavLst>
                                        <p:tav tm="0">
                                          <p:val>
                                            <p:strVal val="#ppt_y+1"/>
                                          </p:val>
                                        </p:tav>
                                        <p:tav tm="100000">
                                          <p:val>
                                            <p:strVal val="#ppt_y-1"/>
                                          </p:val>
                                        </p:tav>
                                      </p:tavLst>
                                    </p:anim>
                                  </p:childTnLst>
                                </p:cTn>
                              </p:par>
                              <p:par>
                                <p:cTn id="32" presetID="28"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15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5000" fill="hold"/>
                                        <p:tgtEl>
                                          <p:spTgt spid="3">
                                            <p:txEl>
                                              <p:pRg st="6" end="6"/>
                                            </p:txEl>
                                          </p:spTgt>
                                        </p:tgtEl>
                                        <p:attrNameLst>
                                          <p:attrName>ppt_y</p:attrName>
                                        </p:attrNameLst>
                                      </p:cBhvr>
                                      <p:tavLst>
                                        <p:tav tm="0">
                                          <p:val>
                                            <p:strVal val="#ppt_y+1"/>
                                          </p:val>
                                        </p:tav>
                                        <p:tav tm="100000">
                                          <p:val>
                                            <p:strVal val="#ppt_y-1"/>
                                          </p:val>
                                        </p:tav>
                                      </p:tavLst>
                                    </p:anim>
                                  </p:childTnLst>
                                </p:cTn>
                              </p:par>
                              <p:par>
                                <p:cTn id="36" presetID="28"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p:cTn id="38" dur="15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5000" fill="hold"/>
                                        <p:tgtEl>
                                          <p:spTgt spid="3">
                                            <p:txEl>
                                              <p:pRg st="7" end="7"/>
                                            </p:txEl>
                                          </p:spTgt>
                                        </p:tgtEl>
                                        <p:attrNameLst>
                                          <p:attrName>ppt_y</p:attrName>
                                        </p:attrNameLst>
                                      </p:cBhvr>
                                      <p:tavLst>
                                        <p:tav tm="0">
                                          <p:val>
                                            <p:strVal val="#ppt_y+1"/>
                                          </p:val>
                                        </p:tav>
                                        <p:tav tm="100000">
                                          <p:val>
                                            <p:strVal val="#ppt_y-1"/>
                                          </p:val>
                                        </p:tav>
                                      </p:tavLst>
                                    </p:anim>
                                  </p:childTnLst>
                                </p:cTn>
                              </p:par>
                              <p:par>
                                <p:cTn id="40" presetID="28" presetClass="entr" presetSubtype="0"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15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5000" fill="hold"/>
                                        <p:tgtEl>
                                          <p:spTgt spid="3">
                                            <p:txEl>
                                              <p:pRg st="8" end="8"/>
                                            </p:txEl>
                                          </p:spTgt>
                                        </p:tgtEl>
                                        <p:attrNameLst>
                                          <p:attrName>ppt_y</p:attrName>
                                        </p:attrNameLst>
                                      </p:cBhvr>
                                      <p:tavLst>
                                        <p:tav tm="0">
                                          <p:val>
                                            <p:strVal val="#ppt_y+1"/>
                                          </p:val>
                                        </p:tav>
                                        <p:tav tm="100000">
                                          <p:val>
                                            <p:strVal val="#ppt_y-1"/>
                                          </p:val>
                                        </p:tav>
                                      </p:tavLst>
                                    </p:anim>
                                  </p:childTnLst>
                                </p:cTn>
                              </p:par>
                            </p:childTnLst>
                          </p:cTn>
                        </p:par>
                        <p:par>
                          <p:cTn id="44" fill="hold">
                            <p:stCondLst>
                              <p:cond delay="15000"/>
                            </p:stCondLst>
                            <p:childTnLst>
                              <p:par>
                                <p:cTn id="45" presetID="1" presetClass="mediacall" presetSubtype="0" fill="hold" nodeType="afterEffect">
                                  <p:stCondLst>
                                    <p:cond delay="0"/>
                                  </p:stCondLst>
                                  <p:childTnLst>
                                    <p:cmd type="call" cmd="playFrom(0.0)">
                                      <p:cBhvr>
                                        <p:cTn id="46" dur="9082" fill="hold"/>
                                        <p:tgtEl>
                                          <p:spTgt spid="9"/>
                                        </p:tgtEl>
                                      </p:cBhvr>
                                    </p:cmd>
                                  </p:childTnLst>
                                </p:cTn>
                              </p:par>
                            </p:childTnLst>
                          </p:cTn>
                        </p:par>
                      </p:childTnLst>
                    </p:cTn>
                  </p:par>
                  <p:par>
                    <p:cTn id="47" fill="hold">
                      <p:stCondLst>
                        <p:cond delay="indefinite"/>
                      </p:stCondLst>
                      <p:childTnLst>
                        <p:par>
                          <p:cTn id="48" fill="hold">
                            <p:stCondLst>
                              <p:cond delay="0"/>
                            </p:stCondLst>
                            <p:childTnLst>
                              <p:par>
                                <p:cTn id="49" presetID="28" presetClass="entr" presetSubtype="0" fill="hold" nodeType="clickEffect">
                                  <p:stCondLst>
                                    <p:cond delay="0"/>
                                  </p:stCondLst>
                                  <p:childTnLst>
                                    <p:set>
                                      <p:cBhvr>
                                        <p:cTn id="50" dur="1" fill="hold">
                                          <p:stCondLst>
                                            <p:cond delay="0"/>
                                          </p:stCondLst>
                                        </p:cTn>
                                        <p:tgtEl>
                                          <p:spTgt spid="19458"/>
                                        </p:tgtEl>
                                        <p:attrNameLst>
                                          <p:attrName>style.visibility</p:attrName>
                                        </p:attrNameLst>
                                      </p:cBhvr>
                                      <p:to>
                                        <p:strVal val="visible"/>
                                      </p:to>
                                    </p:set>
                                    <p:anim calcmode="lin" valueType="num">
                                      <p:cBhvr>
                                        <p:cTn id="51" dur="15000" fill="hold"/>
                                        <p:tgtEl>
                                          <p:spTgt spid="19458"/>
                                        </p:tgtEl>
                                        <p:attrNameLst>
                                          <p:attrName>ppt_x</p:attrName>
                                        </p:attrNameLst>
                                      </p:cBhvr>
                                      <p:tavLst>
                                        <p:tav tm="0">
                                          <p:val>
                                            <p:strVal val="#ppt_x"/>
                                          </p:val>
                                        </p:tav>
                                        <p:tav tm="100000">
                                          <p:val>
                                            <p:strVal val="#ppt_x"/>
                                          </p:val>
                                        </p:tav>
                                      </p:tavLst>
                                    </p:anim>
                                    <p:anim calcmode="lin" valueType="num">
                                      <p:cBhvr>
                                        <p:cTn id="52" dur="15000" fill="hold"/>
                                        <p:tgtEl>
                                          <p:spTgt spid="19458"/>
                                        </p:tgtEl>
                                        <p:attrNameLst>
                                          <p:attrName>ppt_y</p:attrName>
                                        </p:attrNameLst>
                                      </p:cBhvr>
                                      <p:tavLst>
                                        <p:tav tm="0">
                                          <p:val>
                                            <p:strVal val="#ppt_y+1"/>
                                          </p:val>
                                        </p:tav>
                                        <p:tav tm="100000">
                                          <p:val>
                                            <p:strVal val="#ppt_y-1"/>
                                          </p:val>
                                        </p:tav>
                                      </p:tavLst>
                                    </p:anim>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nodeType="clickEffect">
                                  <p:stCondLst>
                                    <p:cond delay="0"/>
                                  </p:stCondLst>
                                  <p:childTnLst>
                                    <p:set>
                                      <p:cBhvr>
                                        <p:cTn id="56" dur="1" fill="hold">
                                          <p:stCondLst>
                                            <p:cond delay="0"/>
                                          </p:stCondLst>
                                        </p:cTn>
                                        <p:tgtEl>
                                          <p:spTgt spid="19460"/>
                                        </p:tgtEl>
                                        <p:attrNameLst>
                                          <p:attrName>style.visibility</p:attrName>
                                        </p:attrNameLst>
                                      </p:cBhvr>
                                      <p:to>
                                        <p:strVal val="visible"/>
                                      </p:to>
                                    </p:set>
                                    <p:anim calcmode="lin" valueType="num">
                                      <p:cBhvr>
                                        <p:cTn id="57" dur="1000" fill="hold"/>
                                        <p:tgtEl>
                                          <p:spTgt spid="19460"/>
                                        </p:tgtEl>
                                        <p:attrNameLst>
                                          <p:attrName>ppt_w</p:attrName>
                                        </p:attrNameLst>
                                      </p:cBhvr>
                                      <p:tavLst>
                                        <p:tav tm="0">
                                          <p:val>
                                            <p:strVal val="#ppt_w+.3"/>
                                          </p:val>
                                        </p:tav>
                                        <p:tav tm="100000">
                                          <p:val>
                                            <p:strVal val="#ppt_w"/>
                                          </p:val>
                                        </p:tav>
                                      </p:tavLst>
                                    </p:anim>
                                    <p:anim calcmode="lin" valueType="num">
                                      <p:cBhvr>
                                        <p:cTn id="58" dur="1000" fill="hold"/>
                                        <p:tgtEl>
                                          <p:spTgt spid="19460"/>
                                        </p:tgtEl>
                                        <p:attrNameLst>
                                          <p:attrName>ppt_h</p:attrName>
                                        </p:attrNameLst>
                                      </p:cBhvr>
                                      <p:tavLst>
                                        <p:tav tm="0">
                                          <p:val>
                                            <p:strVal val="#ppt_h"/>
                                          </p:val>
                                        </p:tav>
                                        <p:tav tm="100000">
                                          <p:val>
                                            <p:strVal val="#ppt_h"/>
                                          </p:val>
                                        </p:tav>
                                      </p:tavLst>
                                    </p:anim>
                                    <p:animEffect transition="in" filter="fade">
                                      <p:cBhvr>
                                        <p:cTn id="59" dur="1000"/>
                                        <p:tgtEl>
                                          <p:spTgt spid="19460"/>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iterate type="lt">
                                    <p:tmPct val="5000"/>
                                  </p:iterate>
                                  <p:childTnLst>
                                    <p:set>
                                      <p:cBhvr>
                                        <p:cTn id="63" dur="1" fill="hold">
                                          <p:stCondLst>
                                            <p:cond delay="0"/>
                                          </p:stCondLst>
                                        </p:cTn>
                                        <p:tgtEl>
                                          <p:spTgt spid="19462"/>
                                        </p:tgtEl>
                                        <p:attrNameLst>
                                          <p:attrName>style.visibility</p:attrName>
                                        </p:attrNameLst>
                                      </p:cBhvr>
                                      <p:to>
                                        <p:strVal val="visible"/>
                                      </p:to>
                                    </p:set>
                                    <p:anim calcmode="lin" valueType="num">
                                      <p:cBhvr>
                                        <p:cTn id="64" dur="1000" fill="hold"/>
                                        <p:tgtEl>
                                          <p:spTgt spid="19462"/>
                                        </p:tgtEl>
                                        <p:attrNameLst>
                                          <p:attrName>ppt_w</p:attrName>
                                        </p:attrNameLst>
                                      </p:cBhvr>
                                      <p:tavLst>
                                        <p:tav tm="0">
                                          <p:val>
                                            <p:fltVal val="0"/>
                                          </p:val>
                                        </p:tav>
                                        <p:tav tm="100000">
                                          <p:val>
                                            <p:strVal val="#ppt_w"/>
                                          </p:val>
                                        </p:tav>
                                      </p:tavLst>
                                    </p:anim>
                                    <p:anim calcmode="lin" valueType="num">
                                      <p:cBhvr>
                                        <p:cTn id="65" dur="1000" fill="hold"/>
                                        <p:tgtEl>
                                          <p:spTgt spid="19462"/>
                                        </p:tgtEl>
                                        <p:attrNameLst>
                                          <p:attrName>ppt_h</p:attrName>
                                        </p:attrNameLst>
                                      </p:cBhvr>
                                      <p:tavLst>
                                        <p:tav tm="0">
                                          <p:val>
                                            <p:fltVal val="0"/>
                                          </p:val>
                                        </p:tav>
                                        <p:tav tm="100000">
                                          <p:val>
                                            <p:strVal val="#ppt_h"/>
                                          </p:val>
                                        </p:tav>
                                      </p:tavLst>
                                    </p:anim>
                                    <p:anim calcmode="lin" valueType="num">
                                      <p:cBhvr>
                                        <p:cTn id="66" dur="1000" fill="hold"/>
                                        <p:tgtEl>
                                          <p:spTgt spid="19462"/>
                                        </p:tgtEl>
                                        <p:attrNameLst>
                                          <p:attrName>style.rotation</p:attrName>
                                        </p:attrNameLst>
                                      </p:cBhvr>
                                      <p:tavLst>
                                        <p:tav tm="0">
                                          <p:val>
                                            <p:fltVal val="90"/>
                                          </p:val>
                                        </p:tav>
                                        <p:tav tm="100000">
                                          <p:val>
                                            <p:fltVal val="0"/>
                                          </p:val>
                                        </p:tav>
                                      </p:tavLst>
                                    </p:anim>
                                    <p:animEffect transition="in" filter="fade">
                                      <p:cBhvr>
                                        <p:cTn id="67" dur="1000"/>
                                        <p:tgtEl>
                                          <p:spTgt spid="19462"/>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xit" presetSubtype="16" fill="hold" nodeType="clickEffect">
                                  <p:stCondLst>
                                    <p:cond delay="0"/>
                                  </p:stCondLst>
                                  <p:childTnLst>
                                    <p:animEffect transition="out" filter="box(in)">
                                      <p:cBhvr>
                                        <p:cTn id="71" dur="500"/>
                                        <p:tgtEl>
                                          <p:spTgt spid="19458"/>
                                        </p:tgtEl>
                                      </p:cBhvr>
                                    </p:animEffect>
                                    <p:set>
                                      <p:cBhvr>
                                        <p:cTn id="72" dur="1" fill="hold">
                                          <p:stCondLst>
                                            <p:cond delay="499"/>
                                          </p:stCondLst>
                                        </p:cTn>
                                        <p:tgtEl>
                                          <p:spTgt spid="1945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 presetClass="exit" presetSubtype="16" fill="hold" nodeType="clickEffect">
                                  <p:stCondLst>
                                    <p:cond delay="0"/>
                                  </p:stCondLst>
                                  <p:childTnLst>
                                    <p:animEffect transition="out" filter="box(in)">
                                      <p:cBhvr>
                                        <p:cTn id="76" dur="500"/>
                                        <p:tgtEl>
                                          <p:spTgt spid="19460"/>
                                        </p:tgtEl>
                                      </p:cBhvr>
                                    </p:animEffect>
                                    <p:set>
                                      <p:cBhvr>
                                        <p:cTn id="77" dur="1" fill="hold">
                                          <p:stCondLst>
                                            <p:cond delay="499"/>
                                          </p:stCondLst>
                                        </p:cTn>
                                        <p:tgtEl>
                                          <p:spTgt spid="1946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 presetClass="exit" presetSubtype="16" fill="hold" nodeType="clickEffect">
                                  <p:stCondLst>
                                    <p:cond delay="0"/>
                                  </p:stCondLst>
                                  <p:iterate type="lt">
                                    <p:tmPct val="0"/>
                                  </p:iterate>
                                  <p:childTnLst>
                                    <p:animEffect transition="out" filter="box(in)">
                                      <p:cBhvr>
                                        <p:cTn id="81" dur="500"/>
                                        <p:tgtEl>
                                          <p:spTgt spid="19462"/>
                                        </p:tgtEl>
                                      </p:cBhvr>
                                    </p:animEffect>
                                    <p:set>
                                      <p:cBhvr>
                                        <p:cTn id="82" dur="1" fill="hold">
                                          <p:stCondLst>
                                            <p:cond delay="499"/>
                                          </p:stCondLst>
                                        </p:cTn>
                                        <p:tgtEl>
                                          <p:spTgt spid="194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8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46" y="357166"/>
            <a:ext cx="9144000" cy="1039370"/>
          </a:xfrm>
        </p:spPr>
        <p:txBody>
          <a:bodyPr>
            <a:normAutofit fontScale="90000"/>
          </a:bodyPr>
          <a:lstStyle/>
          <a:p>
            <a:pPr marL="54864" indent="0" eaLnBrk="1" fontAlgn="auto" hangingPunct="1">
              <a:spcAft>
                <a:spcPts val="0"/>
              </a:spcAft>
              <a:defRPr/>
            </a:pPr>
            <a:r>
              <a:rPr lang="en-US" b="1" dirty="0" err="1" smtClean="0">
                <a:solidFill>
                  <a:schemeClr val="tx2">
                    <a:tint val="100000"/>
                    <a:shade val="90000"/>
                    <a:satMod val="250000"/>
                    <a:alpha val="100000"/>
                  </a:schemeClr>
                </a:solidFill>
              </a:rPr>
              <a:t>Maslenitsa</a:t>
            </a:r>
            <a:r>
              <a:rPr lang="ru-RU" b="1" dirty="0" smtClean="0">
                <a:solidFill>
                  <a:schemeClr val="tx2">
                    <a:tint val="100000"/>
                    <a:shade val="90000"/>
                    <a:satMod val="250000"/>
                    <a:alpha val="100000"/>
                  </a:schemeClr>
                </a:solidFill>
              </a:rPr>
              <a:t>,</a:t>
            </a:r>
            <a:r>
              <a:rPr lang="en-US" b="1" dirty="0" smtClean="0">
                <a:solidFill>
                  <a:schemeClr val="tx2">
                    <a:tint val="100000"/>
                    <a:shade val="90000"/>
                    <a:satMod val="250000"/>
                    <a:alpha val="100000"/>
                  </a:schemeClr>
                </a:solidFill>
              </a:rPr>
              <a:t> </a:t>
            </a:r>
            <a:r>
              <a:rPr lang="en-US" b="1" dirty="0" err="1" smtClean="0">
                <a:solidFill>
                  <a:schemeClr val="tx2">
                    <a:tint val="100000"/>
                    <a:shade val="90000"/>
                    <a:satMod val="250000"/>
                    <a:alpha val="100000"/>
                  </a:schemeClr>
                </a:solidFill>
              </a:rPr>
              <a:t>Paskha</a:t>
            </a:r>
            <a:r>
              <a:rPr lang="ru-RU" b="1" dirty="0" smtClean="0">
                <a:solidFill>
                  <a:schemeClr val="tx2">
                    <a:tint val="100000"/>
                    <a:shade val="90000"/>
                    <a:satMod val="250000"/>
                    <a:alpha val="100000"/>
                  </a:schemeClr>
                </a:solidFill>
              </a:rPr>
              <a:t> </a:t>
            </a:r>
            <a:r>
              <a:rPr lang="en-US" b="1" dirty="0" smtClean="0">
                <a:solidFill>
                  <a:schemeClr val="tx2">
                    <a:tint val="100000"/>
                    <a:shade val="90000"/>
                    <a:satMod val="250000"/>
                    <a:alpha val="100000"/>
                  </a:schemeClr>
                </a:solidFill>
              </a:rPr>
              <a:t>and Mayday </a:t>
            </a:r>
            <a:r>
              <a:rPr lang="ru-RU" b="1" dirty="0" smtClean="0">
                <a:solidFill>
                  <a:schemeClr val="tx2">
                    <a:tint val="100000"/>
                    <a:shade val="90000"/>
                    <a:satMod val="250000"/>
                    <a:alpha val="100000"/>
                  </a:schemeClr>
                </a:solidFill>
              </a:rPr>
              <a:t> </a:t>
            </a:r>
            <a:endParaRPr lang="ru-RU" dirty="0">
              <a:solidFill>
                <a:schemeClr val="tx2">
                  <a:tint val="100000"/>
                  <a:shade val="90000"/>
                  <a:satMod val="250000"/>
                  <a:alpha val="100000"/>
                </a:schemeClr>
              </a:solidFill>
            </a:endParaRPr>
          </a:p>
        </p:txBody>
      </p:sp>
      <p:sp>
        <p:nvSpPr>
          <p:cNvPr id="3" name="Содержимое 2"/>
          <p:cNvSpPr>
            <a:spLocks noGrp="1"/>
          </p:cNvSpPr>
          <p:nvPr>
            <p:ph idx="1"/>
          </p:nvPr>
        </p:nvSpPr>
        <p:spPr/>
        <p:txBody>
          <a:bodyPr>
            <a:normAutofit fontScale="92500" lnSpcReduction="10000"/>
          </a:bodyPr>
          <a:lstStyle/>
          <a:p>
            <a:pPr eaLnBrk="1" fontAlgn="auto" hangingPunct="1">
              <a:spcBef>
                <a:spcPts val="0"/>
              </a:spcBef>
              <a:spcAft>
                <a:spcPts val="0"/>
              </a:spcAft>
              <a:buFont typeface="Wingdings 2"/>
              <a:buNone/>
              <a:defRPr/>
            </a:pPr>
            <a:r>
              <a:rPr lang="en-US" sz="1200" b="1" dirty="0" smtClean="0">
                <a:solidFill>
                  <a:schemeClr val="accent1">
                    <a:lumMod val="75000"/>
                  </a:schemeClr>
                </a:solidFill>
              </a:rPr>
              <a:t>                                                   Spring - </a:t>
            </a:r>
            <a:r>
              <a:rPr lang="en-US" sz="1200" b="1" dirty="0" err="1" smtClean="0">
                <a:solidFill>
                  <a:schemeClr val="accent1">
                    <a:lumMod val="75000"/>
                  </a:schemeClr>
                </a:solidFill>
              </a:rPr>
              <a:t>Maslenitsa</a:t>
            </a:r>
            <a:r>
              <a:rPr lang="en-US" sz="1200" b="1" dirty="0" smtClean="0">
                <a:solidFill>
                  <a:schemeClr val="accent1">
                    <a:lumMod val="75000"/>
                  </a:schemeClr>
                </a:solidFill>
              </a:rPr>
              <a:t> (Shrovetide, Pancake week) </a:t>
            </a:r>
            <a:r>
              <a:rPr lang="en-US" sz="1200" dirty="0" smtClean="0">
                <a:solidFill>
                  <a:schemeClr val="accent1">
                    <a:lumMod val="75000"/>
                  </a:schemeClr>
                </a:solidFill>
              </a:rPr>
              <a:t/>
            </a:r>
            <a:br>
              <a:rPr lang="en-US" sz="1200" dirty="0" smtClean="0">
                <a:solidFill>
                  <a:schemeClr val="accent1">
                    <a:lumMod val="75000"/>
                  </a:schemeClr>
                </a:solidFill>
              </a:rPr>
            </a:br>
            <a:r>
              <a:rPr lang="en-US" sz="1200" dirty="0" smtClean="0"/>
              <a:t/>
            </a:r>
            <a:br>
              <a:rPr lang="en-US" sz="1200" dirty="0" smtClean="0"/>
            </a:br>
            <a:r>
              <a:rPr lang="en-US" sz="1200" dirty="0" smtClean="0"/>
              <a:t>        By the end of winter, right before the Lent comes a Pancake week. It is a celebration of the sunlight and spring. A century ago </a:t>
            </a:r>
            <a:r>
              <a:rPr lang="en-US" sz="1200" dirty="0" err="1" smtClean="0"/>
              <a:t>Maslenitsa</a:t>
            </a:r>
            <a:r>
              <a:rPr lang="en-US" sz="1200" dirty="0" smtClean="0"/>
              <a:t> was a merry, wild and widely celebrated holiday similar to the carnival in Western countries. It was a time of games and contests especially horse racing and fistfights. A big doll of straw was burned as the final act of saying goodbye to the already passed winter. Through the whole week people cooked pancakes (</a:t>
            </a:r>
            <a:r>
              <a:rPr lang="en-US" sz="1200" dirty="0" err="1" smtClean="0"/>
              <a:t>bliny</a:t>
            </a:r>
            <a:r>
              <a:rPr lang="en-US" sz="1200" dirty="0" smtClean="0"/>
              <a:t>) served with honey, caviar, fresh cream and butter. Nowadays the celebration is not so diversified but people do treat themselves and their guests with tasty pancakes. </a:t>
            </a:r>
            <a:endParaRPr lang="ru-RU" sz="1200" dirty="0" smtClean="0"/>
          </a:p>
          <a:p>
            <a:pPr eaLnBrk="1" fontAlgn="auto" hangingPunct="1">
              <a:spcBef>
                <a:spcPts val="0"/>
              </a:spcBef>
              <a:spcAft>
                <a:spcPts val="0"/>
              </a:spcAft>
              <a:buFont typeface="Wingdings 2"/>
              <a:buNone/>
              <a:defRPr/>
            </a:pPr>
            <a:r>
              <a:rPr lang="en-US" sz="1200" dirty="0" smtClean="0"/>
              <a:t/>
            </a:r>
            <a:br>
              <a:rPr lang="en-US" sz="1200" dirty="0" smtClean="0"/>
            </a:br>
            <a:r>
              <a:rPr lang="en-US" sz="1200" dirty="0" smtClean="0"/>
              <a:t>                                        </a:t>
            </a:r>
            <a:r>
              <a:rPr lang="en-US" sz="1200" b="1" dirty="0" smtClean="0">
                <a:solidFill>
                  <a:schemeClr val="accent1">
                    <a:lumMod val="75000"/>
                  </a:schemeClr>
                </a:solidFill>
              </a:rPr>
              <a:t>Spring - Russian Orthodox Easter (</a:t>
            </a:r>
            <a:r>
              <a:rPr lang="en-US" sz="1200" b="1" dirty="0" err="1" smtClean="0">
                <a:solidFill>
                  <a:schemeClr val="accent1">
                    <a:lumMod val="75000"/>
                  </a:schemeClr>
                </a:solidFill>
              </a:rPr>
              <a:t>Paskha</a:t>
            </a:r>
            <a:r>
              <a:rPr lang="en-US" sz="1200" b="1" dirty="0" smtClean="0">
                <a:solidFill>
                  <a:schemeClr val="accent1">
                    <a:lumMod val="75000"/>
                  </a:schemeClr>
                </a:solidFill>
              </a:rPr>
              <a:t>) </a:t>
            </a:r>
            <a:endParaRPr lang="ru-RU" sz="1200" dirty="0" smtClean="0">
              <a:solidFill>
                <a:schemeClr val="accent1">
                  <a:lumMod val="75000"/>
                </a:schemeClr>
              </a:solidFill>
            </a:endParaRPr>
          </a:p>
          <a:p>
            <a:pPr eaLnBrk="1" fontAlgn="auto" hangingPunct="1">
              <a:spcBef>
                <a:spcPts val="0"/>
              </a:spcBef>
              <a:spcAft>
                <a:spcPts val="0"/>
              </a:spcAft>
              <a:buFont typeface="Wingdings 2"/>
              <a:buNone/>
              <a:defRPr/>
            </a:pPr>
            <a:endParaRPr lang="en-US" sz="1200" dirty="0" smtClean="0"/>
          </a:p>
          <a:p>
            <a:pPr eaLnBrk="1" fontAlgn="auto" hangingPunct="1">
              <a:spcBef>
                <a:spcPts val="0"/>
              </a:spcBef>
              <a:spcAft>
                <a:spcPts val="0"/>
              </a:spcAft>
              <a:buFont typeface="Wingdings 2"/>
              <a:buNone/>
              <a:defRPr/>
            </a:pPr>
            <a:r>
              <a:rPr lang="en-US" sz="1200" dirty="0" smtClean="0"/>
              <a:t>                  </a:t>
            </a:r>
            <a:r>
              <a:rPr lang="en-US" sz="1200" dirty="0" err="1" smtClean="0"/>
              <a:t>Paskha</a:t>
            </a:r>
            <a:r>
              <a:rPr lang="en-US" sz="1200" dirty="0" smtClean="0"/>
              <a:t> is the highest celebration of the Orthodox Church. At midnight the church service starts. </a:t>
            </a:r>
            <a:endParaRPr lang="ru-RU" sz="1200" dirty="0" smtClean="0"/>
          </a:p>
          <a:p>
            <a:pPr eaLnBrk="1" fontAlgn="auto" hangingPunct="1">
              <a:spcBef>
                <a:spcPts val="0"/>
              </a:spcBef>
              <a:spcAft>
                <a:spcPts val="0"/>
              </a:spcAft>
              <a:buFont typeface="Wingdings 2"/>
              <a:buNone/>
              <a:defRPr/>
            </a:pPr>
            <a:r>
              <a:rPr lang="en-US" sz="1200" dirty="0" smtClean="0"/>
              <a:t>          It is a good time for visiting friends and relatives. People greet each other with words "Christ is risen" and "Indeed risen..." and treat each other with brightly colored boiled eggs, a symbol of Easter. The holiday table is served with such specialties as </a:t>
            </a:r>
            <a:r>
              <a:rPr lang="en-US" sz="1200" dirty="0" err="1" smtClean="0"/>
              <a:t>paskha</a:t>
            </a:r>
            <a:r>
              <a:rPr lang="en-US" sz="1200" dirty="0" smtClean="0"/>
              <a:t> (rich mixture of sweetened curds, butter and raisins) and kulich (Easter sweet bread). </a:t>
            </a:r>
            <a:br>
              <a:rPr lang="en-US" sz="1200" dirty="0" smtClean="0"/>
            </a:br>
            <a:r>
              <a:rPr lang="en-US" sz="1200" dirty="0" smtClean="0"/>
              <a:t/>
            </a:r>
            <a:br>
              <a:rPr lang="en-US" sz="1200" dirty="0" smtClean="0"/>
            </a:br>
            <a:r>
              <a:rPr lang="en-US" sz="1200" dirty="0" smtClean="0">
                <a:solidFill>
                  <a:schemeClr val="accent1">
                    <a:lumMod val="75000"/>
                  </a:schemeClr>
                </a:solidFill>
              </a:rPr>
              <a:t>                                              </a:t>
            </a:r>
            <a:r>
              <a:rPr lang="en-US" sz="1200" b="1" dirty="0" smtClean="0">
                <a:solidFill>
                  <a:schemeClr val="accent1">
                    <a:lumMod val="75000"/>
                  </a:schemeClr>
                </a:solidFill>
              </a:rPr>
              <a:t>May 1 - Mayday</a:t>
            </a:r>
            <a:r>
              <a:rPr lang="en-US" sz="1200" dirty="0" smtClean="0">
                <a:solidFill>
                  <a:schemeClr val="accent1">
                    <a:lumMod val="75000"/>
                  </a:schemeClr>
                </a:solidFill>
              </a:rPr>
              <a:t/>
            </a:r>
            <a:br>
              <a:rPr lang="en-US" sz="1200" dirty="0" smtClean="0">
                <a:solidFill>
                  <a:schemeClr val="accent1">
                    <a:lumMod val="75000"/>
                  </a:schemeClr>
                </a:solidFill>
              </a:rPr>
            </a:br>
            <a:r>
              <a:rPr lang="en-US" sz="1200" dirty="0" smtClean="0"/>
              <a:t/>
            </a:r>
            <a:br>
              <a:rPr lang="en-US" sz="1200" dirty="0" smtClean="0"/>
            </a:br>
            <a:r>
              <a:rPr lang="en-US" sz="1200" dirty="0" smtClean="0"/>
              <a:t>        The Mayday holiday on the1st of May started to be regularly celebrated in Russia since 1890. Until recently this holiday was called the International Solidarity Day of Workers and was one of the major Soviet holidays, widely celebrated by people all over the country with Mayday parades with bright banners, balloons and spring flowers. During the Soviet rule demonstrations of workers and even military parades were held on the 1st of May on the Red Square, Moscow. On the second day of the holiday </a:t>
            </a:r>
            <a:r>
              <a:rPr lang="en-US" sz="1200" dirty="0" err="1" smtClean="0"/>
              <a:t>mayovkas</a:t>
            </a:r>
            <a:r>
              <a:rPr lang="en-US" sz="1200" dirty="0" smtClean="0"/>
              <a:t> – alfresco public merrymaking - traditionally took place. In the 1990s the holiday lost its ideological meaning in Russia and in 1992 it was renamed into the Holiday of Spring and Work.</a:t>
            </a:r>
            <a:br>
              <a:rPr lang="en-US" sz="1200" dirty="0" smtClean="0"/>
            </a:br>
            <a:r>
              <a:rPr lang="en-US" sz="1200" dirty="0" smtClean="0"/>
              <a:t/>
            </a:r>
            <a:br>
              <a:rPr lang="en-US" sz="1200" dirty="0" smtClean="0"/>
            </a:br>
            <a:endParaRPr lang="ru-RU" sz="1200" dirty="0"/>
          </a:p>
        </p:txBody>
      </p:sp>
      <p:pic>
        <p:nvPicPr>
          <p:cNvPr id="20482" name="Picture 2" descr="Картинка 48 из 64000">
            <a:hlinkClick r:id="rId2"/>
          </p:cNvPr>
          <p:cNvPicPr>
            <a:picLocks noChangeAspect="1" noChangeArrowheads="1"/>
          </p:cNvPicPr>
          <p:nvPr/>
        </p:nvPicPr>
        <p:blipFill>
          <a:blip r:embed="rId3" cstate="email"/>
          <a:srcRect/>
          <a:stretch>
            <a:fillRect/>
          </a:stretch>
        </p:blipFill>
        <p:spPr bwMode="auto">
          <a:xfrm>
            <a:off x="2843213" y="2924175"/>
            <a:ext cx="5076825" cy="3371850"/>
          </a:xfrm>
          <a:prstGeom prst="rect">
            <a:avLst/>
          </a:prstGeom>
          <a:noFill/>
          <a:ln w="9525">
            <a:noFill/>
            <a:miter lim="800000"/>
            <a:headEnd/>
            <a:tailEnd/>
          </a:ln>
        </p:spPr>
      </p:pic>
      <p:pic>
        <p:nvPicPr>
          <p:cNvPr id="20483" name="Picture 3" descr="C:\Documents and Settings\User\Мои документы\Мои рисунки\t_-________132.jpg"/>
          <p:cNvPicPr>
            <a:picLocks noChangeAspect="1" noChangeArrowheads="1"/>
          </p:cNvPicPr>
          <p:nvPr/>
        </p:nvPicPr>
        <p:blipFill>
          <a:blip r:embed="rId4" cstate="email"/>
          <a:srcRect/>
          <a:stretch>
            <a:fillRect/>
          </a:stretch>
        </p:blipFill>
        <p:spPr bwMode="auto">
          <a:xfrm>
            <a:off x="323850" y="1412875"/>
            <a:ext cx="2771775" cy="3819525"/>
          </a:xfrm>
          <a:prstGeom prst="rect">
            <a:avLst/>
          </a:prstGeom>
          <a:noFill/>
          <a:ln w="9525">
            <a:noFill/>
            <a:miter lim="800000"/>
            <a:headEnd/>
            <a:tailEnd/>
          </a:ln>
        </p:spPr>
      </p:pic>
      <p:pic>
        <p:nvPicPr>
          <p:cNvPr id="20485" name="Picture 5" descr="Картинка 46 из 64000">
            <a:hlinkClick r:id="rId5"/>
          </p:cNvPr>
          <p:cNvPicPr>
            <a:picLocks noChangeAspect="1" noChangeArrowheads="1"/>
          </p:cNvPicPr>
          <p:nvPr/>
        </p:nvPicPr>
        <p:blipFill>
          <a:blip r:embed="rId6" cstate="email"/>
          <a:srcRect/>
          <a:stretch>
            <a:fillRect/>
          </a:stretch>
        </p:blipFill>
        <p:spPr bwMode="auto">
          <a:xfrm>
            <a:off x="3779838" y="1484313"/>
            <a:ext cx="5076825" cy="3381375"/>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nodeType="clickEffect">
                                  <p:stCondLst>
                                    <p:cond delay="0"/>
                                  </p:stCondLst>
                                  <p:childTnLst>
                                    <p:set>
                                      <p:cBhvr>
                                        <p:cTn id="10" dur="1" fill="hold">
                                          <p:stCondLst>
                                            <p:cond delay="0"/>
                                          </p:stCondLst>
                                        </p:cTn>
                                        <p:tgtEl>
                                          <p:spTgt spid="20483"/>
                                        </p:tgtEl>
                                        <p:attrNameLst>
                                          <p:attrName>style.visibility</p:attrName>
                                        </p:attrNameLst>
                                      </p:cBhvr>
                                      <p:to>
                                        <p:strVal val="visible"/>
                                      </p:to>
                                    </p:set>
                                    <p:animScale>
                                      <p:cBhvr>
                                        <p:cTn id="11" dur="1000" decel="50000" fill="hold">
                                          <p:stCondLst>
                                            <p:cond delay="0"/>
                                          </p:stCondLst>
                                        </p:cTn>
                                        <p:tgtEl>
                                          <p:spTgt spid="204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0483"/>
                                        </p:tgtEl>
                                        <p:attrNameLst>
                                          <p:attrName>ppt_x</p:attrName>
                                          <p:attrName>ppt_y</p:attrName>
                                        </p:attrNameLst>
                                      </p:cBhvr>
                                    </p:animMotion>
                                    <p:animEffect transition="in" filter="fade">
                                      <p:cBhvr>
                                        <p:cTn id="13" dur="1000"/>
                                        <p:tgtEl>
                                          <p:spTgt spid="20483"/>
                                        </p:tgtEl>
                                      </p:cBhvr>
                                    </p:animEffect>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nodeType="clickEffect">
                                  <p:stCondLst>
                                    <p:cond delay="0"/>
                                  </p:stCondLst>
                                  <p:childTnLst>
                                    <p:set>
                                      <p:cBhvr>
                                        <p:cTn id="17" dur="1" fill="hold">
                                          <p:stCondLst>
                                            <p:cond delay="0"/>
                                          </p:stCondLst>
                                        </p:cTn>
                                        <p:tgtEl>
                                          <p:spTgt spid="20485"/>
                                        </p:tgtEl>
                                        <p:attrNameLst>
                                          <p:attrName>style.visibility</p:attrName>
                                        </p:attrNameLst>
                                      </p:cBhvr>
                                      <p:to>
                                        <p:strVal val="visible"/>
                                      </p:to>
                                    </p:set>
                                    <p:anim from="(-#ppt_w/2)" to="(#ppt_x)" calcmode="lin" valueType="num">
                                      <p:cBhvr>
                                        <p:cTn id="18" dur="600" fill="hold">
                                          <p:stCondLst>
                                            <p:cond delay="0"/>
                                          </p:stCondLst>
                                        </p:cTn>
                                        <p:tgtEl>
                                          <p:spTgt spid="20485"/>
                                        </p:tgtEl>
                                        <p:attrNameLst>
                                          <p:attrName>ppt_x</p:attrName>
                                        </p:attrNameLst>
                                      </p:cBhvr>
                                    </p:anim>
                                    <p:anim from="0" to="-1.0" calcmode="lin" valueType="num">
                                      <p:cBhvr>
                                        <p:cTn id="19" dur="200" decel="50000" autoRev="1" fill="hold">
                                          <p:stCondLst>
                                            <p:cond delay="600"/>
                                          </p:stCondLst>
                                        </p:cTn>
                                        <p:tgtEl>
                                          <p:spTgt spid="20485"/>
                                        </p:tgtEl>
                                        <p:attrNameLst>
                                          <p:attrName>xshear</p:attrName>
                                        </p:attrNameLst>
                                      </p:cBhvr>
                                    </p:anim>
                                    <p:animScale>
                                      <p:cBhvr>
                                        <p:cTn id="20" dur="200" decel="100000" autoRev="1" fill="hold">
                                          <p:stCondLst>
                                            <p:cond delay="600"/>
                                          </p:stCondLst>
                                        </p:cTn>
                                        <p:tgtEl>
                                          <p:spTgt spid="20485"/>
                                        </p:tgtEl>
                                      </p:cBhvr>
                                      <p:from x="100000" y="100000"/>
                                      <p:to x="80000" y="100000"/>
                                    </p:animScale>
                                    <p:anim by="(#ppt_h/3+#ppt_w*0.1)" calcmode="lin" valueType="num">
                                      <p:cBhvr additive="sum">
                                        <p:cTn id="21" dur="200" decel="100000" autoRev="1" fill="hold">
                                          <p:stCondLst>
                                            <p:cond delay="600"/>
                                          </p:stCondLst>
                                        </p:cTn>
                                        <p:tgtEl>
                                          <p:spTgt spid="20485"/>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20482"/>
                                        </p:tgtEl>
                                        <p:attrNameLst>
                                          <p:attrName>style.visibility</p:attrName>
                                        </p:attrNameLst>
                                      </p:cBhvr>
                                      <p:to>
                                        <p:strVal val="visible"/>
                                      </p:to>
                                    </p:set>
                                    <p:anim calcmode="lin" valueType="num">
                                      <p:cBhvr>
                                        <p:cTn id="26" dur="1000" fill="hold"/>
                                        <p:tgtEl>
                                          <p:spTgt spid="20482"/>
                                        </p:tgtEl>
                                        <p:attrNameLst>
                                          <p:attrName>ppt_w</p:attrName>
                                        </p:attrNameLst>
                                      </p:cBhvr>
                                      <p:tavLst>
                                        <p:tav tm="0">
                                          <p:val>
                                            <p:strVal val="#ppt_w+.3"/>
                                          </p:val>
                                        </p:tav>
                                        <p:tav tm="100000">
                                          <p:val>
                                            <p:strVal val="#ppt_w"/>
                                          </p:val>
                                        </p:tav>
                                      </p:tavLst>
                                    </p:anim>
                                    <p:anim calcmode="lin" valueType="num">
                                      <p:cBhvr>
                                        <p:cTn id="27" dur="1000" fill="hold"/>
                                        <p:tgtEl>
                                          <p:spTgt spid="20482"/>
                                        </p:tgtEl>
                                        <p:attrNameLst>
                                          <p:attrName>ppt_h</p:attrName>
                                        </p:attrNameLst>
                                      </p:cBhvr>
                                      <p:tavLst>
                                        <p:tav tm="0">
                                          <p:val>
                                            <p:strVal val="#ppt_h"/>
                                          </p:val>
                                        </p:tav>
                                        <p:tav tm="100000">
                                          <p:val>
                                            <p:strVal val="#ppt_h"/>
                                          </p:val>
                                        </p:tav>
                                      </p:tavLst>
                                    </p:anim>
                                    <p:animEffect transition="in" filter="fade">
                                      <p:cBhvr>
                                        <p:cTn id="28"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46" y="714356"/>
            <a:ext cx="9358346" cy="682180"/>
          </a:xfrm>
        </p:spPr>
        <p:txBody>
          <a:bodyPr>
            <a:normAutofit fontScale="90000"/>
          </a:bodyPr>
          <a:lstStyle/>
          <a:p>
            <a:pPr marL="54864" indent="0" eaLnBrk="1" fontAlgn="auto" hangingPunct="1">
              <a:spcAft>
                <a:spcPts val="0"/>
              </a:spcAft>
              <a:defRPr/>
            </a:pPr>
            <a:r>
              <a:rPr lang="en-US" b="1" dirty="0" smtClean="0">
                <a:solidFill>
                  <a:schemeClr val="accent1">
                    <a:lumMod val="75000"/>
                  </a:schemeClr>
                </a:solidFill>
              </a:rPr>
              <a:t>Victory Day and </a:t>
            </a:r>
            <a:r>
              <a:rPr lang="en-US" b="1" dirty="0" smtClean="0">
                <a:solidFill>
                  <a:schemeClr val="tx2">
                    <a:tint val="100000"/>
                    <a:shade val="90000"/>
                    <a:satMod val="250000"/>
                    <a:alpha val="100000"/>
                  </a:schemeClr>
                </a:solidFill>
              </a:rPr>
              <a:t>Independence Day</a:t>
            </a:r>
            <a:r>
              <a:rPr lang="en-US" b="1" dirty="0" smtClean="0">
                <a:solidFill>
                  <a:schemeClr val="accent1">
                    <a:lumMod val="75000"/>
                  </a:schemeClr>
                </a:solidFill>
              </a:rPr>
              <a:t> </a:t>
            </a:r>
            <a:endParaRPr lang="ru-RU" dirty="0">
              <a:solidFill>
                <a:schemeClr val="tx2">
                  <a:tint val="100000"/>
                  <a:shade val="90000"/>
                  <a:satMod val="250000"/>
                  <a:alpha val="100000"/>
                </a:schemeClr>
              </a:solidFill>
            </a:endParaRPr>
          </a:p>
        </p:txBody>
      </p:sp>
      <p:sp>
        <p:nvSpPr>
          <p:cNvPr id="3" name="Содержимое 2"/>
          <p:cNvSpPr>
            <a:spLocks noGrp="1"/>
          </p:cNvSpPr>
          <p:nvPr>
            <p:ph idx="1"/>
          </p:nvPr>
        </p:nvSpPr>
        <p:spPr>
          <a:xfrm>
            <a:off x="0" y="1428750"/>
            <a:ext cx="6786563" cy="5429250"/>
          </a:xfrm>
        </p:spPr>
        <p:txBody>
          <a:bodyPr>
            <a:normAutofit fontScale="47500" lnSpcReduction="20000"/>
          </a:bodyPr>
          <a:lstStyle/>
          <a:p>
            <a:pPr eaLnBrk="1" fontAlgn="auto" hangingPunct="1">
              <a:spcBef>
                <a:spcPts val="0"/>
              </a:spcBef>
              <a:spcAft>
                <a:spcPts val="0"/>
              </a:spcAft>
              <a:buFont typeface="Wingdings 2"/>
              <a:buNone/>
              <a:defRPr/>
            </a:pPr>
            <a:r>
              <a:rPr lang="en-US" b="1" dirty="0" smtClean="0">
                <a:solidFill>
                  <a:schemeClr val="accent1">
                    <a:lumMod val="75000"/>
                  </a:schemeClr>
                </a:solidFill>
              </a:rPr>
              <a:t>                                           May 9 - Victory Day</a:t>
            </a:r>
            <a:r>
              <a:rPr lang="en-US" dirty="0" smtClean="0"/>
              <a:t/>
            </a:r>
            <a:br>
              <a:rPr lang="en-US" dirty="0" smtClean="0"/>
            </a:br>
            <a:r>
              <a:rPr lang="en-US" dirty="0" smtClean="0"/>
              <a:t/>
            </a:r>
            <a:br>
              <a:rPr lang="en-US" dirty="0" smtClean="0"/>
            </a:br>
            <a:r>
              <a:rPr lang="en-US" dirty="0" smtClean="0"/>
              <a:t>            The 9th on May is a very significant nationwide holiday of the victory of the Soviet people over fascist Germany in the Great Patriotic War. Honoring the memory of soldiers who rescued the world from fascism, the Russians solemnly celebrate this holiday starting from 1945. However, it was declared an official day off not before 1965. In the course of time the celebrating ceremonies of the Victory Day have somewhat changed: the military parades, which were held annually before, are nowadays arranged only in the good round figure years; and there are no longer the earlier indispensable demonstrations of workers held on the 9th of May. Still, the holiday keeps up its meaning, commemorating the millions of people fallen in World War II. There are both joyful and mournful moments in this holiday: meetings of veterans, laying wreaths to the monuments of Glory and beds of honors, the minute of silence, and the night salute in celebration of the victory over fascism. </a:t>
            </a:r>
            <a:br>
              <a:rPr lang="en-US" dirty="0" smtClean="0"/>
            </a:br>
            <a:r>
              <a:rPr lang="en-US" dirty="0" smtClean="0"/>
              <a:t/>
            </a:r>
            <a:br>
              <a:rPr lang="en-US" dirty="0" smtClean="0"/>
            </a:br>
            <a:r>
              <a:rPr lang="en-US" dirty="0" smtClean="0">
                <a:solidFill>
                  <a:schemeClr val="accent1">
                    <a:lumMod val="75000"/>
                  </a:schemeClr>
                </a:solidFill>
              </a:rPr>
              <a:t>                       </a:t>
            </a:r>
            <a:r>
              <a:rPr lang="en-US" b="1" dirty="0" smtClean="0">
                <a:solidFill>
                  <a:schemeClr val="accent1">
                    <a:lumMod val="75000"/>
                  </a:schemeClr>
                </a:solidFill>
              </a:rPr>
              <a:t>June 12 - Independence Day</a:t>
            </a:r>
            <a:r>
              <a:rPr lang="en-US" dirty="0" smtClean="0">
                <a:solidFill>
                  <a:schemeClr val="accent1">
                    <a:lumMod val="75000"/>
                  </a:schemeClr>
                </a:solidFill>
              </a:rPr>
              <a:t/>
            </a:r>
            <a:br>
              <a:rPr lang="en-US" dirty="0" smtClean="0">
                <a:solidFill>
                  <a:schemeClr val="accent1">
                    <a:lumMod val="75000"/>
                  </a:schemeClr>
                </a:solidFill>
              </a:rPr>
            </a:br>
            <a:r>
              <a:rPr lang="en-US" dirty="0" smtClean="0"/>
              <a:t/>
            </a:r>
            <a:br>
              <a:rPr lang="en-US" dirty="0" smtClean="0"/>
            </a:br>
            <a:r>
              <a:rPr lang="en-US" dirty="0" smtClean="0"/>
              <a:t>            The Independence Day of Russia or the Day of Russia is one of the "youngest" public holidays in this country. On the 12th of June 1990 in the course of sovereignty of the republics of the USSR the 1st Congress of People's Deputies of RSFSR adopted the Declaration of the state sovereignty of Russia. In 1994 this day was declared as the national holiday. Officially it is the most important modern public holiday in the country, but for most of the Russians it remains just a formality. </a:t>
            </a:r>
            <a:br>
              <a:rPr lang="en-US" dirty="0" smtClean="0"/>
            </a:br>
            <a:r>
              <a:rPr lang="en-US" dirty="0" smtClean="0"/>
              <a:t/>
            </a:r>
            <a:br>
              <a:rPr lang="en-US" dirty="0" smtClean="0"/>
            </a:br>
            <a:endParaRPr lang="ru-RU" dirty="0"/>
          </a:p>
        </p:txBody>
      </p:sp>
      <p:pic>
        <p:nvPicPr>
          <p:cNvPr id="21506" name="Picture 2" descr="Картинка 40 из 64000">
            <a:hlinkClick r:id="rId2"/>
          </p:cNvPr>
          <p:cNvPicPr>
            <a:picLocks noChangeAspect="1" noChangeArrowheads="1"/>
          </p:cNvPicPr>
          <p:nvPr/>
        </p:nvPicPr>
        <p:blipFill>
          <a:blip r:embed="rId3" cstate="email"/>
          <a:srcRect/>
          <a:stretch>
            <a:fillRect/>
          </a:stretch>
        </p:blipFill>
        <p:spPr bwMode="auto">
          <a:xfrm>
            <a:off x="5148263" y="1857375"/>
            <a:ext cx="2895600" cy="3810000"/>
          </a:xfrm>
          <a:prstGeom prst="rect">
            <a:avLst/>
          </a:prstGeom>
          <a:noFill/>
          <a:ln w="9525">
            <a:noFill/>
            <a:miter lim="800000"/>
            <a:headEnd/>
            <a:tailEnd/>
          </a:ln>
        </p:spPr>
      </p:pic>
      <p:pic>
        <p:nvPicPr>
          <p:cNvPr id="21508" name="Picture 4" descr="Картинка 18 из 27773">
            <a:hlinkClick r:id="rId4"/>
          </p:cNvPr>
          <p:cNvPicPr>
            <a:picLocks noChangeAspect="1" noChangeArrowheads="1"/>
          </p:cNvPicPr>
          <p:nvPr/>
        </p:nvPicPr>
        <p:blipFill>
          <a:blip r:embed="rId5" cstate="email"/>
          <a:srcRect/>
          <a:stretch>
            <a:fillRect/>
          </a:stretch>
        </p:blipFill>
        <p:spPr bwMode="auto">
          <a:xfrm>
            <a:off x="71438" y="1857375"/>
            <a:ext cx="5076825" cy="3810000"/>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1000" fill="hold"/>
                                        <p:tgtEl>
                                          <p:spTgt spid="21508"/>
                                        </p:tgtEl>
                                        <p:attrNameLst>
                                          <p:attrName>ppt_w</p:attrName>
                                        </p:attrNameLst>
                                      </p:cBhvr>
                                      <p:tavLst>
                                        <p:tav tm="0">
                                          <p:val>
                                            <p:strVal val="#ppt_w+.3"/>
                                          </p:val>
                                        </p:tav>
                                        <p:tav tm="100000">
                                          <p:val>
                                            <p:strVal val="#ppt_w"/>
                                          </p:val>
                                        </p:tav>
                                      </p:tavLst>
                                    </p:anim>
                                    <p:anim calcmode="lin" valueType="num">
                                      <p:cBhvr>
                                        <p:cTn id="8" dur="1000" fill="hold"/>
                                        <p:tgtEl>
                                          <p:spTgt spid="21508"/>
                                        </p:tgtEl>
                                        <p:attrNameLst>
                                          <p:attrName>ppt_h</p:attrName>
                                        </p:attrNameLst>
                                      </p:cBhvr>
                                      <p:tavLst>
                                        <p:tav tm="0">
                                          <p:val>
                                            <p:strVal val="#ppt_h"/>
                                          </p:val>
                                        </p:tav>
                                        <p:tav tm="100000">
                                          <p:val>
                                            <p:strVal val="#ppt_h"/>
                                          </p:val>
                                        </p:tav>
                                      </p:tavLst>
                                    </p:anim>
                                    <p:animEffect transition="in" filter="fade">
                                      <p:cBhvr>
                                        <p:cTn id="9" dur="1000"/>
                                        <p:tgtEl>
                                          <p:spTgt spid="2150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21506"/>
                                        </p:tgtEl>
                                        <p:attrNameLst>
                                          <p:attrName>style.visibility</p:attrName>
                                        </p:attrNameLst>
                                      </p:cBhvr>
                                      <p:to>
                                        <p:strVal val="visible"/>
                                      </p:to>
                                    </p:set>
                                    <p:anim calcmode="lin" valueType="num">
                                      <p:cBhvr>
                                        <p:cTn id="14" dur="1000" fill="hold"/>
                                        <p:tgtEl>
                                          <p:spTgt spid="21506"/>
                                        </p:tgtEl>
                                        <p:attrNameLst>
                                          <p:attrName>ppt_w</p:attrName>
                                        </p:attrNameLst>
                                      </p:cBhvr>
                                      <p:tavLst>
                                        <p:tav tm="0">
                                          <p:val>
                                            <p:fltVal val="0"/>
                                          </p:val>
                                        </p:tav>
                                        <p:tav tm="100000">
                                          <p:val>
                                            <p:strVal val="#ppt_w"/>
                                          </p:val>
                                        </p:tav>
                                      </p:tavLst>
                                    </p:anim>
                                    <p:anim calcmode="lin" valueType="num">
                                      <p:cBhvr>
                                        <p:cTn id="15" dur="1000" fill="hold"/>
                                        <p:tgtEl>
                                          <p:spTgt spid="21506"/>
                                        </p:tgtEl>
                                        <p:attrNameLst>
                                          <p:attrName>ppt_h</p:attrName>
                                        </p:attrNameLst>
                                      </p:cBhvr>
                                      <p:tavLst>
                                        <p:tav tm="0">
                                          <p:val>
                                            <p:fltVal val="0"/>
                                          </p:val>
                                        </p:tav>
                                        <p:tav tm="100000">
                                          <p:val>
                                            <p:strVal val="#ppt_h"/>
                                          </p:val>
                                        </p:tav>
                                      </p:tavLst>
                                    </p:anim>
                                    <p:anim calcmode="lin" valueType="num">
                                      <p:cBhvr>
                                        <p:cTn id="16" dur="1000" fill="hold"/>
                                        <p:tgtEl>
                                          <p:spTgt spid="21506"/>
                                        </p:tgtEl>
                                        <p:attrNameLst>
                                          <p:attrName>style.rotation</p:attrName>
                                        </p:attrNameLst>
                                      </p:cBhvr>
                                      <p:tavLst>
                                        <p:tav tm="0">
                                          <p:val>
                                            <p:fltVal val="90"/>
                                          </p:val>
                                        </p:tav>
                                        <p:tav tm="100000">
                                          <p:val>
                                            <p:fltVal val="0"/>
                                          </p:val>
                                        </p:tav>
                                      </p:tavLst>
                                    </p:anim>
                                    <p:animEffect transition="in" filter="fade">
                                      <p:cBhvr>
                                        <p:cTn id="17"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Другая 4">
      <a:dk1>
        <a:srgbClr val="242424"/>
      </a:dk1>
      <a:lt1>
        <a:srgbClr val="F8D1C3"/>
      </a:lt1>
      <a:dk2>
        <a:srgbClr val="9E3611"/>
      </a:dk2>
      <a:lt2>
        <a:srgbClr val="EB7449"/>
      </a:lt2>
      <a:accent1>
        <a:srgbClr val="FF6566"/>
      </a:accent1>
      <a:accent2>
        <a:srgbClr val="9B2D1F"/>
      </a:accent2>
      <a:accent3>
        <a:srgbClr val="0C0C0C"/>
      </a:accent3>
      <a:accent4>
        <a:srgbClr val="956251"/>
      </a:accent4>
      <a:accent5>
        <a:srgbClr val="DE6B5C"/>
      </a:accent5>
      <a:accent6>
        <a:srgbClr val="855D5D"/>
      </a:accent6>
      <a:hlink>
        <a:srgbClr val="742117"/>
      </a:hlink>
      <a:folHlink>
        <a:srgbClr val="F7C7B6"/>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235</TotalTime>
  <Words>782</Words>
  <Application>Microsoft Office PowerPoint</Application>
  <PresentationFormat>Экран (4:3)</PresentationFormat>
  <Paragraphs>38</Paragraphs>
  <Slides>10</Slides>
  <Notes>0</Notes>
  <HiddenSlides>0</HiddenSlides>
  <MMClips>1</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Cambria</vt:lpstr>
      <vt:lpstr>Wingdings 2</vt:lpstr>
      <vt:lpstr>Calibri</vt:lpstr>
      <vt:lpstr>Rockwell</vt:lpstr>
      <vt:lpstr>Литейная</vt:lpstr>
      <vt:lpstr>Russian customs, traditions and  holidays </vt:lpstr>
      <vt:lpstr>Russian people</vt:lpstr>
      <vt:lpstr>Creation</vt:lpstr>
      <vt:lpstr>Customs</vt:lpstr>
      <vt:lpstr>Holidays and traditions </vt:lpstr>
      <vt:lpstr>The New Year and Christmas</vt:lpstr>
      <vt:lpstr>The Old New Year's Day,Man's Day and International Women's Day</vt:lpstr>
      <vt:lpstr>Maslenitsa, Paskha and Mayday  </vt:lpstr>
      <vt:lpstr>Victory Day and Independence Day </vt:lpstr>
      <vt:lpstr> The presentation was made by Krylova Ksenia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 customs and traditions.</dc:title>
  <dc:creator>User</dc:creator>
  <cp:lastModifiedBy>Дарёна</cp:lastModifiedBy>
  <cp:revision>41</cp:revision>
  <dcterms:created xsi:type="dcterms:W3CDTF">2010-09-21T12:47:44Z</dcterms:created>
  <dcterms:modified xsi:type="dcterms:W3CDTF">2012-04-17T03:50:21Z</dcterms:modified>
</cp:coreProperties>
</file>