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56" r:id="rId3"/>
    <p:sldId id="284" r:id="rId4"/>
    <p:sldId id="285" r:id="rId5"/>
    <p:sldId id="287" r:id="rId6"/>
    <p:sldId id="288" r:id="rId7"/>
    <p:sldId id="289" r:id="rId8"/>
    <p:sldId id="290" r:id="rId9"/>
    <p:sldId id="258" r:id="rId10"/>
    <p:sldId id="259" r:id="rId11"/>
    <p:sldId id="260" r:id="rId12"/>
    <p:sldId id="261" r:id="rId13"/>
    <p:sldId id="262" r:id="rId14"/>
    <p:sldId id="272" r:id="rId15"/>
    <p:sldId id="263" r:id="rId16"/>
    <p:sldId id="265" r:id="rId17"/>
    <p:sldId id="266" r:id="rId18"/>
    <p:sldId id="267" r:id="rId19"/>
    <p:sldId id="291" r:id="rId20"/>
    <p:sldId id="269" r:id="rId21"/>
    <p:sldId id="278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1C11-3180-4252-B000-E065C826A7A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73E7-5350-48FF-B5D7-0FB8B359C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73E7-5350-48FF-B5D7-0FB8B359CB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torange.ru/category/Objects/electric/7352.html" TargetMode="Externa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ectro.narod.ru/safety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9.jpeg"/><Relationship Id="rId4" Type="http://schemas.openxmlformats.org/officeDocument/2006/relationships/hyperlink" Target="http://www.google.ru/imgres?imgurl=http://www.decoplus.ru/tinymce/uploaded/image/design_kuhni1.jpg&amp;imgrefurl=http://demo.decoplus.ru/design_kuhni/&amp;h=466&amp;w=600&amp;sz=103&amp;tbnid=SKs8tCcwGMRK6M:&amp;tbnh=105&amp;tbnw=135&amp;prev=/images?q=%D0%B4%D0%B8%D0%B7%D0%B0%D0%B9%D0%BD+%D0%BA%D1%83%D1%85%D0%BD%D0%B8&amp;zoom=1&amp;q=%D0%B4%D0%B8%D0%B7%D0%B0%D0%B9%D0%BD+%D0%BA%D1%83%D1%85%D0%BD%D0%B8&amp;hl=ru&amp;usg=__odx2qDS5M_ecdQIl_dRR85QTykQ=&amp;sa=X&amp;ei=mTaKTdmoG4uYOoTI8fUN&amp;ved=0CDYQ9QEwA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julia-zaharyascheva/view/424707/?page=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o6oi.ru/main.php/wallpapers/nature/lightning_storms/lightning_44.jpg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o6oi.ru/main.php/wallpapers/nature/lightning_storms/lightning_58.jpg.html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o6oi.ru/main.php/wallpapers/nature/lightning_storms/lightning_40.jpg.html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360652" y="142287"/>
            <a:ext cx="7286676" cy="3286148"/>
            <a:chOff x="1360652" y="142287"/>
            <a:chExt cx="7286676" cy="3286148"/>
          </a:xfrm>
        </p:grpSpPr>
        <p:sp useBgFill="1">
          <p:nvSpPr>
            <p:cNvPr id="2" name="Прямоугольник 1"/>
            <p:cNvSpPr/>
            <p:nvPr/>
          </p:nvSpPr>
          <p:spPr>
            <a:xfrm>
              <a:off x="1928794" y="571480"/>
              <a:ext cx="6268108" cy="2308324"/>
            </a:xfrm>
            <a:prstGeom prst="rect">
              <a:avLst/>
            </a:prstGeom>
            <a:ln cap="sq" cmpd="sng">
              <a:noFill/>
              <a:bevel/>
            </a:ln>
            <a:effectLst>
              <a:innerShdw blurRad="1016000" dist="50800" dir="18900000">
                <a:srgbClr val="FFC000">
                  <a:alpha val="3000"/>
                </a:srgbClr>
              </a:innerShdw>
            </a:effectLst>
          </p:spPr>
          <p:txBody>
            <a:bodyPr vert="horz" wrap="square" lIns="91440" tIns="45720" rIns="91440" bIns="45720" anchor="ctr" anchorCtr="0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ru-RU" sz="7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660066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Профессия – </a:t>
              </a:r>
            </a:p>
            <a:p>
              <a:pPr algn="ctr"/>
              <a:r>
                <a:rPr lang="ru-RU" sz="7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660066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электрик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Блок-схема: перфолента 2"/>
            <p:cNvSpPr/>
            <p:nvPr/>
          </p:nvSpPr>
          <p:spPr>
            <a:xfrm rot="344874">
              <a:off x="1360652" y="142287"/>
              <a:ext cx="7286676" cy="3286148"/>
            </a:xfrm>
            <a:prstGeom prst="flowChartPunchedTape">
              <a:avLst/>
            </a:prstGeom>
            <a:solidFill>
              <a:srgbClr val="0070C0">
                <a:alpha val="20000"/>
              </a:srgbClr>
            </a:solidFill>
            <a:scene3d>
              <a:camera prst="orthographicFront"/>
              <a:lightRig rig="soft" dir="t">
                <a:rot lat="0" lon="0" rev="11400000"/>
              </a:lightRig>
            </a:scene3d>
            <a:sp3d extrusionH="285750" prstMaterial="metal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Рисунок 4" descr="http://static.baza.farpost.ru/bulletins_images/4/7/0/47033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571876"/>
            <a:ext cx="457203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а для Электрика. Все Секреты Мастерств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0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ym075.edusite.ru/images/professia/ingener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0"/>
            <a:ext cx="335755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проведения проводов и кабелей необходимы были люди, которые бы разбирались в электричестве. Так появилась профессия электрика. Однако с появлением все более разных электрических приборов, усложнением электротехники профессия разветвляется на множество специальностей: электромонтажник, электромеханик по ремонту оборудования (в зависимости от специализации), электромонтер, техник-электрик, электрослесарь и др. На сегодняшний день существует несколько десятков специальностей электрика.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circl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5/0/7/50777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2899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baza.farpost.ru/bulletins_images/8/2/9/82922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000240"/>
            <a:ext cx="307180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9/6/3/96395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357298"/>
            <a:ext cx="307183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необходимого размера кабелей для силового питания оборудования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оставление плана размещения силового питания и электропроводки.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Прокладывание кабелей силового питания, электропроводки.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0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Доминирующие виды деятельности профессии электрик:</a:t>
            </a:r>
            <a:endParaRPr lang="ru-RU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5/0/7/50777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9/6/5/96555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286124"/>
            <a:ext cx="37147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baza.farpost.ru/bulletins_images/1/0/4/1043489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2"/>
            <a:ext cx="47148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0"/>
            <a:ext cx="4500562" cy="3929066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профилактическом и текущем ремонте электрического оборудования.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монтажных и других работ при реконструкции и внедрении нового электрического оборудования.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572140"/>
            <a:ext cx="4357686" cy="128586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Подключение электрооборудования.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baza.farpost.ru/bulletins_images/7/0/2/70204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14752"/>
            <a:ext cx="4572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550069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розванивание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смонтированных схем и измерение сопротивления изоляции.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lectrolibrary.info/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6190"/>
            <a:ext cx="4572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ra-anekdot.ru/ris/elektrik/elektrik-00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0"/>
            <a:ext cx="385762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одготовка приборов и аппаратов к включению и наладке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ruchkov.ru/photos/DSCF24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864396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 и поиск неисправностей при замыкании проводки.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стабильного обеспечения электроэнергией потребителей люди этой профессии работают в любое время года, дня и ночи, при любых погодных условиях. От бесперебойной работы электрооборудования во многом зависит эффективность любого производственного объекта.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кола для электрика. Курс молодого бойц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ic.baza.farpost.ru/bulletins_images/9/3/7/93763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ветительная вышка Фонарь свет небо ночь освещение лампа рассеиватель осветитель светло электро электрика небо лестница металл лазить">
            <a:hlinkClick r:id="rId5" tooltip="&quot;Осветительная вышка Фонарь свет небо ночь освещение лампа рассеиватель осветитель светло электро электрика небо лестница металл лазить&quot;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6190"/>
            <a:ext cx="45005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48" y="1428736"/>
            <a:ext cx="4429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Питере построят памятник энергетику-электрику. На площади Конституции будет установлен монумент похожий на Дон Кихота вращающего колесо.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электрику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66"/>
            <a:ext cx="314327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асная профессия электри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4330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xn----itbjhbctawt1j.xn--p1ai/images/stories/электр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876"/>
            <a:ext cx="4429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gra-anekdot.ru/ris/elektrik/elektrik-001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357562"/>
            <a:ext cx="407193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0"/>
            <a:ext cx="6500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Недавно был опубликован список смертельно опасных профессий – тех, в которых наиболее высокий уровень смертности. Профессия электрика – оказалась 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седьмом месте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сравнения, уровень смертности представителей наиболее “рискованных” профессий заметно ниже — милиция на 18 месте, пожарные – на 22 месте.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electro.narod.ru/scroll.files/10.gif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3357562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2.gstatic.com/images?q=tbn:ANd9GcTUsWkyLoVlJPdzhrZUTBfrnQ4sRUW_uGDV7U98ctOIoYimvWLK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0"/>
            <a:ext cx="4714877" cy="3696978"/>
          </a:xfrm>
          <a:prstGeom prst="rect">
            <a:avLst/>
          </a:prstGeom>
          <a:noFill/>
        </p:spPr>
      </p:pic>
      <p:pic>
        <p:nvPicPr>
          <p:cNvPr id="14342" name="Picture 6" descr="http://www.qp-52.ru/files/articles/2010/05/268/268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3764" y="3714753"/>
            <a:ext cx="4720236" cy="3143248"/>
          </a:xfrm>
          <a:prstGeom prst="rect">
            <a:avLst/>
          </a:prstGeom>
          <a:noFill/>
        </p:spPr>
      </p:pic>
      <p:pic>
        <p:nvPicPr>
          <p:cNvPr id="14344" name="Picture 8" descr="http://t3.gstatic.com/images?q=tbn:ANd9GcQRt_AFDIqtPzyJW7fUZ9raNap2NX2WDuHU_InAR1Yg6mvQtwXNe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15687"/>
            <a:ext cx="4429124" cy="34423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4500562" cy="264123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нашем доме жить уютно: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Телевизор есть, компьютер,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изайн кухн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143248"/>
            <a:ext cx="4643437" cy="3714752"/>
          </a:xfrm>
          <a:prstGeom prst="rect">
            <a:avLst/>
          </a:prstGeom>
          <a:noFill/>
        </p:spPr>
      </p:pic>
      <p:sp>
        <p:nvSpPr>
          <p:cNvPr id="45062" name="AutoShape 6" descr="data:image/jpg;base64,/9j/4AAQSkZJRgABAQAAAQABAAD/2wBDAAkGBwgHBgkIBwgKCgkLDRYPDQwMDRsUFRAWIB0iIiAdHx8kKDQsJCYxJx8fLT0tMTU3Ojo6Iys/RD84QzQ5Ojf/2wBDAQoKCg0MDRoPDxo3JR8lNzc3Nzc3Nzc3Nzc3Nzc3Nzc3Nzc3Nzc3Nzc3Nzc3Nzc3Nzc3Nzc3Nzc3Nzc3Nzc3Nzf/wAARCABeAHkDASIAAhEBAxEB/8QAHAAAAwEBAQEBAQAAAAAAAAAABAUGAwIBBwAI/8QAQBAAAgEDAwEDCQUGBQQDAAAAAQIDAAQRBRIhMRNBcQYUIlFhgZGh0RUjMrHBM0JygpLwFiRSU1RDYmVzsuHx/8QAGAEAAwEBAAAAAAAAAAAAAAAAAQIDAAT/xAAfEQACAgIDAQEBAAAAAAAAAAAAAQIREiEDMUFREyL/2gAMAwEAAhEDEQA/AI/WVxax/wDuX9a90e3E1wUxn0c/lW2uIWtI8D/rp+taeT9xBZXglvA4i2kZVd2PdUEOcTWObzsoyTlsc1q8UtqwaIkEnGPX4iqjyY06DVLt7mKRJQpJ2qckeI7vfW+o6DJPqC28C5fByaMkZMn7e53gdoOzc9Mjg+FHRbmOApJ9lUU3k28NsizIhCA9B1OKG03yf1ONM7UAk5UFxwBU6b6DaAEglPSNqIjtpv8ATjxNOP8ADerFMiSHw3cn5V5ZaBe3VwY5LsR4IBG0nHOPZS0w2Ax2kh6lR76Jjsj+9Ko91UA8ik4V9Qm6Z4T/AO6zj8lbXz5oZJ5mQY5yBnjNHFmyQqW1gX8c48OBWe+RdQtrXSBHJdShm7SU5SFRjLYHLHkYFVMXkppMUgyZW4z6Uo/QCuU0Owj1RSkRCqcrh2yOPWDRx+msxg028aKQXOqXTFwR6BEYXwAHFTvlDYXthaPcW+rXTkEBba7cSxy+kOBkZB9oPdVH5S3kul+ZLZLPJvkzJljyoxkZPTOevdiitStLXtkk7IABclnXJ7+80MUjWyM87jLYjtjn2Y4rrtpP+I39+6voMdxb3Vkk9ptaGUAo6YAbmu97e34j607SEtn8/auv+UT/ANq/rQ0CbsCjdWK+aJkgferWNlAlzIsYnjjZjgFmAHxoJaDZn5tPbSi5s3eOVTnMZKkeBFUfkz5XX9pcl73bdbuCXGH/AKh+oNcpoU6LldQtD7DMv1pzomh6bqFhE0saSyclpoWIJ5Pq/WqRv0Vv4VdnrNrq0aTIkiDvDDIz4ivNf1FLKS3ChGZ1JwXxx6+KVadYLprGK1uGaPqFkHI94+lHXdjBfSI73CpKuMEt7eR4U0oJr+RU3eza18orJQq3c6wSY5RsnHvximtqY5L53UgglMn4VEXDSWoeLWbUM8bJho1AD7mYZHceg9VCXranNeGXS9emjYYeRHcp2akBgOOMAEfWovXZRI+sMYg2fQxjx7xQMksVveySyECMYye78NIW163bSoLea6aWZQN87SIu8jk9D4VnqGsRXEzL/nIwAVYROF3HGOTQlL4ZIoYde06S5SFZgJJBhVKkZrzzmE6mhVgwkOFwevFQGjQxWeoJPdSS3SKDmJsgNxjk5/8A2n8+qQS3EE4hEIjk+7QnOeBxwKGbfYzivChadrkFzaHv2iWRUbHhyR7+fZQ0ry3DPFPbtFhMAlgysDnoR+opPqGuT3L+cQ3TwRR+iVQkjPwzXcvlA1yVRCgcKDvwSccc88d9NcRdnlraz30NvZTFo4rTP7Md27jGenTg4JwT4l9lfXJ/VUxLrqKzt9onc2NxAHOP5aw/xF/5Wb+/5aRuw0z5dryB9OcN03KT8aQR2dtcFQsSHIJJKgdDinOqSTNMsI2mF8e7v5FcWVkkIYqCSe89arB6tCtbEh0e1lbEYGefwnpjHr8RWltpU1s/aWV1JE3XcjY+YxT6309I5ZJBklu72GiLbSQsMqFmJfOCRwOuPzprZqM9HvvKgTLHDqjOScA3Lbx8wTVPbTeU0jAXA0yXdxkSOh/+JoCxhEN1EmSdqdT38mmEepwQSbJZVRlIJBNBza0bFHfa3TRSoxiba8Z2pKJF5z3EAg+j6h7O+uopAn2o0sOwLACTnG4dmvw6Y91LZEsVSUR6pGFcocMnHo7uvP8A3fKu4Ly0Rb0Jqtvuni2o27G1toUflU5OxkqPwuIJYInEc2Fkb0e1x0CZB9Grux0+O9v4o5GdVcknYcH8JP6VARpLsVBrUGdzn9qeh24HT2H41faRNHNPAwmi44Ln8OdhoVswxj8n7T7Ye2LTGJYd/wCM5zkd/wAaSa5HHYXyQQxvIgmIXLElfw08SaGTVZWdYAvYHAYjGfR+dS+uspu4wZ4otkpYqWwCMjgYoSZkcJMDp87NCV9MDbuOT05ry3b74sEweyA5Y+oUI90FgEYvLdOBnBJ6Y7z9Kyt7iFbzf51C26MIFVzknju91KgmU9oo6sM+w0P5oPWPjWs15GScMn9VYeeJ60+NLsayWjYMs7HdLI3MCo67ckcDxz8qwFxqMblDaRqQf3ph+gNKr27sl1pRYtJFAhG5WkOzdkZxnoPpR0mo2ayjtb+AY6iMM5+Qx867YR+kZNeBX2hqUZAKWq/zsf0rRdU1DcF7W1U9P2LkfmBSz7V0t3wJbmVj09ARj45P5UdHDYtbyM13FHO8TNG00wVNy8gEZ7xkeJFF0nQEmxvp89yNSha5vInDYGxYduc+3caJ1VoY7hpX7sDOPZUZafa93IlzZyw4T8LYAUEfxVvcSaxIzrcXNo2eWfIIHhgVOUX2MmO7iRJVZIx6LKfT9vdQSwsCQEJOe5ciuNFuk86S1kkW4dnC7Y4WwuTgnOe7PNWbWkSLzkndjHUH4VF5LsrrwUWsd5ujIuHMXCmFoAccdQcVbaOzx2f3RkifOEZQVI4IqMuPJ95NQN0lzdRoZA3ZI67MDGePVx86pzb2yRs/YkFefQzn3YoZUah1p99qVg4mmfzu4IZXZiRleMfkKkPKTUY77X45y5L3IDLslyiAdQR0z9fZReo3OnaN2LavPPZiaPtI1Bcuy5xnbkcdetatLpUc8cAuWYbfxMroxDY/Fnp14OeKZz1tBxb2K7jYcYZcA+lyOPpQzrDDcsYz6KSALht2ePXQWvWcUczXKYW2fBMjSE4APdjrmk9vPc6nqtukBaKGNhgkZCr3kjoT7DSJ2FQ+lXp+kahqcTyWUAdU6neo+GTzXX+HNZ/4Uny+tVqatYJEsSAQoAcM6Fsn2kEkk9cmsPtWz/34v6G+lOpIRpnyxLWzS/Nw8SlmfLY6mm6wR3H7LTFZT3yoAPnRsEMcPEcaJ/CtFIcIT35FM5yFqIsl0e3EDSXEFmgRclUhDYFJIobW30vzk28KyhRtZ4lBBJGccc9Tiq/d9zJ/AajtUKCzst+7g9V4IGBnFLFtvsZ1QtuLq5uFAZuyAJzzyB3Y9VaSxeh2soChxsOTzt8Oveegpf55LLJtsohEM8MOXHvxge4CimXeirLlsAbiT1IA7/GrMRD3yaeE6ggiB9E9TgZyD3e6q1pOFBIX0j0PHWovQ3ZLyEBdkQJ56Dof7zT+LzrU7g22mDcQfvLhvwoD/fjUZ9jwRQqxMYwD0p7owjhuIZ54llQ5IzKg2+rgnJP0pbo2kDSi7xs0s8n7SSTnPgD0HsFOVdJfQlgicfwChFJPYXfgBrdlZa1qSz3U+oStDIZYT2aSrCc5yNmSAMDr6uaA8rNbsNStrt7OZ7mVYN2Qh7+OOK01byZtbuQvaqsDt1cD0h/Dxx41sNJs7KBbeJQNwAZmJJY4x17602krDFP0j9A23cE8coDRhI2ZGUcMVA/SgXuLW31J4lbZF23q68Ywffn+xVi0EFqJXj5CJubHqHrFfO7ycy6i15hFy4fpkDGeeev4fDmpwcZrJBnqkXARCuBnBHGTWXmw9Z+ArCx1OO606K4uJY45clHBYDJHqyfCiPO4P99P61pMWiyTaugASVqrfd/zUKAfXW6Kez6/vV0s5DQt9zJ/AfzqP1Q7ra1Hj+QqtYHsJOf3D+dR98N0VtnOMHp4ChHsYEXCjs41GB+6owB4/wB5r0Z37dvaP3AdBXisZpOxhwiA1V6HosMUaTy4cnoPrTSqKtmjb0jPRdIubuNDO/Ywty+0ek3sB6Yq/wBItIbaFIbeMIg7gP7zSmBQWA9VPbA7V8KlGVysrJUhk0QVAepPsrMRlTwKJhiDje3WvdvNXojYOqndk/A0DqNyscRMeM58CpHTn1U0u1dLWRotu/Bxu6V8v1q/v+3LtcFWRuOzOAKjzpYV9KccXJ2a655QDZJFEi5kYrJIUwW9ft6/pUHLeursucxtnYTxxz3++qNoI/KJRahEtr2JGdGRR2UgXrkfunHq49lSRkMZljJbcMqCDxnoflScHGoxLJZdjLTfvrwCfaMjCh+B7vnTLsrP/jy/L61Ltut13DAZQGyPUaY+YXf+qH+tvpTcnC5O7Orj5vziotn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9375" y="-427038"/>
            <a:ext cx="11525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data:image/jpg;base64,/9j/4AAQSkZJRgABAQAAAQABAAD/2wBDAAkGBwgHBgkIBwgKCgkLDRYPDQwMDRsUFRAWIB0iIiAdHx8kKDQsJCYxJx8fLT0tMTU3Ojo6Iys/RD84QzQ5Ojf/2wBDAQoKCg0MDRoPDxo3JR8lNzc3Nzc3Nzc3Nzc3Nzc3Nzc3Nzc3Nzc3Nzc3Nzc3Nzc3Nzc3Nzc3Nzc3Nzc3Nzc3Nzf/wAARCABeAHkDASIAAhEBAxEB/8QAHAAAAwEBAQEBAQAAAAAAAAAABAUGAwIBBwAI/8QAQBAAAgEDAwEDCQUGBQQDAAAAAQIDAAQRBRIhMRNBcQYUIlFhgZGh0RUjMrHBM0JygpLwFiRSU1RDYmVzsuHx/8QAGAEAAwEBAAAAAAAAAAAAAAAAAQIDAAT/xAAfEQACAgIDAQEBAAAAAAAAAAAAAQIREiEDMUFREyL/2gAMAwEAAhEDEQA/AI/WVxax/wDuX9a90e3E1wUxn0c/lW2uIWtI8D/rp+taeT9xBZXglvA4i2kZVd2PdUEOcTWObzsoyTlsc1q8UtqwaIkEnGPX4iqjyY06DVLt7mKRJQpJ2qckeI7vfW+o6DJPqC28C5fByaMkZMn7e53gdoOzc9Mjg+FHRbmOApJ9lUU3k28NsizIhCA9B1OKG03yf1ONM7UAk5UFxwBU6b6DaAEglPSNqIjtpv8ATjxNOP8ADerFMiSHw3cn5V5ZaBe3VwY5LsR4IBG0nHOPZS0w2Ax2kh6lR76Jjsj+9Ko91UA8ik4V9Qm6Z4T/AO6zj8lbXz5oZJ5mQY5yBnjNHFmyQqW1gX8c48OBWe+RdQtrXSBHJdShm7SU5SFRjLYHLHkYFVMXkppMUgyZW4z6Uo/QCuU0Owj1RSkRCqcrh2yOPWDRx+msxg028aKQXOqXTFwR6BEYXwAHFTvlDYXthaPcW+rXTkEBba7cSxy+kOBkZB9oPdVH5S3kul+ZLZLPJvkzJljyoxkZPTOevdiitStLXtkk7IABclnXJ7+80MUjWyM87jLYjtjn2Y4rrtpP+I39+6voMdxb3Vkk9ptaGUAo6YAbmu97e34j607SEtn8/auv+UT/ANq/rQ0CbsCjdWK+aJkgferWNlAlzIsYnjjZjgFmAHxoJaDZn5tPbSi5s3eOVTnMZKkeBFUfkz5XX9pcl73bdbuCXGH/AKh+oNcpoU6LldQtD7DMv1pzomh6bqFhE0saSyclpoWIJ5Pq/WqRv0Vv4VdnrNrq0aTIkiDvDDIz4ivNf1FLKS3ChGZ1JwXxx6+KVadYLprGK1uGaPqFkHI94+lHXdjBfSI73CpKuMEt7eR4U0oJr+RU3eza18orJQq3c6wSY5RsnHvximtqY5L53UgglMn4VEXDSWoeLWbUM8bJho1AD7mYZHceg9VCXranNeGXS9emjYYeRHcp2akBgOOMAEfWovXZRI+sMYg2fQxjx7xQMksVveySyECMYye78NIW163bSoLea6aWZQN87SIu8jk9D4VnqGsRXEzL/nIwAVYROF3HGOTQlL4ZIoYde06S5SFZgJJBhVKkZrzzmE6mhVgwkOFwevFQGjQxWeoJPdSS3SKDmJsgNxjk5/8A2n8+qQS3EE4hEIjk+7QnOeBxwKGbfYzivChadrkFzaHv2iWRUbHhyR7+fZQ0ry3DPFPbtFhMAlgysDnoR+opPqGuT3L+cQ3TwRR+iVQkjPwzXcvlA1yVRCgcKDvwSccc88d9NcRdnlraz30NvZTFo4rTP7Md27jGenTg4JwT4l9lfXJ/VUxLrqKzt9onc2NxAHOP5aw/xF/5Wb+/5aRuw0z5dryB9OcN03KT8aQR2dtcFQsSHIJJKgdDinOqSTNMsI2mF8e7v5FcWVkkIYqCSe89arB6tCtbEh0e1lbEYGefwnpjHr8RWltpU1s/aWV1JE3XcjY+YxT6309I5ZJBklu72GiLbSQsMqFmJfOCRwOuPzprZqM9HvvKgTLHDqjOScA3Lbx8wTVPbTeU0jAXA0yXdxkSOh/+JoCxhEN1EmSdqdT38mmEepwQSbJZVRlIJBNBza0bFHfa3TRSoxiba8Z2pKJF5z3EAg+j6h7O+uopAn2o0sOwLACTnG4dmvw6Y91LZEsVSUR6pGFcocMnHo7uvP8A3fKu4Ly0Rb0Jqtvuni2o27G1toUflU5OxkqPwuIJYInEc2Fkb0e1x0CZB9Grux0+O9v4o5GdVcknYcH8JP6VARpLsVBrUGdzn9qeh24HT2H41faRNHNPAwmi44Ln8OdhoVswxj8n7T7Ye2LTGJYd/wCM5zkd/wAaSa5HHYXyQQxvIgmIXLElfw08SaGTVZWdYAvYHAYjGfR+dS+uspu4wZ4otkpYqWwCMjgYoSZkcJMDp87NCV9MDbuOT05ry3b74sEweyA5Y+oUI90FgEYvLdOBnBJ6Y7z9Kyt7iFbzf51C26MIFVzknju91KgmU9oo6sM+w0P5oPWPjWs15GScMn9VYeeJ60+NLsayWjYMs7HdLI3MCo67ckcDxz8qwFxqMblDaRqQf3ph+gNKr27sl1pRYtJFAhG5WkOzdkZxnoPpR0mo2ayjtb+AY6iMM5+Qx867YR+kZNeBX2hqUZAKWq/zsf0rRdU1DcF7W1U9P2LkfmBSz7V0t3wJbmVj09ARj45P5UdHDYtbyM13FHO8TNG00wVNy8gEZ7xkeJFF0nQEmxvp89yNSha5vInDYGxYduc+3caJ1VoY7hpX7sDOPZUZafa93IlzZyw4T8LYAUEfxVvcSaxIzrcXNo2eWfIIHhgVOUX2MmO7iRJVZIx6LKfT9vdQSwsCQEJOe5ciuNFuk86S1kkW4dnC7Y4WwuTgnOe7PNWbWkSLzkndjHUH4VF5LsrrwUWsd5ujIuHMXCmFoAccdQcVbaOzx2f3RkifOEZQVI4IqMuPJ95NQN0lzdRoZA3ZI67MDGePVx86pzb2yRs/YkFefQzn3YoZUah1p99qVg4mmfzu4IZXZiRleMfkKkPKTUY77X45y5L3IDLslyiAdQR0z9fZReo3OnaN2LavPPZiaPtI1Bcuy5xnbkcdetatLpUc8cAuWYbfxMroxDY/Fnp14OeKZz1tBxb2K7jYcYZcA+lyOPpQzrDDcsYz6KSALht2ePXQWvWcUczXKYW2fBMjSE4APdjrmk9vPc6nqtukBaKGNhgkZCr3kjoT7DSJ2FQ+lXp+kahqcTyWUAdU6neo+GTzXX+HNZ/4Uny+tVqatYJEsSAQoAcM6Fsn2kEkk9cmsPtWz/34v6G+lOpIRpnyxLWzS/Nw8SlmfLY6mm6wR3H7LTFZT3yoAPnRsEMcPEcaJ/CtFIcIT35FM5yFqIsl0e3EDSXEFmgRclUhDYFJIobW30vzk28KyhRtZ4lBBJGccc9Tiq/d9zJ/AajtUKCzst+7g9V4IGBnFLFtvsZ1QtuLq5uFAZuyAJzzyB3Y9VaSxeh2soChxsOTzt8Oveegpf55LLJtsohEM8MOXHvxge4CimXeirLlsAbiT1IA7/GrMRD3yaeE6ggiB9E9TgZyD3e6q1pOFBIX0j0PHWovQ3ZLyEBdkQJ56Dof7zT+LzrU7g22mDcQfvLhvwoD/fjUZ9jwRQqxMYwD0p7owjhuIZ54llQ5IzKg2+rgnJP0pbo2kDSi7xs0s8n7SSTnPgD0HsFOVdJfQlgicfwChFJPYXfgBrdlZa1qSz3U+oStDIZYT2aSrCc5yNmSAMDr6uaA8rNbsNStrt7OZ7mVYN2Qh7+OOK01byZtbuQvaqsDt1cD0h/Dxx41sNJs7KBbeJQNwAZmJJY4x17602krDFP0j9A23cE8coDRhI2ZGUcMVA/SgXuLW31J4lbZF23q68Ywffn+xVi0EFqJXj5CJubHqHrFfO7ycy6i15hFy4fpkDGeeev4fDmpwcZrJBnqkXARCuBnBHGTWXmw9Z+ArCx1OO606K4uJY45clHBYDJHqyfCiPO4P99P61pMWiyTaugASVqrfd/zUKAfXW6Kez6/vV0s5DQt9zJ/AfzqP1Q7ra1Hj+QqtYHsJOf3D+dR98N0VtnOMHp4ChHsYEXCjs41GB+6owB4/wB5r0Z37dvaP3AdBXisZpOxhwiA1V6HosMUaTy4cnoPrTSqKtmjb0jPRdIubuNDO/Ywty+0ek3sB6Yq/wBItIbaFIbeMIg7gP7zSmBQWA9VPbA7V8KlGVysrJUhk0QVAepPsrMRlTwKJhiDje3WvdvNXojYOqndk/A0DqNyscRMeM58CpHTn1U0u1dLWRotu/Bxu6V8v1q/v+3LtcFWRuOzOAKjzpYV9KccXJ2a655QDZJFEi5kYrJIUwW9ft6/pUHLeursucxtnYTxxz3++qNoI/KJRahEtr2JGdGRR2UgXrkfunHq49lSRkMZljJbcMqCDxnoflScHGoxLJZdjLTfvrwCfaMjCh+B7vnTLsrP/jy/L61Ltut13DAZQGyPUaY+YXf+qH+tvpTcnC5O7Orj5vziotn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9375" y="-427038"/>
            <a:ext cx="11525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data:image/jpg;base64,/9j/4AAQSkZJRgABAQAAAQABAAD/2wBDAAkGBwgHBgkIBwgKCgkLDRYPDQwMDRsUFRAWIB0iIiAdHx8kKDQsJCYxJx8fLT0tMTU3Ojo6Iys/RD84QzQ5Ojf/2wBDAQoKCg0MDRoPDxo3JR8lNzc3Nzc3Nzc3Nzc3Nzc3Nzc3Nzc3Nzc3Nzc3Nzc3Nzc3Nzc3Nzc3Nzc3Nzc3Nzc3Nzf/wAARCABeAHkDASIAAhEBAxEB/8QAHAAAAwEBAQEBAQAAAAAAAAAABAUGAwIBBwAI/8QAQBAAAgEDAwEDCQUGBQQDAAAAAQIDAAQRBRIhMRNBcQYUIlFhgZGh0RUjMrHBM0JygpLwFiRSU1RDYmVzsuHx/8QAGAEAAwEBAAAAAAAAAAAAAAAAAQIDAAT/xAAfEQACAgIDAQEBAAAAAAAAAAAAAQIREiEDMUFREyL/2gAMAwEAAhEDEQA/AI/WVxax/wDuX9a90e3E1wUxn0c/lW2uIWtI8D/rp+taeT9xBZXglvA4i2kZVd2PdUEOcTWObzsoyTlsc1q8UtqwaIkEnGPX4iqjyY06DVLt7mKRJQpJ2qckeI7vfW+o6DJPqC28C5fByaMkZMn7e53gdoOzc9Mjg+FHRbmOApJ9lUU3k28NsizIhCA9B1OKG03yf1ONM7UAk5UFxwBU6b6DaAEglPSNqIjtpv8ATjxNOP8ADerFMiSHw3cn5V5ZaBe3VwY5LsR4IBG0nHOPZS0w2Ax2kh6lR76Jjsj+9Ko91UA8ik4V9Qm6Z4T/AO6zj8lbXz5oZJ5mQY5yBnjNHFmyQqW1gX8c48OBWe+RdQtrXSBHJdShm7SU5SFRjLYHLHkYFVMXkppMUgyZW4z6Uo/QCuU0Owj1RSkRCqcrh2yOPWDRx+msxg028aKQXOqXTFwR6BEYXwAHFTvlDYXthaPcW+rXTkEBba7cSxy+kOBkZB9oPdVH5S3kul+ZLZLPJvkzJljyoxkZPTOevdiitStLXtkk7IABclnXJ7+80MUjWyM87jLYjtjn2Y4rrtpP+I39+6voMdxb3Vkk9ptaGUAo6YAbmu97e34j607SEtn8/auv+UT/ANq/rQ0CbsCjdWK+aJkgferWNlAlzIsYnjjZjgFmAHxoJaDZn5tPbSi5s3eOVTnMZKkeBFUfkz5XX9pcl73bdbuCXGH/AKh+oNcpoU6LldQtD7DMv1pzomh6bqFhE0saSyclpoWIJ5Pq/WqRv0Vv4VdnrNrq0aTIkiDvDDIz4ivNf1FLKS3ChGZ1JwXxx6+KVadYLprGK1uGaPqFkHI94+lHXdjBfSI73CpKuMEt7eR4U0oJr+RU3eza18orJQq3c6wSY5RsnHvximtqY5L53UgglMn4VEXDSWoeLWbUM8bJho1AD7mYZHceg9VCXranNeGXS9emjYYeRHcp2akBgOOMAEfWovXZRI+sMYg2fQxjx7xQMksVveySyECMYye78NIW163bSoLea6aWZQN87SIu8jk9D4VnqGsRXEzL/nIwAVYROF3HGOTQlL4ZIoYde06S5SFZgJJBhVKkZrzzmE6mhVgwkOFwevFQGjQxWeoJPdSS3SKDmJsgNxjk5/8A2n8+qQS3EE4hEIjk+7QnOeBxwKGbfYzivChadrkFzaHv2iWRUbHhyR7+fZQ0ry3DPFPbtFhMAlgysDnoR+opPqGuT3L+cQ3TwRR+iVQkjPwzXcvlA1yVRCgcKDvwSccc88d9NcRdnlraz30NvZTFo4rTP7Md27jGenTg4JwT4l9lfXJ/VUxLrqKzt9onc2NxAHOP5aw/xF/5Wb+/5aRuw0z5dryB9OcN03KT8aQR2dtcFQsSHIJJKgdDinOqSTNMsI2mF8e7v5FcWVkkIYqCSe89arB6tCtbEh0e1lbEYGefwnpjHr8RWltpU1s/aWV1JE3XcjY+YxT6309I5ZJBklu72GiLbSQsMqFmJfOCRwOuPzprZqM9HvvKgTLHDqjOScA3Lbx8wTVPbTeU0jAXA0yXdxkSOh/+JoCxhEN1EmSdqdT38mmEepwQSbJZVRlIJBNBza0bFHfa3TRSoxiba8Z2pKJF5z3EAg+j6h7O+uopAn2o0sOwLACTnG4dmvw6Y91LZEsVSUR6pGFcocMnHo7uvP8A3fKu4Ly0Rb0Jqtvuni2o27G1toUflU5OxkqPwuIJYInEc2Fkb0e1x0CZB9Grux0+O9v4o5GdVcknYcH8JP6VARpLsVBrUGdzn9qeh24HT2H41faRNHNPAwmi44Ln8OdhoVswxj8n7T7Ye2LTGJYd/wCM5zkd/wAaSa5HHYXyQQxvIgmIXLElfw08SaGTVZWdYAvYHAYjGfR+dS+uspu4wZ4otkpYqWwCMjgYoSZkcJMDp87NCV9MDbuOT05ry3b74sEweyA5Y+oUI90FgEYvLdOBnBJ6Y7z9Kyt7iFbzf51C26MIFVzknju91KgmU9oo6sM+w0P5oPWPjWs15GScMn9VYeeJ60+NLsayWjYMs7HdLI3MCo67ckcDxz8qwFxqMblDaRqQf3ph+gNKr27sl1pRYtJFAhG5WkOzdkZxnoPpR0mo2ayjtb+AY6iMM5+Qx867YR+kZNeBX2hqUZAKWq/zsf0rRdU1DcF7W1U9P2LkfmBSz7V0t3wJbmVj09ARj45P5UdHDYtbyM13FHO8TNG00wVNy8gEZ7xkeJFF0nQEmxvp89yNSha5vInDYGxYduc+3caJ1VoY7hpX7sDOPZUZafa93IlzZyw4T8LYAUEfxVvcSaxIzrcXNo2eWfIIHhgVOUX2MmO7iRJVZIx6LKfT9vdQSwsCQEJOe5ciuNFuk86S1kkW4dnC7Y4WwuTgnOe7PNWbWkSLzkndjHUH4VF5LsrrwUWsd5ujIuHMXCmFoAccdQcVbaOzx2f3RkifOEZQVI4IqMuPJ95NQN0lzdRoZA3ZI67MDGePVx86pzb2yRs/YkFefQzn3YoZUah1p99qVg4mmfzu4IZXZiRleMfkKkPKTUY77X45y5L3IDLslyiAdQR0z9fZReo3OnaN2LavPPZiaPtI1Bcuy5xnbkcdetatLpUc8cAuWYbfxMroxDY/Fnp14OeKZz1tBxb2K7jYcYZcA+lyOPpQzrDDcsYz6KSALht2ePXQWvWcUczXKYW2fBMjSE4APdjrmk9vPc6nqtukBaKGNhgkZCr3kjoT7DSJ2FQ+lXp+kahqcTyWUAdU6neo+GTzXX+HNZ/4Uny+tVqatYJEsSAQoAcM6Fsn2kEkk9cmsPtWz/34v6G+lOpIRpnyxLWzS/Nw8SlmfLY6mm6wR3H7LTFZT3yoAPnRsEMcPEcaJ/CtFIcIT35FM5yFqIsl0e3EDSXEFmgRclUhDYFJIobW30vzk28KyhRtZ4lBBJGccc9Tiq/d9zJ/AajtUKCzst+7g9V4IGBnFLFtvsZ1QtuLq5uFAZuyAJzzyB3Y9VaSxeh2soChxsOTzt8Oveegpf55LLJtsohEM8MOXHvxge4CimXeirLlsAbiT1IA7/GrMRD3yaeE6ggiB9E9TgZyD3e6q1pOFBIX0j0PHWovQ3ZLyEBdkQJ56Dof7zT+LzrU7g22mDcQfvLhvwoD/fjUZ9jwRQqxMYwD0p7owjhuIZ54llQ5IzKg2+rgnJP0pbo2kDSi7xs0s8n7SSTnPgD0HsFOVdJfQlgicfwChFJPYXfgBrdlZa1qSz3U+oStDIZYT2aSrCc5yNmSAMDr6uaA8rNbsNStrt7OZ7mVYN2Qh7+OOK01byZtbuQvaqsDt1cD0h/Dxx41sNJs7KBbeJQNwAZmJJY4x17602krDFP0j9A23cE8coDRhI2ZGUcMVA/SgXuLW31J4lbZF23q68Ywffn+xVi0EFqJXj5CJubHqHrFfO7ycy6i15hFy4fpkDGeeev4fDmpwcZrJBnqkXARCuBnBHGTWXmw9Z+ArCx1OO606K4uJY45clHBYDJHqyfCiPO4P99P61pMWiyTaugASVqrfd/zUKAfXW6Kez6/vV0s5DQt9zJ/AfzqP1Q7ra1Hj+QqtYHsJOf3D+dR98N0VtnOMHp4ChHsYEXCjs41GB+6owB4/wB5r0Z37dvaP3AdBXisZpOxhwiA1V6HosMUaTy4cnoPrTSqKtmjb0jPRdIubuNDO/Ywty+0ek3sB6Yq/wBItIbaFIbeMIg7gP7zSmBQWA9VPbA7V8KlGVysrJUhk0QVAepPsrMRlTwKJhiDje3WvdvNXojYOqndk/A0DqNyscRMeM58CpHTn1U0u1dLWRotu/Bxu6V8v1q/v+3LtcFWRuOzOAKjzpYV9KccXJ2a655QDZJFEi5kYrJIUwW9ft6/pUHLeursucxtnYTxxz3++qNoI/KJRahEtr2JGdGRR2UgXrkfunHq49lSRkMZljJbcMqCDxnoflScHGoxLJZdjLTfvrwCfaMjCh+B7vnTLsrP/jy/L61Ltut13DAZQGyPUaY+YXf+qH+tvpTcnC5O7Orj5vziotn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9375" y="-427038"/>
            <a:ext cx="11525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8" name="Picture 12" descr="http://www.decoplus.ru/tinymce/uploaded/image/design_kuhni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0"/>
            <a:ext cx="4214810" cy="1714488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Холодильник и плита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 названием "Мечта".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40" y="1857364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стиральная машина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бельё стирает шустро,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static.baza.farpost.ru/bulletins_images/9/6/7/967114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0"/>
            <a:ext cx="4357686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143372" y="285728"/>
            <a:ext cx="4714909" cy="2357454"/>
            <a:chOff x="3714744" y="571480"/>
            <a:chExt cx="4714909" cy="235745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143372" y="928670"/>
              <a:ext cx="3857652" cy="1500399"/>
            </a:xfrm>
            <a:prstGeom prst="rect">
              <a:avLst/>
            </a:prstGeom>
          </p:spPr>
          <p:txBody>
            <a:bodyPr wrap="square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 опасностью видится часто, </a:t>
              </a:r>
              <a:br>
                <a:rPr lang="ru-RU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Хоть в жизни он может быть скептик, </a:t>
              </a:r>
              <a:br>
                <a:rPr lang="ru-RU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 отвёрткой в руке не напрасно, </a:t>
              </a:r>
              <a:br>
                <a:rPr lang="ru-RU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 другой пассатижи. Электрик!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Вертикальный свиток 5"/>
            <p:cNvSpPr/>
            <p:nvPr/>
          </p:nvSpPr>
          <p:spPr>
            <a:xfrm>
              <a:off x="3714744" y="571480"/>
              <a:ext cx="4714909" cy="2357454"/>
            </a:xfrm>
            <a:prstGeom prst="verticalScroll">
              <a:avLst>
                <a:gd name="adj" fmla="val 11800"/>
              </a:avLst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720" y="3286124"/>
            <a:ext cx="4929222" cy="3286148"/>
            <a:chOff x="714348" y="3643314"/>
            <a:chExt cx="4357718" cy="2714644"/>
          </a:xfrm>
        </p:grpSpPr>
        <p:pic>
          <p:nvPicPr>
            <p:cNvPr id="3" name="Рисунок 2" descr="http://img-fotki.yandex.ru/get/5503/julia-zaharyascheva.10/0_67afa_b33b6e8b_L">
              <a:hlinkClick r:id="rId3"/>
            </p:cNvPr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34883" y="3709525"/>
              <a:ext cx="2116619" cy="211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Лента лицом вверх 7"/>
            <p:cNvSpPr/>
            <p:nvPr/>
          </p:nvSpPr>
          <p:spPr>
            <a:xfrm>
              <a:off x="714348" y="3643314"/>
              <a:ext cx="4357718" cy="2714644"/>
            </a:xfrm>
            <a:prstGeom prst="ribbon2">
              <a:avLst/>
            </a:prstGeom>
            <a:solidFill>
              <a:schemeClr val="accent1">
                <a:alpha val="0"/>
              </a:schemeClr>
            </a:solidFill>
            <a:ln w="349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7158" y="0"/>
            <a:ext cx="3143272" cy="4143404"/>
            <a:chOff x="1214414" y="571480"/>
            <a:chExt cx="2428892" cy="4143404"/>
          </a:xfrm>
        </p:grpSpPr>
        <p:pic>
          <p:nvPicPr>
            <p:cNvPr id="5" name="Рисунок 4" descr="http://static.baza.farpost.ru/bulletins_images/9/6/3/9639669.jpg"/>
            <p:cNvPicPr/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85918" y="1571612"/>
              <a:ext cx="1246717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ятно 1 9"/>
            <p:cNvSpPr/>
            <p:nvPr/>
          </p:nvSpPr>
          <p:spPr>
            <a:xfrm>
              <a:off x="1214414" y="571480"/>
              <a:ext cx="2428892" cy="4143404"/>
            </a:xfrm>
            <a:prstGeom prst="irregularSeal1">
              <a:avLst/>
            </a:prstGeom>
            <a:solidFill>
              <a:schemeClr val="accent1">
                <a:alpha val="5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72132" y="3071810"/>
            <a:ext cx="3000396" cy="3500462"/>
            <a:chOff x="5572132" y="3357562"/>
            <a:chExt cx="1928826" cy="2857520"/>
          </a:xfrm>
        </p:grpSpPr>
        <p:pic>
          <p:nvPicPr>
            <p:cNvPr id="4" name="Рисунок 3" descr="http://static.baza.farpost.ru/bulletins_images/5/0/7/5077756.jpg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643570" y="3714752"/>
              <a:ext cx="1781175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кругленная прямоугольная выноска 12"/>
            <p:cNvSpPr/>
            <p:nvPr/>
          </p:nvSpPr>
          <p:spPr>
            <a:xfrm>
              <a:off x="5572132" y="3357562"/>
              <a:ext cx="1928826" cy="2857520"/>
            </a:xfrm>
            <a:prstGeom prst="wedgeRoundRectCallout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10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ic.baza.farpost.ru/bulletins_images/8/2/9/82922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на потолках-вершинах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Светят лампочками люстры.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428596" y="428604"/>
            <a:ext cx="8143932" cy="5572164"/>
          </a:xfrm>
          <a:prstGeom prst="flowChartPunchedTape">
            <a:avLst/>
          </a:prstGeom>
          <a:solidFill>
            <a:srgbClr val="00B0F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 скрывается во всем,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только с ней на свете мы живем.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g.com/tr/beyaz-esya/images/lg-front-loading-drum-f1407adspe-medium_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357694"/>
            <a:ext cx="20716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дключение бытовой техники к электрической сет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737100"/>
            <a:ext cx="2316891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3/2/4/32413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14290"/>
            <a:ext cx="192880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00034" y="-428652"/>
            <a:ext cx="5643602" cy="2643206"/>
            <a:chOff x="500034" y="0"/>
            <a:chExt cx="5643602" cy="2643206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500034" y="0"/>
              <a:ext cx="5643602" cy="2643206"/>
            </a:xfrm>
            <a:prstGeom prst="horizontalScroll">
              <a:avLst>
                <a:gd name="adj" fmla="val 17520"/>
              </a:avLst>
            </a:prstGeom>
            <a:solidFill>
              <a:srgbClr val="92D050">
                <a:alpha val="7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785794"/>
              <a:ext cx="464347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22 декабря</a:t>
              </a:r>
              <a:endPara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2428868"/>
            <a:ext cx="6143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праздник проводов,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Столбов, и фонарей,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освещенных городов,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теплых батарей,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Электробритв, и утюгов,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Подстанций и сетей,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Залитых светом площадей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торжественный момент.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общем — праздник у людей,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Дарующих нам свет!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00694" y="1500150"/>
            <a:ext cx="3643306" cy="5357850"/>
            <a:chOff x="5500694" y="1500150"/>
            <a:chExt cx="3643306" cy="5357850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5500694" y="1500150"/>
              <a:ext cx="3643306" cy="5357850"/>
            </a:xfrm>
            <a:prstGeom prst="verticalScroll">
              <a:avLst/>
            </a:prstGeom>
            <a:solidFill>
              <a:srgbClr val="92D05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2198" y="2279887"/>
              <a:ext cx="2400657" cy="4578113"/>
            </a:xfrm>
            <a:prstGeom prst="rect">
              <a:avLst/>
            </a:prstGeom>
            <a:noFill/>
          </p:spPr>
          <p:txBody>
            <a:bodyPr vert="vert"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День</a:t>
              </a:r>
            </a:p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энергетика</a:t>
              </a:r>
              <a:endPara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 advTm="15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е молни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5775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лнии и грозы (30 фото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0"/>
            <a:ext cx="42862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Fid7" descr="Грозы в небе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71852"/>
            <a:ext cx="50006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Fid12" descr="Раскаленные разряды молний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2857496"/>
            <a:ext cx="428624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Электричество шло «бок обок» с человеком на протяжении столетий.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асные молни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лния, гроз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1" y="0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Fid15" descr="Свечение электрических проводов в грозу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оза и молния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Долгое время таинственные природные явления и взаимодействия тел давали пищу для размышлений философам-материалистам и учёным.</a:t>
            </a:r>
            <a:endParaRPr lang="ru-RU" sz="2400" dirty="0"/>
          </a:p>
        </p:txBody>
      </p:sp>
    </p:spTree>
  </p:cSld>
  <p:clrMapOvr>
    <a:masterClrMapping/>
  </p:clrMapOvr>
  <p:transition advClick="0" advTm="6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7.privet.ru/lr/091d37f7ac113b7706327bcb8d66e40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-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45005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сегодня их «электрическая сила» встала на службу людям. </a:t>
            </a:r>
            <a:endParaRPr lang="ru-RU" sz="2800" b="1" dirty="0"/>
          </a:p>
        </p:txBody>
      </p:sp>
    </p:spTree>
  </p:cSld>
  <p:clrMapOvr>
    <a:masterClrMapping/>
  </p:clrMapOvr>
  <p:transition advClick="0" advTm="6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9/6/7/96711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4357686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1/0/4/104074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14686"/>
            <a:ext cx="478631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baza.farpost.ru/bulletins_images/6/4/5/645930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786314" cy="3385235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Именно специалисты-электрики помогают проводить «волшебный свет» в наши дома, привнося в них комфорт и уют.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SMHApwuj-i5K0DH-bKuwhqWM4XGiZFLtcSJ1VmpH7DpC5UIgB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6011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143404" cy="1928826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Многое в истории электротехники связано с именем Т. Эдисона (1847-1931). Он является автором примерно 1000 изобретений в области электротехники.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0042"/>
            <a:ext cx="4071966" cy="1714512"/>
          </a:xfrm>
          <a:prstGeom prst="rect">
            <a:avLst/>
          </a:prstGeom>
        </p:spPr>
        <p:txBody>
          <a:bodyPr>
            <a:prstTxWarp prst="textDoubleWave1">
              <a:avLst>
                <a:gd name="adj1" fmla="val 6250"/>
                <a:gd name="adj2" fmla="val -339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Эдисон усовершенствовал лампу накаливания, построил первую в мире электростанцию общественного пользования (1882). </a:t>
            </a:r>
            <a:endParaRPr lang="ru-RU" dirty="0"/>
          </a:p>
        </p:txBody>
      </p:sp>
    </p:spTree>
  </p:cSld>
  <p:clrMapOvr>
    <a:masterClrMapping/>
  </p:clrMapOvr>
  <p:transition advClick="0" advTm="11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3000372"/>
            <a:ext cx="3071834" cy="3643338"/>
            <a:chOff x="428596" y="857232"/>
            <a:chExt cx="3071834" cy="3643338"/>
          </a:xfrm>
          <a:solidFill>
            <a:srgbClr val="FFFF00">
              <a:alpha val="54000"/>
            </a:srgbClr>
          </a:solidFill>
        </p:grpSpPr>
        <p:sp>
          <p:nvSpPr>
            <p:cNvPr id="5" name="Загнутый угол 4"/>
            <p:cNvSpPr/>
            <p:nvPr/>
          </p:nvSpPr>
          <p:spPr>
            <a:xfrm>
              <a:off x="428596" y="857232"/>
              <a:ext cx="3071834" cy="3643338"/>
            </a:xfrm>
            <a:prstGeom prst="folded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Марсель Депре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3" y="1142984"/>
              <a:ext cx="2643205" cy="2899650"/>
            </a:xfrm>
            <a:prstGeom prst="rect">
              <a:avLst/>
            </a:prstGeom>
            <a:grp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3929058" y="3643314"/>
            <a:ext cx="4786346" cy="2857520"/>
            <a:chOff x="3214678" y="3643314"/>
            <a:chExt cx="4786346" cy="2857520"/>
          </a:xfrm>
          <a:solidFill>
            <a:srgbClr val="FFFF00">
              <a:alpha val="52000"/>
            </a:srgbClr>
          </a:solidFill>
        </p:grpSpPr>
        <p:sp>
          <p:nvSpPr>
            <p:cNvPr id="8" name="Рамка 7"/>
            <p:cNvSpPr/>
            <p:nvPr/>
          </p:nvSpPr>
          <p:spPr>
            <a:xfrm>
              <a:off x="3214678" y="3643314"/>
              <a:ext cx="4786346" cy="2857520"/>
            </a:xfrm>
            <a:prstGeom prst="frame">
              <a:avLst>
                <a:gd name="adj1" fmla="val 53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" name="Picture 4" descr="http://t0.gstatic.com/images?q=tbn:ANd9GcTuPTyrp6gS73sNySIhQvrIDxN6RQYLLfoDjEau1kPTyY50KRKT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57554" y="3786190"/>
              <a:ext cx="4500562" cy="2522047"/>
            </a:xfrm>
            <a:prstGeom prst="rect">
              <a:avLst/>
            </a:prstGeom>
            <a:grpFill/>
          </p:spPr>
        </p:pic>
      </p:grpSp>
      <p:sp>
        <p:nvSpPr>
          <p:cNvPr id="12" name="Волна 11"/>
          <p:cNvSpPr/>
          <p:nvPr/>
        </p:nvSpPr>
        <p:spPr>
          <a:xfrm>
            <a:off x="1571604" y="0"/>
            <a:ext cx="6786610" cy="3571876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8316" y="402740"/>
            <a:ext cx="4632158" cy="2543867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1880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французский физик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Депре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заявил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возможности передачи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электроэнергии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проводам.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же построил первую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линию электропередачи.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Свеча Яблочк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28604"/>
            <a:ext cx="3116645" cy="5929354"/>
          </a:xfrm>
          <a:prstGeom prst="rect">
            <a:avLst/>
          </a:prstGeom>
          <a:noFill/>
        </p:spPr>
      </p:pic>
      <p:pic>
        <p:nvPicPr>
          <p:cNvPr id="31750" name="Picture 6" descr="Павел Яблочк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0"/>
            <a:ext cx="3714752" cy="3714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857628"/>
            <a:ext cx="5357850" cy="2786082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XIX века происходит бурное развитие электротехники. Ученые продолжают работать над проблемой использования электричества для освещения и других нужд. Знаменитая "электрическая свеча" П. Н. Яблочкова была первым потребителем тока.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2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448</Words>
  <Application>Microsoft Office PowerPoint</Application>
  <PresentationFormat>Экран (4:3)</PresentationFormat>
  <Paragraphs>47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32</cp:revision>
  <dcterms:modified xsi:type="dcterms:W3CDTF">2012-03-29T11:28:52Z</dcterms:modified>
</cp:coreProperties>
</file>