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42"/>
  </p:notesMasterIdLst>
  <p:sldIdLst>
    <p:sldId id="309" r:id="rId2"/>
    <p:sldId id="321" r:id="rId3"/>
    <p:sldId id="322" r:id="rId4"/>
    <p:sldId id="307" r:id="rId5"/>
    <p:sldId id="293" r:id="rId6"/>
    <p:sldId id="308" r:id="rId7"/>
    <p:sldId id="294" r:id="rId8"/>
    <p:sldId id="266" r:id="rId9"/>
    <p:sldId id="267" r:id="rId10"/>
    <p:sldId id="297" r:id="rId11"/>
    <p:sldId id="269" r:id="rId12"/>
    <p:sldId id="298" r:id="rId13"/>
    <p:sldId id="299" r:id="rId14"/>
    <p:sldId id="273" r:id="rId15"/>
    <p:sldId id="274" r:id="rId16"/>
    <p:sldId id="291" r:id="rId17"/>
    <p:sldId id="292" r:id="rId18"/>
    <p:sldId id="328" r:id="rId19"/>
    <p:sldId id="300" r:id="rId20"/>
    <p:sldId id="277" r:id="rId21"/>
    <p:sldId id="313" r:id="rId22"/>
    <p:sldId id="301" r:id="rId23"/>
    <p:sldId id="318" r:id="rId24"/>
    <p:sldId id="306" r:id="rId25"/>
    <p:sldId id="279" r:id="rId26"/>
    <p:sldId id="280" r:id="rId27"/>
    <p:sldId id="281" r:id="rId28"/>
    <p:sldId id="302" r:id="rId29"/>
    <p:sldId id="303" r:id="rId30"/>
    <p:sldId id="312" r:id="rId31"/>
    <p:sldId id="285" r:id="rId32"/>
    <p:sldId id="304" r:id="rId33"/>
    <p:sldId id="305" r:id="rId34"/>
    <p:sldId id="319" r:id="rId35"/>
    <p:sldId id="320" r:id="rId36"/>
    <p:sldId id="323" r:id="rId37"/>
    <p:sldId id="288" r:id="rId38"/>
    <p:sldId id="315" r:id="rId39"/>
    <p:sldId id="311" r:id="rId40"/>
    <p:sldId id="310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60"/>
  </p:normalViewPr>
  <p:slideViewPr>
    <p:cSldViewPr>
      <p:cViewPr varScale="1">
        <p:scale>
          <a:sx n="70" d="100"/>
          <a:sy n="70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1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23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100DB-AE5A-4074-BA04-A6263597C69F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80E07-4BDF-4974-B098-3C7D727EC8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EB034-79BC-471D-99A9-4703BB31598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80E07-4BDF-4974-B098-3C7D727EC80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2335-286D-4656-AD93-AB68679262A3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DFCA-18B7-4989-A4A5-7BD310A32A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2335-286D-4656-AD93-AB68679262A3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DFCA-18B7-4989-A4A5-7BD310A32A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2335-286D-4656-AD93-AB68679262A3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DFCA-18B7-4989-A4A5-7BD310A32A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2335-286D-4656-AD93-AB68679262A3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DFCA-18B7-4989-A4A5-7BD310A32A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2335-286D-4656-AD93-AB68679262A3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982DFCA-18B7-4989-A4A5-7BD310A32A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2335-286D-4656-AD93-AB68679262A3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DFCA-18B7-4989-A4A5-7BD310A32A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2335-286D-4656-AD93-AB68679262A3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DFCA-18B7-4989-A4A5-7BD310A32A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2335-286D-4656-AD93-AB68679262A3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DFCA-18B7-4989-A4A5-7BD310A32A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2335-286D-4656-AD93-AB68679262A3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DFCA-18B7-4989-A4A5-7BD310A32A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2335-286D-4656-AD93-AB68679262A3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DFCA-18B7-4989-A4A5-7BD310A32A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2335-286D-4656-AD93-AB68679262A3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DFCA-18B7-4989-A4A5-7BD310A32A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2482335-286D-4656-AD93-AB68679262A3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82DFCA-18B7-4989-A4A5-7BD310A32A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Relationship Id="rId6" Type="http://schemas.openxmlformats.org/officeDocument/2006/relationships/image" Target="../media/image4.gif"/><Relationship Id="rId5" Type="http://schemas.openxmlformats.org/officeDocument/2006/relationships/image" Target="../media/image20.jpe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.wav"/><Relationship Id="rId6" Type="http://schemas.openxmlformats.org/officeDocument/2006/relationships/image" Target="../media/image4.gif"/><Relationship Id="rId5" Type="http://schemas.openxmlformats.org/officeDocument/2006/relationships/image" Target="../media/image22.jpe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.wav"/><Relationship Id="rId6" Type="http://schemas.openxmlformats.org/officeDocument/2006/relationships/image" Target="../media/image4.gif"/><Relationship Id="rId5" Type="http://schemas.openxmlformats.org/officeDocument/2006/relationships/image" Target="../media/image22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4.gif"/><Relationship Id="rId4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4.gif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5.wav"/><Relationship Id="rId6" Type="http://schemas.openxmlformats.org/officeDocument/2006/relationships/image" Target="../media/image4.gif"/><Relationship Id="rId5" Type="http://schemas.openxmlformats.org/officeDocument/2006/relationships/image" Target="../media/image22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4.gif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6.wav"/><Relationship Id="rId6" Type="http://schemas.openxmlformats.org/officeDocument/2006/relationships/image" Target="../media/image4.gif"/><Relationship Id="rId5" Type="http://schemas.openxmlformats.org/officeDocument/2006/relationships/image" Target="../media/image22.jpe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7.wav"/><Relationship Id="rId6" Type="http://schemas.openxmlformats.org/officeDocument/2006/relationships/image" Target="../media/image4.gif"/><Relationship Id="rId5" Type="http://schemas.openxmlformats.org/officeDocument/2006/relationships/image" Target="../media/image22.jpe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4.gif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4.gif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8.wav"/><Relationship Id="rId6" Type="http://schemas.openxmlformats.org/officeDocument/2006/relationships/image" Target="../media/image4.gif"/><Relationship Id="rId5" Type="http://schemas.openxmlformats.org/officeDocument/2006/relationships/image" Target="../media/image33.jpe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9.wav"/><Relationship Id="rId6" Type="http://schemas.openxmlformats.org/officeDocument/2006/relationships/image" Target="../media/image4.gif"/><Relationship Id="rId5" Type="http://schemas.openxmlformats.org/officeDocument/2006/relationships/image" Target="../media/image3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open%20lesson\in\2042\608527\&#1055;&#1088;&#1077;&#1079;&#1077;&#1085;&#1090;&#1072;&#1094;&#1080;&#1103;.%20ppt\poehali.mp3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17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1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0.wav"/><Relationship Id="rId6" Type="http://schemas.openxmlformats.org/officeDocument/2006/relationships/image" Target="../media/image4.gif"/><Relationship Id="rId5" Type="http://schemas.openxmlformats.org/officeDocument/2006/relationships/image" Target="../media/image33.jpeg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1.wav"/><Relationship Id="rId6" Type="http://schemas.openxmlformats.org/officeDocument/2006/relationships/image" Target="../media/image4.gif"/><Relationship Id="rId5" Type="http://schemas.openxmlformats.org/officeDocument/2006/relationships/image" Target="../media/image33.jpeg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4.gif"/><Relationship Id="rId4" Type="http://schemas.openxmlformats.org/officeDocument/2006/relationships/image" Target="../media/image3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4.gif"/><Relationship Id="rId4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36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7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7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4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.gif"/><Relationship Id="rId4" Type="http://schemas.openxmlformats.org/officeDocument/2006/relationships/image" Target="../media/image4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.gif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7.gif"/><Relationship Id="rId4" Type="http://schemas.openxmlformats.org/officeDocument/2006/relationships/image" Target="../media/image16.jpeg"/><Relationship Id="rId9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9.jpeg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1071546"/>
            <a:ext cx="678661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/>
              <a:t> Здесь тебя глубоко уважают,</a:t>
            </a:r>
          </a:p>
          <a:p>
            <a:pPr>
              <a:buNone/>
            </a:pPr>
            <a:r>
              <a:rPr lang="ru-RU" sz="3200" dirty="0" smtClean="0"/>
              <a:t> Здесь земляк ни один не забыт.</a:t>
            </a:r>
          </a:p>
          <a:p>
            <a:pPr>
              <a:buNone/>
            </a:pPr>
            <a:r>
              <a:rPr lang="ru-RU" sz="3200" dirty="0" smtClean="0"/>
              <a:t> Как Василий </a:t>
            </a:r>
            <a:r>
              <a:rPr lang="ru-RU" sz="3200" dirty="0" err="1" smtClean="0"/>
              <a:t>Иваныч</a:t>
            </a:r>
            <a:r>
              <a:rPr lang="ru-RU" sz="3200" dirty="0" smtClean="0"/>
              <a:t> Чапаев,</a:t>
            </a:r>
          </a:p>
          <a:p>
            <a:pPr>
              <a:buNone/>
            </a:pPr>
            <a:r>
              <a:rPr lang="ru-RU" sz="3200" dirty="0" smtClean="0"/>
              <a:t> Ты в родной стороне знаменит</a:t>
            </a:r>
          </a:p>
          <a:p>
            <a:pPr>
              <a:buNone/>
            </a:pPr>
            <a:r>
              <a:rPr lang="ru-RU" sz="3200" dirty="0" smtClean="0"/>
              <a:t> </a:t>
            </a:r>
            <a:r>
              <a:rPr lang="ru-RU" sz="3200" dirty="0" err="1" smtClean="0"/>
              <a:t>Андриян</a:t>
            </a:r>
            <a:r>
              <a:rPr lang="ru-RU" sz="3200" dirty="0" smtClean="0"/>
              <a:t>!</a:t>
            </a:r>
          </a:p>
          <a:p>
            <a:pPr>
              <a:buNone/>
            </a:pPr>
            <a:r>
              <a:rPr lang="ru-RU" sz="3200" dirty="0" smtClean="0"/>
              <a:t> Так тебя называют в Чувашии,</a:t>
            </a:r>
          </a:p>
          <a:p>
            <a:pPr>
              <a:buNone/>
            </a:pPr>
            <a:r>
              <a:rPr lang="ru-RU" sz="3200" dirty="0" smtClean="0"/>
              <a:t> И улыбкою светится взгляд.</a:t>
            </a:r>
          </a:p>
          <a:p>
            <a:pPr>
              <a:buNone/>
            </a:pPr>
            <a:r>
              <a:rPr lang="ru-RU" sz="3200" dirty="0" smtClean="0"/>
              <a:t> </a:t>
            </a:r>
            <a:r>
              <a:rPr lang="ru-RU" sz="3200" dirty="0" err="1" smtClean="0"/>
              <a:t>Андриян</a:t>
            </a:r>
            <a:r>
              <a:rPr lang="ru-RU" sz="3200" dirty="0" smtClean="0"/>
              <a:t>!</a:t>
            </a:r>
          </a:p>
          <a:p>
            <a:pPr>
              <a:buNone/>
            </a:pPr>
            <a:r>
              <a:rPr lang="ru-RU" sz="3200" dirty="0" smtClean="0"/>
              <a:t> И фамилию можно не спрашивать,</a:t>
            </a:r>
          </a:p>
          <a:p>
            <a:pPr>
              <a:buNone/>
            </a:pPr>
            <a:r>
              <a:rPr lang="ru-RU" sz="3200" dirty="0" smtClean="0"/>
              <a:t> И понятно о ком говорят.</a:t>
            </a:r>
            <a:endParaRPr lang="ru-RU" sz="32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-17860"/>
            <a:ext cx="9644034" cy="723302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714480" y="357167"/>
            <a:ext cx="6143668" cy="1323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Цитата  из книги</a:t>
            </a:r>
          </a:p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стр. 87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42976" y="2000240"/>
            <a:ext cx="750099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i="1" dirty="0" smtClean="0">
                <a:solidFill>
                  <a:schemeClr val="bg1"/>
                </a:solidFill>
              </a:rPr>
              <a:t>	«</a:t>
            </a:r>
            <a:r>
              <a:rPr lang="ru-RU" sz="4000" dirty="0" smtClean="0">
                <a:solidFill>
                  <a:schemeClr val="bg1"/>
                </a:solidFill>
              </a:rPr>
              <a:t>После организации группы подготовки к полётам Королёв стал больше уделять внимания обучению космонавтов, приезжал в Звёздный городок, осматривал тренажёры, беседовал с космонавтами».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17" name="~PP1886.WAV">
            <a:hlinkClick r:id="" action="ppaction://media"/>
          </p:cNvPr>
          <p:cNvPicPr>
            <a:picLocks noRot="1" noChangeAspect="1"/>
          </p:cNvPicPr>
          <p:nvPr>
            <a:wavAudioFile r:embed="rId1" name="~PP1886.WAV"/>
          </p:nvPr>
        </p:nvPicPr>
        <p:blipFill>
          <a:blip r:embed="rId7" cstate="email"/>
          <a:stretch>
            <a:fillRect/>
          </a:stretch>
        </p:blipFill>
        <p:spPr>
          <a:xfrm>
            <a:off x="6715140" y="1214422"/>
            <a:ext cx="304800" cy="304800"/>
          </a:xfrm>
          <a:prstGeom prst="rect">
            <a:avLst/>
          </a:prstGeom>
        </p:spPr>
      </p:pic>
      <p:pic>
        <p:nvPicPr>
          <p:cNvPr id="16" name="Picture 10" descr="C:\Users\Лариса\Desktop\Ракеты\image616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43736" y="214290"/>
            <a:ext cx="2000264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344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0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Устные вопросы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357298"/>
            <a:ext cx="4114800" cy="495206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Дайте определение квадратного корня.</a:t>
            </a:r>
          </a:p>
          <a:p>
            <a:pPr lvl="0"/>
            <a:r>
              <a:rPr lang="ru-RU" dirty="0" smtClean="0"/>
              <a:t>Какими свойствами квадратного корня мы воспользовались?</a:t>
            </a:r>
          </a:p>
          <a:p>
            <a:pPr lvl="0"/>
            <a:r>
              <a:rPr lang="ru-RU" dirty="0" smtClean="0"/>
              <a:t>Сформулируйте определение квадратного уравнения.</a:t>
            </a:r>
          </a:p>
          <a:p>
            <a:pPr lvl="0"/>
            <a:r>
              <a:rPr lang="ru-RU" dirty="0" smtClean="0"/>
              <a:t>Какие квадратные уравнения в зависимости от а, в, с бывают?</a:t>
            </a:r>
          </a:p>
          <a:p>
            <a:endParaRPr lang="ru-RU" dirty="0"/>
          </a:p>
        </p:txBody>
      </p:sp>
      <p:pic>
        <p:nvPicPr>
          <p:cNvPr id="66561" name="Picture 1" descr="C:\Users\Лариса\Desktop\фото космонавтов\задача-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674" y="1714488"/>
            <a:ext cx="4637355" cy="3959223"/>
          </a:xfrm>
          <a:prstGeom prst="rect">
            <a:avLst/>
          </a:prstGeom>
          <a:noFill/>
        </p:spPr>
      </p:pic>
    </p:spTree>
  </p:cSld>
  <p:clrMapOvr>
    <a:masterClrMapping/>
  </p:clrMapOvr>
  <p:transition advTm="2351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-17860"/>
            <a:ext cx="9644034" cy="723302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714480" y="214291"/>
            <a:ext cx="63579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Цитата  из книги</a:t>
            </a:r>
          </a:p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стр. 92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034" y="1857364"/>
            <a:ext cx="821537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>
                <a:solidFill>
                  <a:schemeClr val="bg1"/>
                </a:solidFill>
              </a:rPr>
              <a:t>	«Неплохо, - подвёл итог Сергей Павлович. – На первых порах неплохо, но надо думать, что делать дальше. Без «заделов» нужного хода вперёд не получится. Нам с вами предстоит большая работа. И чем дальше, тем работы будет больше». </a:t>
            </a:r>
          </a:p>
        </p:txBody>
      </p:sp>
      <p:pic>
        <p:nvPicPr>
          <p:cNvPr id="16" name="~PP1557.WAV">
            <a:hlinkClick r:id="" action="ppaction://media"/>
          </p:cNvPr>
          <p:cNvPicPr>
            <a:picLocks noRot="1" noChangeAspect="1"/>
          </p:cNvPicPr>
          <p:nvPr>
            <a:wavAudioFile r:embed="rId1" name="~PP1557.WAV"/>
          </p:nvPr>
        </p:nvPicPr>
        <p:blipFill>
          <a:blip r:embed="rId7" cstate="email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  <p:pic>
        <p:nvPicPr>
          <p:cNvPr id="17" name="Picture 10" descr="C:\Users\Лариса\Desktop\Ракеты\image616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429488" y="285728"/>
            <a:ext cx="1714512" cy="1714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697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05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644034" cy="723302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714480" y="214291"/>
            <a:ext cx="59293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Цитата  из книги</a:t>
            </a:r>
          </a:p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стр. 92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4348" y="1714488"/>
            <a:ext cx="792961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«</a:t>
            </a:r>
            <a:r>
              <a:rPr lang="ru-RU" sz="3600" dirty="0" smtClean="0">
                <a:solidFill>
                  <a:schemeClr val="bg1"/>
                </a:solidFill>
              </a:rPr>
              <a:t>Первая группа проходила положенные испытания на различных стендах. В декабре эти космонавты провели на тренажёре зачётные тренировки… Наконец на 17-18 января 1960 года были назначены экзамены «шестёрке». Первый день сдавали «практику» - в тренажёре проверялось умение управлять кораблём».</a:t>
            </a:r>
            <a:endParaRPr lang="ru-RU" sz="3600" dirty="0"/>
          </a:p>
        </p:txBody>
      </p:sp>
      <p:pic>
        <p:nvPicPr>
          <p:cNvPr id="16" name="~PP1048.WAV">
            <a:hlinkClick r:id="" action="ppaction://media"/>
          </p:cNvPr>
          <p:cNvPicPr>
            <a:picLocks noRot="1" noChangeAspect="1"/>
          </p:cNvPicPr>
          <p:nvPr>
            <a:wavAudioFile r:embed="rId1" name="~PP1048.WAV"/>
          </p:nvPr>
        </p:nvPicPr>
        <p:blipFill>
          <a:blip r:embed="rId7" cstate="email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  <p:pic>
        <p:nvPicPr>
          <p:cNvPr id="17" name="Picture 10" descr="C:\Users\Лариса\Desktop\Ракеты\image616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429488" y="214290"/>
            <a:ext cx="1714512" cy="1714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2436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0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85728"/>
            <a:ext cx="6900882" cy="1285884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Карточки с уравнениями: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643050"/>
            <a:ext cx="7543824" cy="4666310"/>
          </a:xfrm>
        </p:spPr>
        <p:txBody>
          <a:bodyPr>
            <a:noAutofit/>
          </a:bodyPr>
          <a:lstStyle/>
          <a:p>
            <a:pPr marL="651510" lvl="0" indent="-514350">
              <a:buFont typeface="+mj-lt"/>
              <a:buAutoNum type="arabicParenR"/>
            </a:pPr>
            <a:r>
              <a:rPr lang="ru-RU" sz="4400" dirty="0" smtClean="0">
                <a:solidFill>
                  <a:schemeClr val="bg1"/>
                </a:solidFill>
              </a:rPr>
              <a:t>Р² -11Р+10=0	(Р</a:t>
            </a:r>
            <a:r>
              <a:rPr lang="ru-RU" sz="2000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, Р</a:t>
            </a:r>
            <a:r>
              <a:rPr lang="ru-RU" sz="20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)</a:t>
            </a:r>
          </a:p>
          <a:p>
            <a:pPr marL="651510" lvl="0" indent="-514350">
              <a:buFont typeface="+mj-lt"/>
              <a:buAutoNum type="arabicParenR"/>
            </a:pPr>
            <a:r>
              <a:rPr lang="ru-RU" sz="4400" dirty="0" err="1" smtClean="0">
                <a:solidFill>
                  <a:schemeClr val="bg1"/>
                </a:solidFill>
              </a:rPr>
              <a:t>х</a:t>
            </a:r>
            <a:r>
              <a:rPr lang="ru-RU" sz="4400" dirty="0" smtClean="0">
                <a:solidFill>
                  <a:schemeClr val="bg1"/>
                </a:solidFill>
              </a:rPr>
              <a:t>²  -12х=0		(х</a:t>
            </a:r>
            <a:r>
              <a:rPr lang="ru-RU" sz="400" dirty="0" smtClean="0">
                <a:solidFill>
                  <a:schemeClr val="bg1"/>
                </a:solidFill>
              </a:rPr>
              <a:t>1</a:t>
            </a:r>
            <a:r>
              <a:rPr lang="ru-RU" sz="2000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 , х</a:t>
            </a:r>
            <a:r>
              <a:rPr lang="ru-RU" sz="20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)</a:t>
            </a:r>
          </a:p>
          <a:p>
            <a:pPr marL="651510" lvl="0" indent="-514350">
              <a:buFont typeface="+mj-lt"/>
              <a:buAutoNum type="arabicParenR"/>
            </a:pPr>
            <a:r>
              <a:rPr lang="ru-RU" sz="4400" dirty="0" err="1" smtClean="0">
                <a:solidFill>
                  <a:schemeClr val="bg1"/>
                </a:solidFill>
              </a:rPr>
              <a:t>х</a:t>
            </a:r>
            <a:r>
              <a:rPr lang="ru-RU" sz="4400" dirty="0" smtClean="0">
                <a:solidFill>
                  <a:schemeClr val="bg1"/>
                </a:solidFill>
              </a:rPr>
              <a:t>² +х-12=0		(х</a:t>
            </a:r>
            <a:r>
              <a:rPr lang="ru-RU" sz="20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, х</a:t>
            </a:r>
            <a:r>
              <a:rPr lang="ru-RU" sz="2000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 )</a:t>
            </a:r>
          </a:p>
          <a:p>
            <a:pPr marL="651510" lvl="0" indent="-514350">
              <a:buFont typeface="+mj-lt"/>
              <a:buAutoNum type="arabicParenR"/>
            </a:pPr>
            <a:r>
              <a:rPr lang="ru-RU" sz="4400" dirty="0" smtClean="0">
                <a:solidFill>
                  <a:schemeClr val="bg1"/>
                </a:solidFill>
              </a:rPr>
              <a:t>х²  +7х+12=0	(х</a:t>
            </a:r>
            <a:r>
              <a:rPr lang="ru-RU" sz="20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, х</a:t>
            </a:r>
            <a:r>
              <a:rPr lang="ru-RU" sz="2000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 )</a:t>
            </a:r>
          </a:p>
          <a:p>
            <a:pPr marL="651510" lvl="0" indent="-514350">
              <a:buFont typeface="+mj-lt"/>
              <a:buAutoNum type="arabicParenR"/>
            </a:pPr>
            <a:r>
              <a:rPr lang="ru-RU" sz="4400" dirty="0" smtClean="0">
                <a:solidFill>
                  <a:schemeClr val="bg1"/>
                </a:solidFill>
              </a:rPr>
              <a:t>к² -9к-10=0		(к</a:t>
            </a:r>
            <a:r>
              <a:rPr lang="ru-RU" sz="2000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 , к</a:t>
            </a:r>
            <a:r>
              <a:rPr lang="ru-RU" sz="20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)</a:t>
            </a:r>
          </a:p>
          <a:p>
            <a:pPr marL="651510" lvl="0" indent="-514350">
              <a:buFont typeface="+mj-lt"/>
              <a:buAutoNum type="arabicParenR"/>
            </a:pPr>
            <a:r>
              <a:rPr lang="ru-RU" sz="4400" dirty="0" smtClean="0">
                <a:solidFill>
                  <a:schemeClr val="bg1"/>
                </a:solidFill>
              </a:rPr>
              <a:t>х² =12х			(х</a:t>
            </a:r>
            <a:r>
              <a:rPr lang="ru-RU" sz="2000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 , х</a:t>
            </a:r>
            <a:r>
              <a:rPr lang="ru-RU" sz="20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)</a:t>
            </a:r>
            <a:endParaRPr lang="ru-RU" sz="4400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37890" name="Формула" r:id="rId4" imgW="114120" imgH="215640" progId="Equation.3">
              <p:embed/>
            </p:oleObj>
          </a:graphicData>
        </a:graphic>
      </p:graphicFrame>
      <p:pic>
        <p:nvPicPr>
          <p:cNvPr id="37891" name="Picture 3" descr="C:\Users\Лариса\Desktop\Ракеты\image890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642918"/>
            <a:ext cx="915705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22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709160"/>
          </a:xfrm>
        </p:spPr>
        <p:txBody>
          <a:bodyPr>
            <a:noAutofit/>
          </a:bodyPr>
          <a:lstStyle/>
          <a:p>
            <a:pPr marL="880110" indent="-742950">
              <a:buNone/>
            </a:pPr>
            <a:r>
              <a:rPr lang="ru-RU" dirty="0" smtClean="0"/>
              <a:t>7)</a:t>
            </a:r>
            <a:r>
              <a:rPr lang="ru-RU" sz="4400" dirty="0" smtClean="0">
                <a:solidFill>
                  <a:schemeClr val="bg1"/>
                </a:solidFill>
              </a:rPr>
              <a:t>	х²-3х+2=0		(х</a:t>
            </a:r>
            <a:r>
              <a:rPr lang="en-US" sz="2000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 , х</a:t>
            </a:r>
            <a:r>
              <a:rPr lang="en-US" sz="20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)</a:t>
            </a:r>
          </a:p>
          <a:p>
            <a:pPr marL="880110" lvl="0" indent="-742950">
              <a:buNone/>
            </a:pPr>
            <a:r>
              <a:rPr lang="ru-RU" sz="3200" dirty="0" smtClean="0"/>
              <a:t>8)</a:t>
            </a:r>
            <a:r>
              <a:rPr lang="ru-RU" sz="4400" dirty="0" smtClean="0">
                <a:solidFill>
                  <a:schemeClr val="bg1"/>
                </a:solidFill>
              </a:rPr>
              <a:t>	у² +у-20=0		(у</a:t>
            </a:r>
            <a:r>
              <a:rPr lang="en-US" sz="20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, у</a:t>
            </a:r>
            <a:r>
              <a:rPr lang="en-US" sz="2000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 )</a:t>
            </a:r>
          </a:p>
          <a:p>
            <a:pPr marL="880110" lvl="0" indent="-742950">
              <a:buNone/>
            </a:pP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9)</a:t>
            </a:r>
            <a:r>
              <a:rPr lang="ru-RU" sz="4400" dirty="0" smtClean="0">
                <a:solidFill>
                  <a:schemeClr val="bg1"/>
                </a:solidFill>
              </a:rPr>
              <a:t>	у² +2у-8=0		(у</a:t>
            </a:r>
            <a:r>
              <a:rPr lang="en-US" sz="20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, у</a:t>
            </a:r>
            <a:r>
              <a:rPr lang="en-US" sz="2000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 )</a:t>
            </a:r>
          </a:p>
          <a:p>
            <a:pPr marL="880110" lvl="0" indent="-742950">
              <a:buNone/>
            </a:pPr>
            <a:r>
              <a:rPr lang="ru-RU" dirty="0" smtClean="0"/>
              <a:t>10)</a:t>
            </a:r>
            <a:r>
              <a:rPr lang="ru-RU" sz="4400" dirty="0" smtClean="0">
                <a:solidFill>
                  <a:schemeClr val="bg1"/>
                </a:solidFill>
              </a:rPr>
              <a:t>	х² -3х=-2		(х</a:t>
            </a:r>
            <a:r>
              <a:rPr lang="en-US" sz="2000" dirty="0" smtClean="0">
                <a:solidFill>
                  <a:schemeClr val="bg1"/>
                </a:solidFill>
              </a:rPr>
              <a:t>1 </a:t>
            </a:r>
            <a:r>
              <a:rPr lang="ru-RU" sz="4400" dirty="0" smtClean="0">
                <a:solidFill>
                  <a:schemeClr val="bg1"/>
                </a:solidFill>
              </a:rPr>
              <a:t>, х</a:t>
            </a:r>
            <a:r>
              <a:rPr lang="en-US" sz="20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)</a:t>
            </a:r>
          </a:p>
          <a:p>
            <a:pPr marL="880110" lvl="0" indent="-742950">
              <a:buNone/>
            </a:pPr>
            <a:r>
              <a:rPr lang="ru-RU" dirty="0" smtClean="0"/>
              <a:t>11)   </a:t>
            </a:r>
            <a:r>
              <a:rPr lang="en-US" sz="4400" dirty="0" smtClean="0">
                <a:solidFill>
                  <a:schemeClr val="bg1"/>
                </a:solidFill>
              </a:rPr>
              <a:t>z</a:t>
            </a:r>
            <a:r>
              <a:rPr lang="ru-RU" sz="4400" dirty="0" smtClean="0">
                <a:solidFill>
                  <a:schemeClr val="bg1"/>
                </a:solidFill>
              </a:rPr>
              <a:t>²  =2</a:t>
            </a:r>
            <a:r>
              <a:rPr lang="en-US" sz="4400" dirty="0" smtClean="0">
                <a:solidFill>
                  <a:schemeClr val="bg1"/>
                </a:solidFill>
              </a:rPr>
              <a:t>z</a:t>
            </a:r>
            <a:r>
              <a:rPr lang="ru-RU" sz="4400" dirty="0" smtClean="0">
                <a:solidFill>
                  <a:schemeClr val="bg1"/>
                </a:solidFill>
              </a:rPr>
              <a:t>			(</a:t>
            </a:r>
            <a:r>
              <a:rPr lang="en-US" sz="4400" dirty="0" smtClean="0">
                <a:solidFill>
                  <a:schemeClr val="bg1"/>
                </a:solidFill>
              </a:rPr>
              <a:t>z</a:t>
            </a:r>
            <a:r>
              <a:rPr lang="en-US" sz="2000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 , </a:t>
            </a:r>
            <a:r>
              <a:rPr lang="en-US" sz="4400" dirty="0" smtClean="0">
                <a:solidFill>
                  <a:schemeClr val="bg1"/>
                </a:solidFill>
              </a:rPr>
              <a:t>z</a:t>
            </a:r>
            <a:r>
              <a:rPr lang="en-US" sz="20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)</a:t>
            </a:r>
          </a:p>
          <a:p>
            <a:pPr marL="880110" lvl="0" indent="-742950">
              <a:buNone/>
            </a:pPr>
            <a:r>
              <a:rPr lang="ru-RU" dirty="0" smtClean="0"/>
              <a:t>12)   </a:t>
            </a:r>
            <a:r>
              <a:rPr lang="en-US" sz="4400" dirty="0" smtClean="0">
                <a:solidFill>
                  <a:schemeClr val="bg1"/>
                </a:solidFill>
              </a:rPr>
              <a:t>n</a:t>
            </a:r>
            <a:r>
              <a:rPr lang="ru-RU" sz="4400" dirty="0" smtClean="0">
                <a:solidFill>
                  <a:schemeClr val="bg1"/>
                </a:solidFill>
              </a:rPr>
              <a:t>² +7</a:t>
            </a:r>
            <a:r>
              <a:rPr lang="en-US" sz="4400" dirty="0" smtClean="0">
                <a:solidFill>
                  <a:schemeClr val="bg1"/>
                </a:solidFill>
              </a:rPr>
              <a:t>n</a:t>
            </a:r>
            <a:r>
              <a:rPr lang="ru-RU" sz="4400" dirty="0" smtClean="0">
                <a:solidFill>
                  <a:schemeClr val="bg1"/>
                </a:solidFill>
              </a:rPr>
              <a:t>+6=0		(</a:t>
            </a:r>
            <a:r>
              <a:rPr lang="en-US" sz="4400" dirty="0" smtClean="0">
                <a:solidFill>
                  <a:schemeClr val="bg1"/>
                </a:solidFill>
              </a:rPr>
              <a:t>n</a:t>
            </a:r>
            <a:r>
              <a:rPr lang="en-US" sz="20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, </a:t>
            </a:r>
            <a:r>
              <a:rPr lang="en-US" sz="4400" dirty="0" smtClean="0">
                <a:solidFill>
                  <a:schemeClr val="bg1"/>
                </a:solidFill>
              </a:rPr>
              <a:t>n</a:t>
            </a:r>
            <a:r>
              <a:rPr lang="en-US" sz="2000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 )</a:t>
            </a:r>
          </a:p>
          <a:p>
            <a:pPr marL="880110" indent="-742950">
              <a:buFont typeface="+mj-lt"/>
              <a:buAutoNum type="arabicParenR"/>
            </a:pPr>
            <a:endParaRPr lang="ru-RU" sz="4400" dirty="0"/>
          </a:p>
        </p:txBody>
      </p:sp>
      <p:pic>
        <p:nvPicPr>
          <p:cNvPr id="6" name="Picture 3" descr="C:\Users\Лариса\Desktop\Ракеты\image893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67552" y="1071546"/>
            <a:ext cx="1212279" cy="60815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>
              <a:buNone/>
            </a:pPr>
            <a:r>
              <a:rPr lang="ru-RU" sz="3600" dirty="0" smtClean="0"/>
              <a:t>13) 	</a:t>
            </a:r>
            <a:r>
              <a:rPr lang="ru-RU" sz="4400" dirty="0" err="1" smtClean="0">
                <a:solidFill>
                  <a:schemeClr val="bg1"/>
                </a:solidFill>
              </a:rPr>
              <a:t>х</a:t>
            </a:r>
            <a:r>
              <a:rPr lang="ru-RU" sz="4400" dirty="0" smtClean="0">
                <a:solidFill>
                  <a:schemeClr val="bg1"/>
                </a:solidFill>
              </a:rPr>
              <a:t>² </a:t>
            </a:r>
            <a:r>
              <a:rPr lang="en-US" sz="4400" dirty="0" smtClean="0">
                <a:solidFill>
                  <a:schemeClr val="bg1"/>
                </a:solidFill>
              </a:rPr>
              <a:t>+4x=0		</a:t>
            </a:r>
            <a:r>
              <a:rPr lang="ru-RU" sz="4400" dirty="0" smtClean="0">
                <a:solidFill>
                  <a:schemeClr val="bg1"/>
                </a:solidFill>
              </a:rPr>
              <a:t>(х</a:t>
            </a:r>
            <a:r>
              <a:rPr lang="ru-RU" sz="28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, х</a:t>
            </a:r>
            <a:r>
              <a:rPr lang="ru-RU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)</a:t>
            </a:r>
          </a:p>
          <a:p>
            <a:pPr lvl="0">
              <a:buNone/>
            </a:pPr>
            <a:r>
              <a:rPr lang="ru-RU" sz="4400" dirty="0" smtClean="0"/>
              <a:t>   14)	</a:t>
            </a:r>
            <a:r>
              <a:rPr lang="en-US" sz="4400" dirty="0" smtClean="0">
                <a:solidFill>
                  <a:schemeClr val="bg1"/>
                </a:solidFill>
              </a:rPr>
              <a:t>z</a:t>
            </a:r>
            <a:r>
              <a:rPr lang="ru-RU" sz="4400" dirty="0" smtClean="0">
                <a:solidFill>
                  <a:schemeClr val="bg1"/>
                </a:solidFill>
              </a:rPr>
              <a:t>² -</a:t>
            </a:r>
            <a:r>
              <a:rPr lang="en-US" sz="4400" dirty="0" smtClean="0">
                <a:solidFill>
                  <a:schemeClr val="bg1"/>
                </a:solidFill>
              </a:rPr>
              <a:t>2z</a:t>
            </a:r>
            <a:r>
              <a:rPr lang="ru-RU" sz="4400" dirty="0" smtClean="0">
                <a:solidFill>
                  <a:schemeClr val="bg1"/>
                </a:solidFill>
              </a:rPr>
              <a:t>=0</a:t>
            </a:r>
            <a:r>
              <a:rPr lang="en-US" sz="4400" dirty="0" smtClean="0">
                <a:solidFill>
                  <a:schemeClr val="bg1"/>
                </a:solidFill>
              </a:rPr>
              <a:t>		</a:t>
            </a:r>
            <a:r>
              <a:rPr lang="ru-RU" sz="4400" dirty="0" smtClean="0">
                <a:solidFill>
                  <a:schemeClr val="bg1"/>
                </a:solidFill>
              </a:rPr>
              <a:t>(</a:t>
            </a:r>
            <a:r>
              <a:rPr lang="en-US" sz="4400" dirty="0" smtClean="0">
                <a:solidFill>
                  <a:schemeClr val="bg1"/>
                </a:solidFill>
              </a:rPr>
              <a:t>z</a:t>
            </a:r>
            <a:r>
              <a:rPr lang="ru-RU" sz="2400" dirty="0" smtClean="0">
                <a:solidFill>
                  <a:schemeClr val="bg1"/>
                </a:solidFill>
              </a:rPr>
              <a:t>1 </a:t>
            </a:r>
            <a:r>
              <a:rPr lang="ru-RU" sz="4400" dirty="0" smtClean="0">
                <a:solidFill>
                  <a:schemeClr val="bg1"/>
                </a:solidFill>
              </a:rPr>
              <a:t>, </a:t>
            </a:r>
            <a:r>
              <a:rPr lang="en-US" sz="4400" dirty="0" smtClean="0">
                <a:solidFill>
                  <a:schemeClr val="bg1"/>
                </a:solidFill>
              </a:rPr>
              <a:t>z</a:t>
            </a:r>
            <a:r>
              <a:rPr lang="ru-RU" sz="24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)</a:t>
            </a:r>
          </a:p>
          <a:p>
            <a:pPr lvl="0">
              <a:buNone/>
            </a:pPr>
            <a:r>
              <a:rPr lang="ru-RU" sz="4400" dirty="0" smtClean="0"/>
              <a:t>	15)     </a:t>
            </a:r>
            <a:r>
              <a:rPr lang="ru-RU" sz="4400" dirty="0" smtClean="0">
                <a:solidFill>
                  <a:schemeClr val="bg1"/>
                </a:solidFill>
              </a:rPr>
              <a:t>у² -</a:t>
            </a:r>
            <a:r>
              <a:rPr lang="en-US" sz="4400" dirty="0" smtClean="0">
                <a:solidFill>
                  <a:schemeClr val="bg1"/>
                </a:solidFill>
              </a:rPr>
              <a:t>y</a:t>
            </a:r>
            <a:r>
              <a:rPr lang="ru-RU" sz="4400" dirty="0" smtClean="0">
                <a:solidFill>
                  <a:schemeClr val="bg1"/>
                </a:solidFill>
              </a:rPr>
              <a:t>-2=0		(у</a:t>
            </a:r>
            <a:r>
              <a:rPr lang="ru-RU" sz="2400" dirty="0" smtClean="0">
                <a:solidFill>
                  <a:schemeClr val="bg1"/>
                </a:solidFill>
              </a:rPr>
              <a:t>1 </a:t>
            </a:r>
            <a:r>
              <a:rPr lang="ru-RU" sz="4400" dirty="0" smtClean="0">
                <a:solidFill>
                  <a:schemeClr val="bg1"/>
                </a:solidFill>
              </a:rPr>
              <a:t>, у</a:t>
            </a:r>
            <a:r>
              <a:rPr lang="ru-RU" sz="24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)</a:t>
            </a:r>
          </a:p>
          <a:p>
            <a:pPr lvl="0">
              <a:buNone/>
            </a:pPr>
            <a:r>
              <a:rPr lang="ru-RU" sz="4400" dirty="0" smtClean="0"/>
              <a:t>	16)	</a:t>
            </a:r>
            <a:r>
              <a:rPr lang="ru-RU" sz="4400" dirty="0" smtClean="0">
                <a:solidFill>
                  <a:schemeClr val="bg1"/>
                </a:solidFill>
              </a:rPr>
              <a:t>у² +6</a:t>
            </a:r>
            <a:r>
              <a:rPr lang="en-US" sz="4400" dirty="0" smtClean="0">
                <a:solidFill>
                  <a:schemeClr val="bg1"/>
                </a:solidFill>
              </a:rPr>
              <a:t>y</a:t>
            </a:r>
            <a:r>
              <a:rPr lang="ru-RU" sz="4400" dirty="0" smtClean="0">
                <a:solidFill>
                  <a:schemeClr val="bg1"/>
                </a:solidFill>
              </a:rPr>
              <a:t>+8=0		(у</a:t>
            </a:r>
            <a:r>
              <a:rPr lang="ru-RU" sz="24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 , у</a:t>
            </a:r>
            <a:r>
              <a:rPr lang="ru-RU" sz="2400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)</a:t>
            </a:r>
          </a:p>
          <a:p>
            <a:pPr lvl="0">
              <a:buNone/>
            </a:pPr>
            <a:r>
              <a:rPr lang="ru-RU" sz="4400" dirty="0" smtClean="0"/>
              <a:t>	17)	</a:t>
            </a:r>
            <a:r>
              <a:rPr lang="ru-RU" sz="4400" dirty="0" smtClean="0">
                <a:solidFill>
                  <a:schemeClr val="bg1"/>
                </a:solidFill>
              </a:rPr>
              <a:t>к² +9к+20=0	(к</a:t>
            </a:r>
            <a:r>
              <a:rPr lang="ru-RU" sz="2400" dirty="0" smtClean="0">
                <a:solidFill>
                  <a:schemeClr val="bg1"/>
                </a:solidFill>
              </a:rPr>
              <a:t>2 </a:t>
            </a:r>
            <a:r>
              <a:rPr lang="ru-RU" sz="4400" dirty="0" smtClean="0">
                <a:solidFill>
                  <a:schemeClr val="bg1"/>
                </a:solidFill>
              </a:rPr>
              <a:t>, к</a:t>
            </a:r>
            <a:r>
              <a:rPr lang="ru-RU" sz="2400" dirty="0" smtClean="0">
                <a:solidFill>
                  <a:schemeClr val="bg1"/>
                </a:solidFill>
              </a:rPr>
              <a:t>1</a:t>
            </a:r>
            <a:r>
              <a:rPr lang="ru-RU" sz="4400" dirty="0" smtClean="0">
                <a:solidFill>
                  <a:schemeClr val="bg1"/>
                </a:solidFill>
              </a:rPr>
              <a:t>)</a:t>
            </a:r>
          </a:p>
          <a:p>
            <a:pPr lvl="0">
              <a:buNone/>
            </a:pPr>
            <a:r>
              <a:rPr lang="ru-RU" sz="4400" dirty="0" smtClean="0"/>
              <a:t>	18)	</a:t>
            </a:r>
            <a:r>
              <a:rPr lang="ru-RU" sz="4400" dirty="0" smtClean="0">
                <a:solidFill>
                  <a:schemeClr val="bg1"/>
                </a:solidFill>
              </a:rPr>
              <a:t>у² -</a:t>
            </a:r>
            <a:r>
              <a:rPr lang="en-US" sz="4400" dirty="0" smtClean="0">
                <a:solidFill>
                  <a:schemeClr val="bg1"/>
                </a:solidFill>
              </a:rPr>
              <a:t>y</a:t>
            </a:r>
            <a:r>
              <a:rPr lang="ru-RU" sz="4400" dirty="0" smtClean="0">
                <a:solidFill>
                  <a:schemeClr val="bg1"/>
                </a:solidFill>
              </a:rPr>
              <a:t>=2			(у</a:t>
            </a:r>
            <a:r>
              <a:rPr lang="ru-RU" sz="2400" dirty="0" smtClean="0">
                <a:solidFill>
                  <a:schemeClr val="bg1"/>
                </a:solidFill>
              </a:rPr>
              <a:t>1 </a:t>
            </a:r>
            <a:r>
              <a:rPr lang="ru-RU" sz="4400" dirty="0" smtClean="0">
                <a:solidFill>
                  <a:schemeClr val="bg1"/>
                </a:solidFill>
              </a:rPr>
              <a:t>, у</a:t>
            </a:r>
            <a:r>
              <a:rPr lang="ru-RU" sz="2400" dirty="0" smtClean="0">
                <a:solidFill>
                  <a:schemeClr val="bg1"/>
                </a:solidFill>
              </a:rPr>
              <a:t>2</a:t>
            </a:r>
            <a:r>
              <a:rPr lang="ru-RU" sz="4400" dirty="0" smtClean="0">
                <a:solidFill>
                  <a:schemeClr val="bg1"/>
                </a:solidFill>
              </a:rPr>
              <a:t>)</a:t>
            </a:r>
          </a:p>
          <a:p>
            <a:endParaRPr lang="ru-RU" dirty="0"/>
          </a:p>
        </p:txBody>
      </p:sp>
      <p:pic>
        <p:nvPicPr>
          <p:cNvPr id="7" name="Picture 3" descr="C:\Users\Лариса\Desktop\Ракеты\image893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67552" y="1473125"/>
            <a:ext cx="1212279" cy="56800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sz="4800" dirty="0" smtClean="0"/>
              <a:t>19)  </a:t>
            </a:r>
            <a:r>
              <a:rPr lang="en-US" sz="4800" dirty="0" smtClean="0">
                <a:solidFill>
                  <a:schemeClr val="bg1"/>
                </a:solidFill>
              </a:rPr>
              <a:t>n</a:t>
            </a:r>
            <a:r>
              <a:rPr lang="ru-RU" sz="4800" dirty="0" smtClean="0">
                <a:solidFill>
                  <a:schemeClr val="bg1"/>
                </a:solidFill>
              </a:rPr>
              <a:t>² -10</a:t>
            </a:r>
            <a:r>
              <a:rPr lang="en-US" sz="4800" dirty="0" smtClean="0">
                <a:solidFill>
                  <a:schemeClr val="bg1"/>
                </a:solidFill>
              </a:rPr>
              <a:t>n</a:t>
            </a:r>
            <a:r>
              <a:rPr lang="ru-RU" sz="4800" dirty="0" smtClean="0">
                <a:solidFill>
                  <a:schemeClr val="bg1"/>
                </a:solidFill>
              </a:rPr>
              <a:t>=0	(</a:t>
            </a:r>
            <a:r>
              <a:rPr lang="en-US" sz="4800" dirty="0" smtClean="0">
                <a:solidFill>
                  <a:schemeClr val="bg1"/>
                </a:solidFill>
              </a:rPr>
              <a:t>n</a:t>
            </a:r>
            <a:r>
              <a:rPr lang="ru-RU" sz="2400" dirty="0" smtClean="0">
                <a:solidFill>
                  <a:schemeClr val="bg1"/>
                </a:solidFill>
              </a:rPr>
              <a:t>1</a:t>
            </a:r>
            <a:r>
              <a:rPr lang="ru-RU" sz="4800" dirty="0" smtClean="0">
                <a:solidFill>
                  <a:schemeClr val="bg1"/>
                </a:solidFill>
              </a:rPr>
              <a:t> , </a:t>
            </a:r>
            <a:r>
              <a:rPr lang="en-US" sz="4800" dirty="0" smtClean="0">
                <a:solidFill>
                  <a:schemeClr val="bg1"/>
                </a:solidFill>
              </a:rPr>
              <a:t>n</a:t>
            </a:r>
            <a:r>
              <a:rPr lang="ru-RU" sz="2400" dirty="0" smtClean="0">
                <a:solidFill>
                  <a:schemeClr val="bg1"/>
                </a:solidFill>
              </a:rPr>
              <a:t>2</a:t>
            </a:r>
            <a:r>
              <a:rPr lang="ru-RU" sz="4800" dirty="0" smtClean="0">
                <a:solidFill>
                  <a:schemeClr val="bg1"/>
                </a:solidFill>
              </a:rPr>
              <a:t> )</a:t>
            </a:r>
          </a:p>
          <a:p>
            <a:pPr lvl="0">
              <a:buNone/>
            </a:pPr>
            <a:r>
              <a:rPr lang="ru-RU" sz="4800" dirty="0" smtClean="0"/>
              <a:t>20)  </a:t>
            </a:r>
            <a:r>
              <a:rPr lang="ru-RU" sz="4800" dirty="0" err="1" smtClean="0">
                <a:solidFill>
                  <a:schemeClr val="bg1"/>
                </a:solidFill>
              </a:rPr>
              <a:t>х</a:t>
            </a:r>
            <a:r>
              <a:rPr lang="ru-RU" sz="4800" dirty="0" smtClean="0">
                <a:solidFill>
                  <a:schemeClr val="bg1"/>
                </a:solidFill>
              </a:rPr>
              <a:t>² -8х-9=0	(х</a:t>
            </a:r>
            <a:r>
              <a:rPr lang="ru-RU" sz="2400" dirty="0" smtClean="0">
                <a:solidFill>
                  <a:schemeClr val="bg1"/>
                </a:solidFill>
              </a:rPr>
              <a:t>1</a:t>
            </a:r>
            <a:r>
              <a:rPr lang="ru-RU" sz="4800" dirty="0" smtClean="0">
                <a:solidFill>
                  <a:schemeClr val="bg1"/>
                </a:solidFill>
              </a:rPr>
              <a:t> , х</a:t>
            </a:r>
            <a:r>
              <a:rPr lang="ru-RU" sz="2400" dirty="0" smtClean="0">
                <a:solidFill>
                  <a:schemeClr val="bg1"/>
                </a:solidFill>
              </a:rPr>
              <a:t>2</a:t>
            </a:r>
            <a:r>
              <a:rPr lang="ru-RU" sz="4800" dirty="0" smtClean="0">
                <a:solidFill>
                  <a:schemeClr val="bg1"/>
                </a:solidFill>
              </a:rPr>
              <a:t> )</a:t>
            </a:r>
          </a:p>
          <a:p>
            <a:pPr lvl="0">
              <a:buNone/>
            </a:pPr>
            <a:r>
              <a:rPr lang="ru-RU" sz="4800" dirty="0" smtClean="0"/>
              <a:t>21)  </a:t>
            </a:r>
            <a:r>
              <a:rPr lang="ru-RU" sz="4800" dirty="0" err="1" smtClean="0">
                <a:solidFill>
                  <a:schemeClr val="bg1"/>
                </a:solidFill>
              </a:rPr>
              <a:t>х</a:t>
            </a:r>
            <a:r>
              <a:rPr lang="ru-RU" sz="4800" dirty="0" smtClean="0">
                <a:solidFill>
                  <a:schemeClr val="bg1"/>
                </a:solidFill>
              </a:rPr>
              <a:t>² =8х		(х</a:t>
            </a:r>
            <a:r>
              <a:rPr lang="ru-RU" sz="2400" dirty="0" smtClean="0">
                <a:solidFill>
                  <a:schemeClr val="bg1"/>
                </a:solidFill>
              </a:rPr>
              <a:t>1</a:t>
            </a:r>
            <a:r>
              <a:rPr lang="ru-RU" sz="4800" dirty="0" smtClean="0">
                <a:solidFill>
                  <a:schemeClr val="bg1"/>
                </a:solidFill>
              </a:rPr>
              <a:t> , х</a:t>
            </a:r>
            <a:r>
              <a:rPr lang="ru-RU" sz="2400" dirty="0" smtClean="0">
                <a:solidFill>
                  <a:schemeClr val="bg1"/>
                </a:solidFill>
              </a:rPr>
              <a:t>2</a:t>
            </a:r>
            <a:r>
              <a:rPr lang="ru-RU" sz="4800" dirty="0" smtClean="0">
                <a:solidFill>
                  <a:schemeClr val="bg1"/>
                </a:solidFill>
              </a:rPr>
              <a:t> )</a:t>
            </a:r>
          </a:p>
          <a:p>
            <a:pPr lvl="0">
              <a:buNone/>
            </a:pPr>
            <a:r>
              <a:rPr lang="ru-RU" sz="4800" dirty="0" smtClean="0"/>
              <a:t>22)  </a:t>
            </a:r>
            <a:r>
              <a:rPr lang="ru-RU" sz="4800" dirty="0" smtClean="0">
                <a:solidFill>
                  <a:schemeClr val="bg1"/>
                </a:solidFill>
              </a:rPr>
              <a:t>у² -10у+9=0	(у</a:t>
            </a:r>
            <a:r>
              <a:rPr lang="ru-RU" sz="2400" dirty="0" smtClean="0">
                <a:solidFill>
                  <a:schemeClr val="bg1"/>
                </a:solidFill>
              </a:rPr>
              <a:t>1</a:t>
            </a:r>
            <a:r>
              <a:rPr lang="ru-RU" sz="4800" dirty="0" smtClean="0">
                <a:solidFill>
                  <a:schemeClr val="bg1"/>
                </a:solidFill>
              </a:rPr>
              <a:t> , у</a:t>
            </a:r>
            <a:r>
              <a:rPr lang="ru-RU" sz="2400" dirty="0" smtClean="0">
                <a:solidFill>
                  <a:schemeClr val="bg1"/>
                </a:solidFill>
              </a:rPr>
              <a:t>2</a:t>
            </a:r>
            <a:r>
              <a:rPr lang="ru-RU" sz="4800" dirty="0" smtClean="0">
                <a:solidFill>
                  <a:schemeClr val="bg1"/>
                </a:solidFill>
              </a:rPr>
              <a:t> )</a:t>
            </a:r>
          </a:p>
          <a:p>
            <a:pPr lvl="0">
              <a:buNone/>
            </a:pPr>
            <a:r>
              <a:rPr lang="ru-RU" sz="4800" dirty="0" smtClean="0"/>
              <a:t>23)  </a:t>
            </a:r>
            <a:r>
              <a:rPr lang="ru-RU" sz="4800" dirty="0" smtClean="0">
                <a:solidFill>
                  <a:schemeClr val="bg1"/>
                </a:solidFill>
              </a:rPr>
              <a:t>у² =10у		(у</a:t>
            </a:r>
            <a:r>
              <a:rPr lang="ru-RU" sz="2400" dirty="0" smtClean="0">
                <a:solidFill>
                  <a:schemeClr val="bg1"/>
                </a:solidFill>
              </a:rPr>
              <a:t>1 </a:t>
            </a:r>
            <a:r>
              <a:rPr lang="ru-RU" sz="4800" dirty="0" smtClean="0">
                <a:solidFill>
                  <a:schemeClr val="bg1"/>
                </a:solidFill>
              </a:rPr>
              <a:t>, у</a:t>
            </a:r>
            <a:r>
              <a:rPr lang="ru-RU" sz="2400" dirty="0" smtClean="0">
                <a:solidFill>
                  <a:schemeClr val="bg1"/>
                </a:solidFill>
              </a:rPr>
              <a:t>2</a:t>
            </a:r>
            <a:r>
              <a:rPr lang="ru-RU" sz="4800" dirty="0" smtClean="0">
                <a:solidFill>
                  <a:schemeClr val="bg1"/>
                </a:solidFill>
              </a:rPr>
              <a:t> )</a:t>
            </a:r>
          </a:p>
          <a:p>
            <a:endParaRPr lang="ru-RU" b="1" dirty="0"/>
          </a:p>
        </p:txBody>
      </p:sp>
      <p:pic>
        <p:nvPicPr>
          <p:cNvPr id="96259" name="Picture 3" descr="C:\Users\Лариса\Desktop\Ракеты\image893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276506">
            <a:off x="7407938" y="1401688"/>
            <a:ext cx="1212279" cy="56800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357222" y="0"/>
            <a:ext cx="9929754" cy="744731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71472" y="2000240"/>
            <a:ext cx="885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</a:t>
            </a:r>
            <a:endParaRPr lang="ru-RU" sz="3600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5720" y="357166"/>
            <a:ext cx="8693006" cy="6218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-17860"/>
            <a:ext cx="9644034" cy="723302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714480" y="357167"/>
            <a:ext cx="5143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Цитата  из книги</a:t>
            </a:r>
          </a:p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стр. 180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2000240"/>
            <a:ext cx="885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786314" y="1643050"/>
            <a:ext cx="4357686" cy="3795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>
                <a:solidFill>
                  <a:schemeClr val="bg1"/>
                </a:solidFill>
              </a:rPr>
              <a:t>	</a:t>
            </a:r>
            <a:r>
              <a:rPr lang="ru-RU" sz="2800" dirty="0" smtClean="0">
                <a:solidFill>
                  <a:schemeClr val="bg1"/>
                </a:solidFill>
              </a:rPr>
              <a:t>Всё интенсивнее становились тренировки… Нагрузки возрастали. Космонавты тихо роптали. «Будущему космонавту-3 предстояло пройти исследование в </a:t>
            </a:r>
            <a:r>
              <a:rPr lang="ru-RU" sz="2800" dirty="0" err="1" smtClean="0">
                <a:solidFill>
                  <a:schemeClr val="bg1"/>
                </a:solidFill>
              </a:rPr>
              <a:t>термо-камере</a:t>
            </a:r>
            <a:r>
              <a:rPr lang="ru-RU" sz="2800" dirty="0" smtClean="0">
                <a:solidFill>
                  <a:schemeClr val="bg1"/>
                </a:solidFill>
              </a:rPr>
              <a:t>» </a:t>
            </a:r>
          </a:p>
        </p:txBody>
      </p:sp>
      <p:pic>
        <p:nvPicPr>
          <p:cNvPr id="99329" name="Picture 1" descr="C:\Users\Лариса\Desktop\фото космонавтов\тренировка николаева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214414" y="1714488"/>
            <a:ext cx="3397079" cy="4929222"/>
          </a:xfrm>
          <a:prstGeom prst="rect">
            <a:avLst/>
          </a:prstGeom>
          <a:noFill/>
        </p:spPr>
      </p:pic>
      <p:pic>
        <p:nvPicPr>
          <p:cNvPr id="18" name="~PP537.WAV">
            <a:hlinkClick r:id="" action="ppaction://media"/>
          </p:cNvPr>
          <p:cNvPicPr>
            <a:picLocks noRot="1" noChangeAspect="1"/>
          </p:cNvPicPr>
          <p:nvPr>
            <a:wavAudioFile r:embed="rId1" name="~PP537.WAV"/>
          </p:nvPr>
        </p:nvPicPr>
        <p:blipFill>
          <a:blip r:embed="rId8" cstate="email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0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500042"/>
            <a:ext cx="30003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4000" u="sng" dirty="0" smtClean="0">
              <a:solidFill>
                <a:srgbClr val="FFC000"/>
              </a:solidFill>
            </a:endParaRPr>
          </a:p>
          <a:p>
            <a:pPr algn="just"/>
            <a:endParaRPr lang="ru-RU" sz="4000" u="sng" dirty="0" smtClean="0">
              <a:solidFill>
                <a:srgbClr val="FFC000"/>
              </a:solidFill>
            </a:endParaRPr>
          </a:p>
          <a:p>
            <a:pPr algn="just"/>
            <a:endParaRPr lang="ru-RU" sz="4000" u="sng" dirty="0" smtClean="0">
              <a:solidFill>
                <a:srgbClr val="FFC000"/>
              </a:solidFill>
            </a:endParaRPr>
          </a:p>
          <a:p>
            <a:pPr algn="just"/>
            <a:endParaRPr lang="ru-RU" sz="4000" u="sng" dirty="0" smtClean="0">
              <a:solidFill>
                <a:srgbClr val="FFC000"/>
              </a:solidFill>
            </a:endParaRPr>
          </a:p>
          <a:p>
            <a:pPr algn="just"/>
            <a:r>
              <a:rPr lang="ru-RU" sz="4000" u="sng" dirty="0" err="1" smtClean="0">
                <a:solidFill>
                  <a:srgbClr val="FFC000"/>
                </a:solidFill>
              </a:rPr>
              <a:t>Андриян</a:t>
            </a:r>
            <a:endParaRPr lang="ru-RU" sz="4000" u="sng" dirty="0" smtClean="0">
              <a:solidFill>
                <a:srgbClr val="FFC000"/>
              </a:solidFill>
            </a:endParaRPr>
          </a:p>
          <a:p>
            <a:pPr algn="just"/>
            <a:r>
              <a:rPr lang="ru-RU" sz="4000" u="sng" dirty="0" smtClean="0">
                <a:solidFill>
                  <a:srgbClr val="FFC000"/>
                </a:solidFill>
              </a:rPr>
              <a:t>Григорьевич Николаев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2357430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solidFill>
                  <a:schemeClr val="bg1"/>
                </a:solidFill>
              </a:rPr>
              <a:t>	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3" name="Picture 2" descr="C:\Users\Лариса\Desktop\фото космонавтов\Николаев Андриян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86182" y="357142"/>
            <a:ext cx="4024206" cy="6500858"/>
          </a:xfrm>
          <a:prstGeom prst="rect">
            <a:avLst/>
          </a:prstGeom>
          <a:noFill/>
        </p:spPr>
      </p:pic>
      <p:pic>
        <p:nvPicPr>
          <p:cNvPr id="60426" name="Picture 10" descr="C:\Users\Лариса\Desktop\Ракеты\image616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5720" y="214290"/>
            <a:ext cx="1714512" cy="1714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696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u="sng" dirty="0" smtClean="0"/>
              <a:t>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Один из корней данного уравнения</a:t>
            </a:r>
          </a:p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равен Т</a:t>
            </a:r>
            <a:r>
              <a:rPr lang="ru-RU" sz="2000" dirty="0" smtClean="0">
                <a:solidFill>
                  <a:schemeClr val="bg1"/>
                </a:solidFill>
              </a:rPr>
              <a:t>1</a:t>
            </a:r>
            <a:r>
              <a:rPr lang="ru-RU" sz="4000" dirty="0" smtClean="0">
                <a:solidFill>
                  <a:schemeClr val="bg1"/>
                </a:solidFill>
              </a:rPr>
              <a:t>=-90. Найдите </a:t>
            </a:r>
            <a:r>
              <a:rPr lang="en-US" sz="4000" dirty="0" smtClean="0">
                <a:solidFill>
                  <a:schemeClr val="bg1"/>
                </a:solidFill>
              </a:rPr>
              <a:t>t</a:t>
            </a:r>
            <a:r>
              <a:rPr lang="ru-RU" sz="4000" dirty="0" smtClean="0">
                <a:solidFill>
                  <a:schemeClr val="bg1"/>
                </a:solidFill>
              </a:rPr>
              <a:t> и </a:t>
            </a:r>
            <a:r>
              <a:rPr lang="ru-RU" sz="3900" dirty="0" smtClean="0">
                <a:solidFill>
                  <a:schemeClr val="bg1"/>
                </a:solidFill>
              </a:rPr>
              <a:t>Т</a:t>
            </a:r>
            <a:r>
              <a:rPr lang="ru-RU" sz="2000" dirty="0" smtClean="0">
                <a:solidFill>
                  <a:schemeClr val="bg1"/>
                </a:solidFill>
              </a:rPr>
              <a:t>2</a:t>
            </a:r>
            <a:r>
              <a:rPr lang="ru-RU" sz="4000" dirty="0" smtClean="0">
                <a:solidFill>
                  <a:schemeClr val="bg1"/>
                </a:solidFill>
              </a:rPr>
              <a:t> уравнения </a:t>
            </a:r>
          </a:p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                  Т² +20Т-70</a:t>
            </a:r>
            <a:r>
              <a:rPr lang="en-US" sz="4000" dirty="0" smtClean="0">
                <a:solidFill>
                  <a:schemeClr val="bg1"/>
                </a:solidFill>
              </a:rPr>
              <a:t>t</a:t>
            </a:r>
            <a:r>
              <a:rPr lang="ru-RU" sz="4000" dirty="0" smtClean="0">
                <a:solidFill>
                  <a:schemeClr val="bg1"/>
                </a:solidFill>
              </a:rPr>
              <a:t>=0, </a:t>
            </a:r>
          </a:p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где </a:t>
            </a:r>
            <a:r>
              <a:rPr lang="en-US" sz="4000" dirty="0" smtClean="0">
                <a:solidFill>
                  <a:schemeClr val="bg1"/>
                </a:solidFill>
              </a:rPr>
              <a:t>t</a:t>
            </a:r>
            <a:r>
              <a:rPr lang="ru-RU" sz="4000" dirty="0" smtClean="0">
                <a:solidFill>
                  <a:schemeClr val="bg1"/>
                </a:solidFill>
              </a:rPr>
              <a:t>-продолжительность пребывания      </a:t>
            </a:r>
            <a:r>
              <a:rPr lang="ru-RU" sz="4000" dirty="0" err="1" smtClean="0">
                <a:solidFill>
                  <a:schemeClr val="bg1"/>
                </a:solidFill>
              </a:rPr>
              <a:t>Андрияна</a:t>
            </a:r>
            <a:r>
              <a:rPr lang="ru-RU" sz="4000" dirty="0" smtClean="0">
                <a:solidFill>
                  <a:schemeClr val="bg1"/>
                </a:solidFill>
              </a:rPr>
              <a:t> Николаева в </a:t>
            </a:r>
            <a:r>
              <a:rPr lang="ru-RU" sz="4000" dirty="0" err="1" smtClean="0">
                <a:solidFill>
                  <a:schemeClr val="bg1"/>
                </a:solidFill>
              </a:rPr>
              <a:t>термокамере</a:t>
            </a:r>
            <a:r>
              <a:rPr lang="ru-RU" sz="4000" dirty="0" smtClean="0">
                <a:solidFill>
                  <a:schemeClr val="bg1"/>
                </a:solidFill>
              </a:rPr>
              <a:t> перед стартом (в минутах),</a:t>
            </a:r>
          </a:p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      Т- температура в </a:t>
            </a:r>
            <a:r>
              <a:rPr lang="ru-RU" sz="4000" dirty="0" err="1" smtClean="0">
                <a:solidFill>
                  <a:schemeClr val="bg1"/>
                </a:solidFill>
              </a:rPr>
              <a:t>термокамере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</a:p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                                                     (в ⁰С).  </a:t>
            </a:r>
          </a:p>
          <a:p>
            <a:endParaRPr lang="ru-RU" dirty="0"/>
          </a:p>
        </p:txBody>
      </p:sp>
      <p:pic>
        <p:nvPicPr>
          <p:cNvPr id="4" name="Picture 1" descr="C:\Users\Лариса\Desktop\Ракеты\animation456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86710" y="285728"/>
            <a:ext cx="1071570" cy="1071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-214290"/>
            <a:ext cx="9929754" cy="744731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714480" y="357167"/>
            <a:ext cx="5143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Цитата  из книги</a:t>
            </a:r>
          </a:p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стр. 180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2000240"/>
            <a:ext cx="885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</a:t>
            </a:r>
            <a:endParaRPr lang="ru-RU" sz="3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2000240"/>
            <a:ext cx="80724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	Будущему космонавту-3 предстояло пройти и исследование в </a:t>
            </a:r>
            <a:r>
              <a:rPr lang="ru-RU" sz="3200" dirty="0" err="1" smtClean="0">
                <a:solidFill>
                  <a:schemeClr val="bg1"/>
                </a:solidFill>
              </a:rPr>
              <a:t>термокамере</a:t>
            </a:r>
            <a:r>
              <a:rPr lang="ru-RU" sz="3200" dirty="0" smtClean="0">
                <a:solidFill>
                  <a:schemeClr val="bg1"/>
                </a:solidFill>
              </a:rPr>
              <a:t>: полтора часа пробыть здесь при температуре семьдесят градусов по Цельсию. С каждой тренировкой Николаев стал лучше переносить жару, всё дольше просиживал в </a:t>
            </a:r>
            <a:r>
              <a:rPr lang="ru-RU" sz="3200" dirty="0" err="1" smtClean="0">
                <a:solidFill>
                  <a:schemeClr val="bg1"/>
                </a:solidFill>
              </a:rPr>
              <a:t>термокамере</a:t>
            </a:r>
            <a:r>
              <a:rPr lang="ru-RU" sz="3200" dirty="0" smtClean="0">
                <a:solidFill>
                  <a:schemeClr val="bg1"/>
                </a:solidFill>
              </a:rPr>
              <a:t>. И в конце испытаний медики в один голос отметили: он отлично переносит воздействие высоких температур.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1" name="~PP591.WAV">
            <a:hlinkClick r:id="" action="ppaction://media"/>
          </p:cNvPr>
          <p:cNvPicPr>
            <a:picLocks noRot="1" noChangeAspect="1"/>
          </p:cNvPicPr>
          <p:nvPr>
            <a:wavAudioFile r:embed="rId1" name="~PP591.WAV"/>
          </p:nvPr>
        </p:nvPicPr>
        <p:blipFill>
          <a:blip r:embed="rId7" cstate="email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205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-232102"/>
            <a:ext cx="9929754" cy="744731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714480" y="357167"/>
            <a:ext cx="5143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Цитата  из книги</a:t>
            </a:r>
          </a:p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стр. 92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2000240"/>
            <a:ext cx="885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</a:t>
            </a:r>
            <a:endParaRPr lang="ru-RU" sz="3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2714620"/>
            <a:ext cx="73581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«На следующий день был экзамен по теории…»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19" name="~PP793.WAV">
            <a:hlinkClick r:id="" action="ppaction://media"/>
          </p:cNvPr>
          <p:cNvPicPr>
            <a:picLocks noRot="1" noChangeAspect="1"/>
          </p:cNvPicPr>
          <p:nvPr>
            <a:wavAudioFile r:embed="rId1" name="~PP793.WAV"/>
          </p:nvPr>
        </p:nvPicPr>
        <p:blipFill>
          <a:blip r:embed="rId7" cstate="email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  <p:pic>
        <p:nvPicPr>
          <p:cNvPr id="17" name="Picture 10" descr="C:\Users\Лариса\Desktop\Ракеты\image616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43736" y="-24"/>
            <a:ext cx="2000264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20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357222" y="0"/>
            <a:ext cx="9929754" cy="744731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71472" y="2000240"/>
            <a:ext cx="885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</a:t>
            </a:r>
            <a:endParaRPr lang="ru-RU" sz="3600" dirty="0"/>
          </a:p>
        </p:txBody>
      </p:sp>
      <p:pic>
        <p:nvPicPr>
          <p:cNvPr id="113666" name="Picture 2" descr="C:\Users\Лариса\Desktop\фото космонавтов\устройство ракеты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357554" y="285728"/>
            <a:ext cx="4979991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357222" y="0"/>
            <a:ext cx="9929754" cy="744731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71472" y="2000240"/>
            <a:ext cx="885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</a:t>
            </a:r>
            <a:endParaRPr lang="ru-RU" sz="3600" dirty="0"/>
          </a:p>
        </p:txBody>
      </p:sp>
      <p:pic>
        <p:nvPicPr>
          <p:cNvPr id="103425" name="Picture 1" descr="C:\Users\Лариса\Desktop\фото космонавтов\ракета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29058" y="571456"/>
            <a:ext cx="4071966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428604"/>
            <a:ext cx="3500462" cy="2071702"/>
          </a:xfrm>
        </p:spPr>
        <p:txBody>
          <a:bodyPr/>
          <a:lstStyle/>
          <a:p>
            <a:r>
              <a:rPr lang="ru-RU" i="1" u="sng" dirty="0" smtClean="0"/>
              <a:t>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 		</a:t>
            </a:r>
          </a:p>
          <a:p>
            <a:pPr algn="just">
              <a:buNone/>
            </a:pPr>
            <a:endParaRPr lang="ru-RU" sz="4000" dirty="0" smtClean="0">
              <a:solidFill>
                <a:schemeClr val="bg1"/>
              </a:solidFill>
            </a:endParaRPr>
          </a:p>
          <a:p>
            <a:pPr algn="just">
              <a:buNone/>
            </a:pPr>
            <a:endParaRPr lang="ru-RU" sz="4000" dirty="0" smtClean="0">
              <a:solidFill>
                <a:schemeClr val="bg1"/>
              </a:solidFill>
            </a:endParaRPr>
          </a:p>
          <a:p>
            <a:pPr algn="just">
              <a:buNone/>
            </a:pPr>
            <a:endParaRPr lang="ru-RU" sz="4100" dirty="0" smtClean="0">
              <a:solidFill>
                <a:schemeClr val="bg1"/>
              </a:solidFill>
            </a:endParaRPr>
          </a:p>
          <a:p>
            <a:pPr algn="just">
              <a:buNone/>
            </a:pPr>
            <a:r>
              <a:rPr lang="ru-RU" sz="4100" dirty="0" smtClean="0">
                <a:solidFill>
                  <a:schemeClr val="bg1"/>
                </a:solidFill>
              </a:rPr>
              <a:t>		Сколько времени пробыл Николаев первый раз в космосе и сколько оборотов он совершил вокруг Земли? </a:t>
            </a:r>
          </a:p>
          <a:p>
            <a:pPr algn="just">
              <a:buNone/>
            </a:pPr>
            <a:r>
              <a:rPr lang="ru-RU" sz="4100" dirty="0" smtClean="0">
                <a:solidFill>
                  <a:schemeClr val="bg1"/>
                </a:solidFill>
              </a:rPr>
              <a:t>   		 Ответить на эти вопросы поможет следующее уравнение:</a:t>
            </a:r>
          </a:p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             </a:t>
            </a:r>
            <a:r>
              <a:rPr lang="ru-RU" sz="5100" dirty="0" smtClean="0">
                <a:solidFill>
                  <a:schemeClr val="bg1"/>
                </a:solidFill>
              </a:rPr>
              <a:t>х² -95х+64=0</a:t>
            </a:r>
            <a:r>
              <a:rPr lang="ru-RU" sz="4000" dirty="0" smtClean="0">
                <a:solidFill>
                  <a:schemeClr val="bg1"/>
                </a:solidFill>
              </a:rPr>
              <a:t>, </a:t>
            </a:r>
          </a:p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 где     </a:t>
            </a:r>
            <a:r>
              <a:rPr lang="en-US" sz="4000" dirty="0" smtClean="0">
                <a:solidFill>
                  <a:schemeClr val="bg1"/>
                </a:solidFill>
              </a:rPr>
              <a:t>t</a:t>
            </a:r>
            <a:r>
              <a:rPr lang="ru-RU" sz="4000" dirty="0" smtClean="0">
                <a:solidFill>
                  <a:schemeClr val="bg1"/>
                </a:solidFill>
              </a:rPr>
              <a:t>= -(х</a:t>
            </a:r>
            <a:r>
              <a:rPr lang="ru-RU" sz="2000" dirty="0" smtClean="0">
                <a:solidFill>
                  <a:schemeClr val="bg1"/>
                </a:solidFill>
              </a:rPr>
              <a:t>1</a:t>
            </a:r>
            <a:r>
              <a:rPr lang="ru-RU" sz="4000" dirty="0" smtClean="0">
                <a:solidFill>
                  <a:schemeClr val="bg1"/>
                </a:solidFill>
              </a:rPr>
              <a:t> +х</a:t>
            </a:r>
            <a:r>
              <a:rPr lang="ru-RU" sz="2000" dirty="0" smtClean="0">
                <a:solidFill>
                  <a:schemeClr val="bg1"/>
                </a:solidFill>
              </a:rPr>
              <a:t>2</a:t>
            </a:r>
            <a:r>
              <a:rPr lang="ru-RU" sz="4000" dirty="0" smtClean="0">
                <a:solidFill>
                  <a:schemeClr val="bg1"/>
                </a:solidFill>
              </a:rPr>
              <a:t>) – время (в часах), </a:t>
            </a:r>
          </a:p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           </a:t>
            </a:r>
            <a:r>
              <a:rPr lang="en-US" sz="4000" dirty="0" smtClean="0">
                <a:solidFill>
                  <a:schemeClr val="bg1"/>
                </a:solidFill>
              </a:rPr>
              <a:t>n</a:t>
            </a:r>
            <a:r>
              <a:rPr lang="ru-RU" sz="4000" dirty="0" smtClean="0">
                <a:solidFill>
                  <a:schemeClr val="bg1"/>
                </a:solidFill>
              </a:rPr>
              <a:t>= х</a:t>
            </a:r>
            <a:r>
              <a:rPr lang="ru-RU" sz="2000" dirty="0" smtClean="0">
                <a:solidFill>
                  <a:schemeClr val="bg1"/>
                </a:solidFill>
              </a:rPr>
              <a:t>1</a:t>
            </a:r>
            <a:r>
              <a:rPr lang="ru-RU" sz="4000" dirty="0" smtClean="0">
                <a:solidFill>
                  <a:schemeClr val="bg1"/>
                </a:solidFill>
              </a:rPr>
              <a:t> *х</a:t>
            </a:r>
            <a:r>
              <a:rPr lang="ru-RU" sz="2000" dirty="0" smtClean="0">
                <a:solidFill>
                  <a:schemeClr val="bg1"/>
                </a:solidFill>
              </a:rPr>
              <a:t>2</a:t>
            </a:r>
            <a:r>
              <a:rPr lang="ru-RU" sz="4000" dirty="0" smtClean="0">
                <a:solidFill>
                  <a:schemeClr val="bg1"/>
                </a:solidFill>
              </a:rPr>
              <a:t> – число оборотов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91137" name="Picture 1" descr="C:\Users\Лариса\Desktop\фото космонавтов\трениров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285728"/>
            <a:ext cx="3857652" cy="2701360"/>
          </a:xfrm>
          <a:prstGeom prst="rect">
            <a:avLst/>
          </a:prstGeom>
          <a:noFill/>
        </p:spPr>
      </p:pic>
      <p:pic>
        <p:nvPicPr>
          <p:cNvPr id="5" name="Picture 1" descr="C:\Users\Лариса\Desktop\Ракеты\animation456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86710" y="285728"/>
            <a:ext cx="1071570" cy="1071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214290"/>
            <a:ext cx="4329114" cy="1203348"/>
          </a:xfrm>
        </p:spPr>
        <p:txBody>
          <a:bodyPr/>
          <a:lstStyle/>
          <a:p>
            <a:r>
              <a:rPr lang="ru-RU" i="1" u="sng" dirty="0" smtClean="0"/>
              <a:t>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1285860"/>
            <a:ext cx="4929222" cy="4923474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	</a:t>
            </a:r>
            <a:r>
              <a:rPr lang="ru-RU" sz="3200" dirty="0" smtClean="0">
                <a:solidFill>
                  <a:schemeClr val="bg1"/>
                </a:solidFill>
              </a:rPr>
              <a:t>	</a:t>
            </a:r>
          </a:p>
          <a:p>
            <a:pPr algn="just"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		На какой средней высоте прошёл полёт А.Николаева?</a:t>
            </a:r>
          </a:p>
          <a:p>
            <a:pPr algn="just"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   		 Один из корней данного уравнения поможет ответить на этот вопрос:      </a:t>
            </a:r>
          </a:p>
          <a:p>
            <a:pPr algn="just">
              <a:buNone/>
            </a:pPr>
            <a:endParaRPr lang="ru-RU" sz="4000" dirty="0" smtClean="0">
              <a:solidFill>
                <a:schemeClr val="bg1"/>
              </a:solidFill>
            </a:endParaRPr>
          </a:p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     </a:t>
            </a:r>
            <a:r>
              <a:rPr lang="en-US" sz="4000" dirty="0" smtClean="0">
                <a:solidFill>
                  <a:schemeClr val="bg1"/>
                </a:solidFill>
              </a:rPr>
              <a:t>h²</a:t>
            </a:r>
            <a:r>
              <a:rPr lang="ru-RU" sz="4000" dirty="0" smtClean="0">
                <a:solidFill>
                  <a:schemeClr val="bg1"/>
                </a:solidFill>
              </a:rPr>
              <a:t> -251</a:t>
            </a:r>
            <a:r>
              <a:rPr lang="en-US" sz="4000" dirty="0" smtClean="0">
                <a:solidFill>
                  <a:schemeClr val="bg1"/>
                </a:solidFill>
              </a:rPr>
              <a:t>h</a:t>
            </a:r>
            <a:r>
              <a:rPr lang="ru-RU" sz="4000" dirty="0" smtClean="0">
                <a:solidFill>
                  <a:schemeClr val="bg1"/>
                </a:solidFill>
              </a:rPr>
              <a:t>+250=0. 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89089" name="Picture 1" descr="C:\Users\Лариса\Desktop\фото космонавтов\ракета-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500042"/>
            <a:ext cx="3892991" cy="5722941"/>
          </a:xfrm>
          <a:prstGeom prst="rect">
            <a:avLst/>
          </a:prstGeom>
          <a:noFill/>
        </p:spPr>
      </p:pic>
      <p:pic>
        <p:nvPicPr>
          <p:cNvPr id="5" name="Picture 1" descr="C:\Users\Лариса\Desktop\Ракеты\animation456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86710" y="285728"/>
            <a:ext cx="1071570" cy="1071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85728"/>
            <a:ext cx="3214710" cy="2286016"/>
          </a:xfrm>
        </p:spPr>
        <p:txBody>
          <a:bodyPr>
            <a:normAutofit/>
          </a:bodyPr>
          <a:lstStyle/>
          <a:p>
            <a:r>
              <a:rPr lang="ru-RU" sz="6600" i="1" u="sng" dirty="0" smtClean="0"/>
              <a:t>Задача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357562"/>
            <a:ext cx="8115328" cy="2951798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17600" dirty="0" smtClean="0">
                <a:solidFill>
                  <a:schemeClr val="bg1"/>
                </a:solidFill>
              </a:rPr>
              <a:t>	Какой путь прошёл корабль «Восток-3»? </a:t>
            </a:r>
          </a:p>
          <a:p>
            <a:pPr algn="just">
              <a:buNone/>
            </a:pPr>
            <a:r>
              <a:rPr lang="ru-RU" sz="17600" dirty="0" smtClean="0">
                <a:solidFill>
                  <a:schemeClr val="bg1"/>
                </a:solidFill>
              </a:rPr>
              <a:t>  	Применить результат </a:t>
            </a:r>
            <a:r>
              <a:rPr lang="ru-RU" sz="17600" dirty="0" err="1" smtClean="0">
                <a:solidFill>
                  <a:schemeClr val="bg1"/>
                </a:solidFill>
              </a:rPr>
              <a:t>преды-дущей</a:t>
            </a:r>
            <a:r>
              <a:rPr lang="ru-RU" sz="17600" dirty="0" smtClean="0">
                <a:solidFill>
                  <a:schemeClr val="bg1"/>
                </a:solidFill>
              </a:rPr>
              <a:t> задачи и формулу </a:t>
            </a:r>
            <a:r>
              <a:rPr lang="en-US" sz="19200" dirty="0" smtClean="0">
                <a:solidFill>
                  <a:schemeClr val="bg1"/>
                </a:solidFill>
              </a:rPr>
              <a:t>S</a:t>
            </a:r>
            <a:r>
              <a:rPr lang="ru-RU" sz="19200" dirty="0" smtClean="0">
                <a:solidFill>
                  <a:schemeClr val="bg1"/>
                </a:solidFill>
              </a:rPr>
              <a:t>=64* </a:t>
            </a:r>
            <a:r>
              <a:rPr lang="en-US" sz="19200" dirty="0" smtClean="0">
                <a:solidFill>
                  <a:schemeClr val="bg1"/>
                </a:solidFill>
              </a:rPr>
              <a:t>L</a:t>
            </a:r>
            <a:r>
              <a:rPr lang="ru-RU" sz="11200" dirty="0" smtClean="0">
                <a:solidFill>
                  <a:schemeClr val="bg1"/>
                </a:solidFill>
              </a:rPr>
              <a:t>1</a:t>
            </a:r>
            <a:r>
              <a:rPr lang="ru-RU" sz="19200" dirty="0" smtClean="0">
                <a:solidFill>
                  <a:schemeClr val="bg1"/>
                </a:solidFill>
              </a:rPr>
              <a:t>, где  </a:t>
            </a:r>
            <a:r>
              <a:rPr lang="en-US" sz="19200" dirty="0" smtClean="0">
                <a:solidFill>
                  <a:schemeClr val="bg1"/>
                </a:solidFill>
              </a:rPr>
              <a:t>L</a:t>
            </a:r>
            <a:r>
              <a:rPr lang="ru-RU" sz="11200" dirty="0" smtClean="0">
                <a:solidFill>
                  <a:schemeClr val="bg1"/>
                </a:solidFill>
              </a:rPr>
              <a:t>1</a:t>
            </a:r>
            <a:r>
              <a:rPr lang="ru-RU" sz="19200" dirty="0" smtClean="0">
                <a:solidFill>
                  <a:schemeClr val="bg1"/>
                </a:solidFill>
              </a:rPr>
              <a:t>=2</a:t>
            </a:r>
            <a:r>
              <a:rPr lang="el-GR" sz="19200" dirty="0" smtClean="0">
                <a:solidFill>
                  <a:schemeClr val="bg1"/>
                </a:solidFill>
              </a:rPr>
              <a:t>π</a:t>
            </a:r>
            <a:r>
              <a:rPr lang="ru-RU" sz="19200" dirty="0" smtClean="0">
                <a:solidFill>
                  <a:schemeClr val="bg1"/>
                </a:solidFill>
              </a:rPr>
              <a:t>(</a:t>
            </a:r>
            <a:r>
              <a:rPr lang="en-US" sz="19200" dirty="0" smtClean="0">
                <a:solidFill>
                  <a:schemeClr val="bg1"/>
                </a:solidFill>
              </a:rPr>
              <a:t>R</a:t>
            </a:r>
            <a:r>
              <a:rPr lang="ru-RU" sz="19200" dirty="0" smtClean="0">
                <a:solidFill>
                  <a:schemeClr val="bg1"/>
                </a:solidFill>
              </a:rPr>
              <a:t>+</a:t>
            </a:r>
            <a:r>
              <a:rPr lang="en-US" sz="19200" dirty="0" smtClean="0">
                <a:solidFill>
                  <a:schemeClr val="bg1"/>
                </a:solidFill>
              </a:rPr>
              <a:t>h</a:t>
            </a:r>
            <a:r>
              <a:rPr lang="ru-RU" sz="19200" dirty="0" smtClean="0">
                <a:solidFill>
                  <a:schemeClr val="bg1"/>
                </a:solidFill>
              </a:rPr>
              <a:t>).</a:t>
            </a:r>
          </a:p>
          <a:p>
            <a:pPr algn="just">
              <a:buNone/>
            </a:pPr>
            <a:r>
              <a:rPr lang="ru-RU" sz="19200" dirty="0" smtClean="0">
                <a:solidFill>
                  <a:schemeClr val="bg1"/>
                </a:solidFill>
              </a:rPr>
              <a:t>    </a:t>
            </a:r>
            <a:endParaRPr lang="ru-RU" sz="19200" dirty="0">
              <a:solidFill>
                <a:schemeClr val="bg1"/>
              </a:solidFill>
            </a:endParaRPr>
          </a:p>
        </p:txBody>
      </p:sp>
      <p:pic>
        <p:nvPicPr>
          <p:cNvPr id="5" name="Picture 2" descr="C:\Users\Лариса\Desktop\фото космонавтов\задача-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357167"/>
            <a:ext cx="3568691" cy="2891295"/>
          </a:xfrm>
          <a:prstGeom prst="rect">
            <a:avLst/>
          </a:prstGeom>
          <a:noFill/>
        </p:spPr>
      </p:pic>
      <p:pic>
        <p:nvPicPr>
          <p:cNvPr id="6" name="Picture 1" descr="C:\Users\Лариса\Desktop\Ракеты\animation456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214290"/>
            <a:ext cx="1071570" cy="1071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929754" cy="744731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714480" y="285729"/>
            <a:ext cx="63579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Цитата  из книги</a:t>
            </a:r>
          </a:p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стр. 109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2000240"/>
            <a:ext cx="885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2000240"/>
            <a:ext cx="778674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Космический корабль «Восток-3» находился в полёте почти четверо суток и совершил более 64 оборотов вокруг земного шара. Корабль прошёл путь свыше 2 млн. 600 тыс. километров, превысив почти в 7 раз расстояние от Земли до Луны. 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17" name="~PP2808.WAV">
            <a:hlinkClick r:id="" action="ppaction://media"/>
          </p:cNvPr>
          <p:cNvPicPr>
            <a:picLocks noRot="1" noChangeAspect="1"/>
          </p:cNvPicPr>
          <p:nvPr>
            <a:wavAudioFile r:embed="rId1" name="~PP2808.WAV"/>
          </p:nvPr>
        </p:nvPicPr>
        <p:blipFill>
          <a:blip r:embed="rId7" cstate="email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  <p:pic>
        <p:nvPicPr>
          <p:cNvPr id="18" name="Picture 10" descr="C:\Users\Лариса\Desktop\Ракеты\image616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0034" y="214290"/>
            <a:ext cx="2000264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05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357222" y="0"/>
            <a:ext cx="9929754" cy="744731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714480" y="285729"/>
            <a:ext cx="63579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Цитата  из книги</a:t>
            </a:r>
          </a:p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стр. 106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2000240"/>
            <a:ext cx="885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2071678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	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720" y="2000240"/>
            <a:ext cx="842968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	«Готовился новый старт. По замыслу руководителей он должен был стать самым продолжительным по времени и самым результативным в исследовательской деятельности. Утверждён экипаж: командир космического корабля «Союз-9» А.Г.Николаев, бортинженер </a:t>
            </a:r>
            <a:r>
              <a:rPr lang="ru-RU" sz="2800" dirty="0" err="1" smtClean="0">
                <a:solidFill>
                  <a:schemeClr val="bg1"/>
                </a:solidFill>
              </a:rPr>
              <a:t>В.И.Севастья-нов</a:t>
            </a:r>
            <a:r>
              <a:rPr lang="ru-RU" sz="2800" dirty="0" smtClean="0">
                <a:solidFill>
                  <a:schemeClr val="bg1"/>
                </a:solidFill>
              </a:rPr>
              <a:t>. Всё уже готово к многодневному полёту. Всё проверено, всё отложено.»</a:t>
            </a:r>
          </a:p>
          <a:p>
            <a:pPr algn="just"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	Но  тут случилось непредвиденное, из-за чего второй полёт А.Николаева чуть не сорвался. Что же могло произойти? </a:t>
            </a:r>
          </a:p>
        </p:txBody>
      </p:sp>
      <p:pic>
        <p:nvPicPr>
          <p:cNvPr id="22" name="~PP94.WAV">
            <a:hlinkClick r:id="" action="ppaction://media"/>
          </p:cNvPr>
          <p:cNvPicPr>
            <a:picLocks noRot="1" noChangeAspect="1"/>
          </p:cNvPicPr>
          <p:nvPr>
            <a:wavAudioFile r:embed="rId1" name="~PP94.WAV"/>
          </p:nvPr>
        </p:nvPicPr>
        <p:blipFill>
          <a:blip r:embed="rId7" cstate="email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  <p:pic>
        <p:nvPicPr>
          <p:cNvPr id="18" name="Picture 10" descr="C:\Users\Лариса\Desktop\Ракеты\image616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7158" y="0"/>
            <a:ext cx="2000264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0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500042"/>
            <a:ext cx="30003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4000" u="sng" dirty="0" smtClean="0">
              <a:solidFill>
                <a:srgbClr val="FFC000"/>
              </a:solidFill>
            </a:endParaRPr>
          </a:p>
          <a:p>
            <a:pPr algn="just"/>
            <a:endParaRPr lang="ru-RU" sz="4000" u="sng" dirty="0" smtClean="0">
              <a:solidFill>
                <a:srgbClr val="FFC000"/>
              </a:solidFill>
            </a:endParaRPr>
          </a:p>
          <a:p>
            <a:pPr algn="just"/>
            <a:endParaRPr lang="ru-RU" sz="4000" u="sng" dirty="0" smtClean="0">
              <a:solidFill>
                <a:srgbClr val="FFC000"/>
              </a:solidFill>
            </a:endParaRPr>
          </a:p>
          <a:p>
            <a:pPr algn="just"/>
            <a:endParaRPr lang="ru-RU" sz="4000" u="sng" dirty="0" smtClean="0">
              <a:solidFill>
                <a:srgbClr val="FFC000"/>
              </a:solidFill>
            </a:endParaRPr>
          </a:p>
          <a:p>
            <a:pPr algn="just"/>
            <a:r>
              <a:rPr lang="ru-RU" sz="4000" u="sng" dirty="0" smtClean="0">
                <a:solidFill>
                  <a:srgbClr val="FFC000"/>
                </a:solidFill>
              </a:rPr>
              <a:t>Юрий</a:t>
            </a:r>
          </a:p>
          <a:p>
            <a:pPr algn="just"/>
            <a:r>
              <a:rPr lang="ru-RU" sz="4000" u="sng" dirty="0" smtClean="0">
                <a:solidFill>
                  <a:srgbClr val="FFC000"/>
                </a:solidFill>
              </a:rPr>
              <a:t>Алексеевич Гагарин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2357430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3600" dirty="0" smtClean="0">
              <a:solidFill>
                <a:schemeClr val="bg1"/>
              </a:solidFill>
            </a:endParaRPr>
          </a:p>
          <a:p>
            <a:pPr algn="just"/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1" name="Picture 3" descr="C:\Users\Лариса\Desktop\фото космонавтов\Гагарин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00496" y="571480"/>
            <a:ext cx="4000528" cy="5437792"/>
          </a:xfrm>
          <a:prstGeom prst="rect">
            <a:avLst/>
          </a:prstGeom>
          <a:noFill/>
        </p:spPr>
      </p:pic>
      <p:pic>
        <p:nvPicPr>
          <p:cNvPr id="34817" name="Picture 1" descr="C:\Users\Лариса\Desktop\Ракеты\image616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28596" y="428604"/>
            <a:ext cx="1500198" cy="15001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oehal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tretch>
            <a:fillRect/>
          </a:stretch>
        </p:blipFill>
        <p:spPr>
          <a:xfrm>
            <a:off x="2987824" y="45091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696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74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05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u="sng" dirty="0" smtClean="0"/>
              <a:t>Задание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2000240"/>
            <a:ext cx="564358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№592(ж)     </a:t>
            </a:r>
            <a:r>
              <a:rPr lang="en-US" sz="4400" dirty="0" smtClean="0">
                <a:solidFill>
                  <a:schemeClr val="bg1"/>
                </a:solidFill>
              </a:rPr>
              <a:t>x</a:t>
            </a:r>
            <a:r>
              <a:rPr lang="ru-RU" sz="4400" dirty="0" smtClean="0">
                <a:solidFill>
                  <a:schemeClr val="bg1"/>
                </a:solidFill>
              </a:rPr>
              <a:t>+2=</a:t>
            </a:r>
          </a:p>
          <a:p>
            <a:endParaRPr lang="ru-RU" sz="4400" dirty="0" smtClean="0">
              <a:solidFill>
                <a:schemeClr val="bg1"/>
              </a:solidFill>
            </a:endParaRPr>
          </a:p>
          <a:p>
            <a:r>
              <a:rPr lang="ru-RU" sz="4400" dirty="0" smtClean="0">
                <a:solidFill>
                  <a:schemeClr val="bg1"/>
                </a:solidFill>
              </a:rPr>
              <a:t>№593(е)     </a:t>
            </a:r>
          </a:p>
          <a:p>
            <a:endParaRPr lang="ru-RU" sz="4400" dirty="0" smtClean="0">
              <a:solidFill>
                <a:schemeClr val="bg1"/>
              </a:solidFill>
            </a:endParaRPr>
          </a:p>
          <a:p>
            <a:endParaRPr lang="ru-RU" sz="4400" dirty="0" smtClean="0">
              <a:solidFill>
                <a:schemeClr val="bg1"/>
              </a:solidFill>
            </a:endParaRPr>
          </a:p>
          <a:p>
            <a:r>
              <a:rPr lang="ru-RU" sz="4400" dirty="0" smtClean="0">
                <a:solidFill>
                  <a:schemeClr val="bg1"/>
                </a:solidFill>
              </a:rPr>
              <a:t>№595(а)     </a:t>
            </a:r>
            <a:endParaRPr lang="ru-RU" sz="4400" dirty="0">
              <a:solidFill>
                <a:schemeClr val="bg1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357818" y="1643050"/>
          <a:ext cx="1520938" cy="1428760"/>
        </p:xfrm>
        <a:graphic>
          <a:graphicData uri="http://schemas.openxmlformats.org/presentationml/2006/ole">
            <p:oleObj spid="_x0000_s71684" name="Формула" r:id="rId4" imgW="419040" imgH="39348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071934" y="3643314"/>
          <a:ext cx="3929090" cy="1357322"/>
        </p:xfrm>
        <a:graphic>
          <a:graphicData uri="http://schemas.openxmlformats.org/presentationml/2006/ole">
            <p:oleObj spid="_x0000_s71685" name="Формула" r:id="rId5" imgW="1523880" imgH="41904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4000496" y="5143512"/>
          <a:ext cx="4214842" cy="1214446"/>
        </p:xfrm>
        <a:graphic>
          <a:graphicData uri="http://schemas.openxmlformats.org/presentationml/2006/ole">
            <p:oleObj spid="_x0000_s71686" name="Формула" r:id="rId6" imgW="1041120" imgH="393480" progId="Equation.3">
              <p:embed/>
            </p:oleObj>
          </a:graphicData>
        </a:graphic>
      </p:graphicFrame>
      <p:pic>
        <p:nvPicPr>
          <p:cNvPr id="12" name="Picture 1" descr="C:\Users\Лариса\Desktop\Ракеты\animation456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786710" y="285728"/>
            <a:ext cx="1071570" cy="1071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2857496"/>
          <a:ext cx="8286808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4212"/>
                <a:gridCol w="1245887"/>
                <a:gridCol w="1361199"/>
                <a:gridCol w="908900"/>
                <a:gridCol w="1135049"/>
                <a:gridCol w="1494238"/>
                <a:gridCol w="111732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У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К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Л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Щ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С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-3,25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71472" y="1214422"/>
            <a:ext cx="768358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u="sng" dirty="0" smtClean="0">
                <a:solidFill>
                  <a:srgbClr val="002060"/>
                </a:solidFill>
              </a:rPr>
              <a:t>Ключ к разгадке</a:t>
            </a:r>
            <a:endParaRPr lang="ru-RU" sz="6600" dirty="0">
              <a:solidFill>
                <a:srgbClr val="002060"/>
              </a:solidFill>
            </a:endParaRPr>
          </a:p>
        </p:txBody>
      </p:sp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7715272" y="3357562"/>
          <a:ext cx="1214446" cy="642942"/>
        </p:xfrm>
        <a:graphic>
          <a:graphicData uri="http://schemas.openxmlformats.org/presentationml/2006/ole">
            <p:oleObj spid="_x0000_s110594" name="Формула" r:id="rId4" imgW="43164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-214338"/>
            <a:ext cx="9929754" cy="744731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714480" y="285729"/>
            <a:ext cx="63579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Цитата  из книги</a:t>
            </a:r>
          </a:p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стр. 107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2000240"/>
            <a:ext cx="885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2071678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	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9058" y="2071678"/>
            <a:ext cx="52149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    «После многодневных утомительных тренировок, зачётов и проверок они получили двухдневный предстартовый отдых. И они, ожидаемые дублёрами, врачами, инструкторами, отправились на рыбалку…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    Сидит себе космонавт с удочкой, щурится на яркое солнце, источающее жару. Вода вдруг заходила, пошли круги вширь. </a:t>
            </a:r>
            <a:r>
              <a:rPr lang="ru-RU" sz="2000" dirty="0" err="1" smtClean="0">
                <a:solidFill>
                  <a:schemeClr val="bg1"/>
                </a:solidFill>
              </a:rPr>
              <a:t>Андриян</a:t>
            </a:r>
            <a:r>
              <a:rPr lang="ru-RU" sz="2000" dirty="0" smtClean="0">
                <a:solidFill>
                  <a:schemeClr val="bg1"/>
                </a:solidFill>
              </a:rPr>
              <a:t> Григорьевич потянул удочку: на крючке – собственным глазам можно не поверить – щука. Длинная, сантиметров сорок, упитанная.</a:t>
            </a:r>
          </a:p>
        </p:txBody>
      </p:sp>
      <p:pic>
        <p:nvPicPr>
          <p:cNvPr id="18" name="~PP1099.WAV">
            <a:hlinkClick r:id="" action="ppaction://media"/>
          </p:cNvPr>
          <p:cNvPicPr>
            <a:picLocks noRot="1" noChangeAspect="1"/>
          </p:cNvPicPr>
          <p:nvPr>
            <a:wavAudioFile r:embed="rId1" name="~PP1099.WAV"/>
          </p:nvPr>
        </p:nvPicPr>
        <p:blipFill>
          <a:blip r:embed="rId7" cstate="email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  <p:pic>
        <p:nvPicPr>
          <p:cNvPr id="19" name="Picture 2" descr="C:\Users\Лариса\Desktop\фото космонавтов\щука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0800000" flipV="1">
            <a:off x="214282" y="2357429"/>
            <a:ext cx="3571900" cy="2714645"/>
          </a:xfrm>
          <a:prstGeom prst="rect">
            <a:avLst/>
          </a:prstGeom>
          <a:noFill/>
        </p:spPr>
      </p:pic>
    </p:spTree>
  </p:cSld>
  <p:clrMapOvr>
    <a:masterClrMapping/>
  </p:clrMapOvr>
  <p:transition advTm="3726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05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-214338"/>
            <a:ext cx="9929754" cy="744731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714480" y="285729"/>
            <a:ext cx="63579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Цитата  из книги</a:t>
            </a:r>
          </a:p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стр. 107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2000240"/>
            <a:ext cx="885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2071678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	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34" y="1857363"/>
            <a:ext cx="8358246" cy="4832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chemeClr val="bg1"/>
                </a:solidFill>
              </a:rPr>
              <a:t>	В то время, когда рыбаки спорили, что делать с этой щукой, она крутанулась, выскользнула из рук космонавта. Описала в воздухе дугу и шлёпнулась на землю. Указательный палец Николаева кровоточил: укусила, коварная!</a:t>
            </a:r>
          </a:p>
          <a:p>
            <a:pPr algn="just"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	В обычные дни, рассказывал позднее </a:t>
            </a:r>
            <a:r>
              <a:rPr lang="ru-RU" sz="2800" dirty="0" err="1" smtClean="0">
                <a:solidFill>
                  <a:schemeClr val="bg1"/>
                </a:solidFill>
              </a:rPr>
              <a:t>Андриян</a:t>
            </a:r>
            <a:r>
              <a:rPr lang="ru-RU" sz="2800" dirty="0" smtClean="0">
                <a:solidFill>
                  <a:schemeClr val="bg1"/>
                </a:solidFill>
              </a:rPr>
              <a:t> Григорьевич, можно было бы и не беспокоиться о такой пустяковой ранке на пальце, но  в данной обстановке совсем другое дело, ведь через два дня должны были стартовать в космос, а с воспалённым пальцем могли бы и не пустить в полёт».</a:t>
            </a:r>
          </a:p>
        </p:txBody>
      </p:sp>
      <p:pic>
        <p:nvPicPr>
          <p:cNvPr id="19" name="~PP3590.WAV">
            <a:hlinkClick r:id="" action="ppaction://media"/>
          </p:cNvPr>
          <p:cNvPicPr>
            <a:picLocks noRot="1" noChangeAspect="1"/>
          </p:cNvPicPr>
          <p:nvPr>
            <a:wavAudioFile r:embed="rId1" name="~PP3590.WAV"/>
          </p:nvPr>
        </p:nvPicPr>
        <p:blipFill>
          <a:blip r:embed="rId7" cstate="email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3151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205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115715" name="Picture 3" descr="D:\Работы Ларисы\фото космонавтов\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58" y="642918"/>
            <a:ext cx="8501090" cy="5286412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116739" name="Picture 3" descr="C:\Users\Лариса\Desktop\фото космонавтов\прземление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45261" y="779540"/>
            <a:ext cx="5715040" cy="5476882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301038" cy="1357322"/>
          </a:xfrm>
        </p:spPr>
        <p:txBody>
          <a:bodyPr>
            <a:normAutofit/>
          </a:bodyPr>
          <a:lstStyle/>
          <a:p>
            <a:r>
              <a:rPr lang="en-US" u="sng" dirty="0" smtClean="0"/>
              <a:t>VI</a:t>
            </a:r>
            <a:r>
              <a:rPr lang="ru-RU" u="sng" dirty="0" smtClean="0"/>
              <a:t>. Домашнее задание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	</a:t>
            </a: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p:oleObj spid="_x0000_s102402" name="Формула" r:id="rId4" imgW="114120" imgH="21564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785918" y="1357298"/>
          <a:ext cx="4000528" cy="1000132"/>
        </p:xfrm>
        <a:graphic>
          <a:graphicData uri="http://schemas.openxmlformats.org/presentationml/2006/ole">
            <p:oleObj spid="_x0000_s102403" name="Формула" r:id="rId5" imgW="1054080" imgH="39348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2000232" y="4143380"/>
          <a:ext cx="3143272" cy="642942"/>
        </p:xfrm>
        <a:graphic>
          <a:graphicData uri="http://schemas.openxmlformats.org/presentationml/2006/ole">
            <p:oleObj spid="_x0000_s102406" name="Формула" r:id="rId6" imgW="1091880" imgH="203040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2214546" y="2786058"/>
          <a:ext cx="2801954" cy="744542"/>
        </p:xfrm>
        <a:graphic>
          <a:graphicData uri="http://schemas.openxmlformats.org/presentationml/2006/ole">
            <p:oleObj spid="_x0000_s102407" name="Формула" r:id="rId7" imgW="888840" imgH="203040" progId="Equation.3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2143108" y="5072074"/>
          <a:ext cx="4071966" cy="1285884"/>
        </p:xfrm>
        <a:graphic>
          <a:graphicData uri="http://schemas.openxmlformats.org/presentationml/2006/ole">
            <p:oleObj spid="_x0000_s102408" name="Формула" r:id="rId8" imgW="1523880" imgH="419040" progId="Equation.3">
              <p:embed/>
            </p:oleObj>
          </a:graphicData>
        </a:graphic>
      </p:graphicFrame>
      <p:pic>
        <p:nvPicPr>
          <p:cNvPr id="9" name="Picture 1" descr="C:\Users\Лариса\Desktop\Ракеты\animation456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786710" y="285728"/>
            <a:ext cx="1071570" cy="1071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2951">
    <p:strip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VI</a:t>
            </a:r>
            <a:r>
              <a:rPr lang="ru-RU" u="sng" dirty="0" smtClean="0"/>
              <a:t>. Домашнее задание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	Решить №593(а), №531(</a:t>
            </a:r>
            <a:r>
              <a:rPr lang="ru-RU" dirty="0" err="1" smtClean="0">
                <a:solidFill>
                  <a:schemeClr val="bg1"/>
                </a:solidFill>
              </a:rPr>
              <a:t>д</a:t>
            </a:r>
            <a:r>
              <a:rPr lang="ru-RU" dirty="0" smtClean="0">
                <a:solidFill>
                  <a:schemeClr val="bg1"/>
                </a:solidFill>
              </a:rPr>
              <a:t>, ж), №595(в).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Из ответов уравнений по предыдущей таблице определить позывные </a:t>
            </a:r>
            <a:r>
              <a:rPr lang="ru-RU" dirty="0" err="1" smtClean="0">
                <a:solidFill>
                  <a:schemeClr val="bg1"/>
                </a:solidFill>
              </a:rPr>
              <a:t>Андрияна</a:t>
            </a:r>
            <a:r>
              <a:rPr lang="ru-RU" dirty="0" smtClean="0">
                <a:solidFill>
                  <a:schemeClr val="bg1"/>
                </a:solidFill>
              </a:rPr>
              <a:t> Николаева.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85785" y="4786322"/>
          <a:ext cx="7715302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2186"/>
                <a:gridCol w="1102186"/>
                <a:gridCol w="1102186"/>
                <a:gridCol w="1102186"/>
                <a:gridCol w="1102186"/>
                <a:gridCol w="1102186"/>
                <a:gridCol w="11021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-3,25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85785" y="4143380"/>
          <a:ext cx="7715302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2186"/>
                <a:gridCol w="1102186"/>
                <a:gridCol w="1102186"/>
                <a:gridCol w="1102186"/>
                <a:gridCol w="1102186"/>
                <a:gridCol w="1102186"/>
                <a:gridCol w="11021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У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К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Л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Щ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С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1" descr="C:\Users\Лариса\Desktop\Ракеты\animation456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86710" y="285728"/>
            <a:ext cx="1071570" cy="1071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7429520" y="4714884"/>
          <a:ext cx="1214438" cy="642937"/>
        </p:xfrm>
        <a:graphic>
          <a:graphicData uri="http://schemas.openxmlformats.org/presentationml/2006/ole">
            <p:oleObj spid="_x0000_s113665" name="Формула" r:id="rId5" imgW="431640" imgH="228600" progId="Equation.3">
              <p:embed/>
            </p:oleObj>
          </a:graphicData>
        </a:graphic>
      </p:graphicFrame>
    </p:spTree>
  </p:cSld>
  <p:clrMapOvr>
    <a:masterClrMapping/>
  </p:clrMapOvr>
  <p:transition advTm="2951">
    <p:strip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357166"/>
            <a:ext cx="914400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u="sng" dirty="0" smtClean="0"/>
              <a:t>Цели, достигнутые в ходе </a:t>
            </a:r>
            <a:r>
              <a:rPr lang="ru-RU" sz="4400" u="sng" smtClean="0"/>
              <a:t>урока: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1571612"/>
            <a:ext cx="81439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/>
              <a:t>Обобщение и систематизация изученного  материала.</a:t>
            </a:r>
          </a:p>
          <a:p>
            <a:pPr lvl="0"/>
            <a:endParaRPr lang="ru-RU" sz="2800" dirty="0" smtClean="0"/>
          </a:p>
          <a:p>
            <a:pPr lvl="0"/>
            <a:r>
              <a:rPr lang="ru-RU" sz="2800" dirty="0" smtClean="0"/>
              <a:t>Формирование умений применять знания в комплексе с решением различной сложности задач, требующих привлечения сведений из различных разделов школьного курса физики.</a:t>
            </a:r>
          </a:p>
          <a:p>
            <a:pPr lvl="0"/>
            <a:endParaRPr lang="ru-RU" sz="2800" dirty="0" smtClean="0"/>
          </a:p>
          <a:p>
            <a:pPr lvl="0"/>
            <a:r>
              <a:rPr lang="ru-RU" sz="2800" dirty="0" smtClean="0"/>
              <a:t>Воспитание чувства коллективизма, патриотическое воспитание учащихся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-214338"/>
            <a:ext cx="9929754" cy="744731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71472" y="2000240"/>
            <a:ext cx="885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2071678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	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428604"/>
            <a:ext cx="914406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Презентацию подготовила учитель математики  и физики</a:t>
            </a:r>
          </a:p>
          <a:p>
            <a:pPr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МБОУ «</a:t>
            </a:r>
            <a:r>
              <a:rPr lang="ru-RU" sz="5400" dirty="0" err="1" smtClean="0">
                <a:solidFill>
                  <a:schemeClr val="bg1"/>
                </a:solidFill>
              </a:rPr>
              <a:t>Емёткинская</a:t>
            </a:r>
            <a:r>
              <a:rPr lang="ru-RU" sz="5400" dirty="0" smtClean="0">
                <a:solidFill>
                  <a:schemeClr val="bg1"/>
                </a:solidFill>
              </a:rPr>
              <a:t> СОШ» Козловского района </a:t>
            </a:r>
          </a:p>
          <a:p>
            <a:pPr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Чувашской республики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chemeClr val="bg1"/>
                </a:solidFill>
              </a:rPr>
              <a:t>Егорова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chemeClr val="bg1"/>
                </a:solidFill>
              </a:rPr>
              <a:t>Лариса  Геннадьевна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209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500042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+mj-lt"/>
              </a:rPr>
              <a:t>Интегрированный урок </a:t>
            </a:r>
          </a:p>
          <a:p>
            <a:pPr algn="ctr"/>
            <a:r>
              <a:rPr lang="ru-RU" sz="4000" dirty="0" smtClean="0">
                <a:solidFill>
                  <a:srgbClr val="C00000"/>
                </a:solidFill>
                <a:latin typeface="+mj-lt"/>
              </a:rPr>
              <a:t>по математике и физике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+mj-lt"/>
              </a:rPr>
              <a:t>8 класс</a:t>
            </a:r>
            <a:endParaRPr lang="ru-RU" sz="4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2285992"/>
            <a:ext cx="8501122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</a:rPr>
              <a:t>«Космические задачи на уроке математики» 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</a:rPr>
              <a:t>(тема: «Квадратные уравнения»)</a:t>
            </a:r>
            <a:endParaRPr lang="ru-RU" sz="4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/>
              <a:t>Задача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2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-214338"/>
            <a:ext cx="9929754" cy="744731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71472" y="2000240"/>
            <a:ext cx="885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2071678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	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1214422"/>
            <a:ext cx="65008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C00000"/>
                </a:solidFill>
              </a:rPr>
              <a:t> </a:t>
            </a:r>
            <a:r>
              <a:rPr lang="ru-RU" sz="8000" dirty="0" smtClean="0">
                <a:solidFill>
                  <a:srgbClr val="FFC000"/>
                </a:solidFill>
              </a:rPr>
              <a:t>СПАСИБО</a:t>
            </a:r>
          </a:p>
          <a:p>
            <a:pPr algn="ctr">
              <a:buNone/>
            </a:pPr>
            <a:r>
              <a:rPr lang="ru-RU" sz="8000" dirty="0" smtClean="0">
                <a:solidFill>
                  <a:srgbClr val="FFC000"/>
                </a:solidFill>
              </a:rPr>
              <a:t>ЗА ВНИМАНИЕ</a:t>
            </a:r>
            <a:endParaRPr lang="ru-RU" sz="8000" dirty="0">
              <a:solidFill>
                <a:srgbClr val="FFC000"/>
              </a:solidFill>
            </a:endParaRPr>
          </a:p>
        </p:txBody>
      </p:sp>
      <p:pic>
        <p:nvPicPr>
          <p:cNvPr id="114690" name="Picture 2" descr="C:\Users\Лариса\Desktop\фото космонавтов\памятник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29388" y="714356"/>
            <a:ext cx="2556295" cy="5286412"/>
          </a:xfrm>
          <a:prstGeom prst="rect">
            <a:avLst/>
          </a:prstGeom>
          <a:noFill/>
        </p:spPr>
      </p:pic>
    </p:spTree>
  </p:cSld>
  <p:clrMapOvr>
    <a:masterClrMapping/>
  </p:clrMapOvr>
  <p:transition advTm="17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357166"/>
            <a:ext cx="592935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smtClean="0"/>
              <a:t>Цели урока: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1571612"/>
            <a:ext cx="81439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/>
              <a:t>Обобщение и систематизация изученного  материала.</a:t>
            </a:r>
          </a:p>
          <a:p>
            <a:pPr lvl="0"/>
            <a:endParaRPr lang="ru-RU" sz="2800" dirty="0" smtClean="0"/>
          </a:p>
          <a:p>
            <a:pPr lvl="0"/>
            <a:r>
              <a:rPr lang="ru-RU" sz="2800" dirty="0" smtClean="0"/>
              <a:t>Формирование умений применять знания в комплексе с решением различной сложности задач, требующих привлечения сведений из различных разделов школьного курса физики.</a:t>
            </a:r>
          </a:p>
          <a:p>
            <a:pPr lvl="0"/>
            <a:endParaRPr lang="ru-RU" sz="2800" dirty="0" smtClean="0"/>
          </a:p>
          <a:p>
            <a:pPr lvl="0"/>
            <a:r>
              <a:rPr lang="ru-RU" sz="2800" dirty="0" smtClean="0"/>
              <a:t>Воспитание чувства коллективизма, патриотическое воспитание учащихся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571472" y="1785926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785795"/>
            <a:ext cx="4572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Ход урока</a:t>
            </a: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2214554"/>
            <a:ext cx="77153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/>
              <a:t>I</a:t>
            </a:r>
            <a:r>
              <a:rPr lang="ru-RU" sz="4000" b="1" dirty="0" smtClean="0"/>
              <a:t>. 	Постановка учебной задачи</a:t>
            </a:r>
            <a:endParaRPr lang="ru-RU" sz="4000" dirty="0" smtClean="0"/>
          </a:p>
          <a:p>
            <a:r>
              <a:rPr lang="en-US" sz="4000" b="1" dirty="0" smtClean="0"/>
              <a:t>II</a:t>
            </a:r>
            <a:r>
              <a:rPr lang="ru-RU" sz="4000" b="1" dirty="0" smtClean="0"/>
              <a:t>. 	Устные упражнения</a:t>
            </a:r>
            <a:endParaRPr lang="ru-RU" sz="4000" dirty="0" smtClean="0"/>
          </a:p>
          <a:p>
            <a:r>
              <a:rPr lang="en-US" sz="4000" b="1" dirty="0" smtClean="0"/>
              <a:t>III</a:t>
            </a:r>
            <a:r>
              <a:rPr lang="ru-RU" sz="4000" b="1" dirty="0" smtClean="0"/>
              <a:t>. 	Устные вопросы</a:t>
            </a:r>
            <a:endParaRPr lang="ru-RU" sz="4000" dirty="0" smtClean="0"/>
          </a:p>
          <a:p>
            <a:r>
              <a:rPr lang="en-US" sz="4000" b="1" dirty="0" smtClean="0"/>
              <a:t>IV</a:t>
            </a:r>
            <a:r>
              <a:rPr lang="ru-RU" sz="4000" b="1" dirty="0" smtClean="0"/>
              <a:t>. 	Решение задач</a:t>
            </a:r>
            <a:endParaRPr lang="ru-RU" sz="4000" dirty="0" smtClean="0"/>
          </a:p>
          <a:p>
            <a:r>
              <a:rPr lang="en-US" sz="4000" b="1" dirty="0" smtClean="0"/>
              <a:t>V</a:t>
            </a:r>
            <a:r>
              <a:rPr lang="ru-RU" sz="4000" b="1" dirty="0" smtClean="0"/>
              <a:t>.  	Подведение итогов урока</a:t>
            </a:r>
          </a:p>
          <a:p>
            <a:r>
              <a:rPr lang="en-US" sz="4000" b="1" dirty="0" smtClean="0"/>
              <a:t>VI</a:t>
            </a:r>
            <a:r>
              <a:rPr lang="ru-RU" sz="4000" b="1" dirty="0" smtClean="0"/>
              <a:t>. 	 Домашнее задание </a:t>
            </a:r>
            <a:endParaRPr lang="ru-RU" sz="40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mile000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siren9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siren8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777162" cy="2879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14290"/>
            <a:ext cx="47863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Цитата  из книги</a:t>
            </a:r>
          </a:p>
          <a:p>
            <a:pPr algn="ctr"/>
            <a:r>
              <a:rPr lang="ru-RU" sz="4000" i="1" u="sng" dirty="0" smtClean="0">
                <a:solidFill>
                  <a:srgbClr val="FFC000"/>
                </a:solidFill>
              </a:rPr>
              <a:t>стр. 86</a:t>
            </a:r>
            <a:endParaRPr lang="ru-RU" sz="4000" u="sng" dirty="0">
              <a:solidFill>
                <a:srgbClr val="FFC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2357430"/>
            <a:ext cx="77153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начале 1959 года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 под председательством академика       М.В. Келдыша состоялось совещание, на котором вопрос о полёте человека обсуждался уже вполне конкретно, вплоть до того: «А кому лететь?»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7" name="~PP674.WAV">
            <a:hlinkClick r:id="" action="ppaction://media"/>
          </p:cNvPr>
          <p:cNvPicPr>
            <a:picLocks noRot="1" noChangeAspect="1"/>
          </p:cNvPicPr>
          <p:nvPr>
            <a:wavAudioFile r:embed="rId1" name="~PP674.WAV"/>
          </p:nvPr>
        </p:nvPicPr>
        <p:blipFill>
          <a:blip r:embed="rId7" cstate="email"/>
          <a:stretch>
            <a:fillRect/>
          </a:stretch>
        </p:blipFill>
        <p:spPr>
          <a:xfrm>
            <a:off x="8072462" y="5429264"/>
            <a:ext cx="642942" cy="642942"/>
          </a:xfrm>
          <a:prstGeom prst="rect">
            <a:avLst/>
          </a:prstGeom>
        </p:spPr>
      </p:pic>
      <p:pic>
        <p:nvPicPr>
          <p:cNvPr id="12" name="Picture 10" descr="C:\Users\Лариса\Desktop\Ракеты\image616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429388" y="285728"/>
            <a:ext cx="2000264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696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05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u="sng" dirty="0" smtClean="0"/>
              <a:t>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86808" cy="52149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«Для такого дела, - сказал тогда Королёв, - лучше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всего  подготовлены лётчики: возраст не более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лет,  рост не более                  см, вес – до       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кг».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Комиссии было предложено  более               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кандидатур,  но пройти удалось лишь 10*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кандидатам.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714348" y="2428868"/>
          <a:ext cx="1000132" cy="540037"/>
        </p:xfrm>
        <a:graphic>
          <a:graphicData uri="http://schemas.openxmlformats.org/presentationml/2006/ole">
            <p:oleObj spid="_x0000_s30721" name="Формула" r:id="rId5" imgW="380880" imgH="22860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642910" y="3429000"/>
          <a:ext cx="1714512" cy="571504"/>
        </p:xfrm>
        <a:graphic>
          <a:graphicData uri="http://schemas.openxmlformats.org/presentationml/2006/ole">
            <p:oleObj spid="_x0000_s30722" name="Формула" r:id="rId6" imgW="685800" imgH="22860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357818" y="2428868"/>
          <a:ext cx="714380" cy="1024980"/>
        </p:xfrm>
        <a:graphic>
          <a:graphicData uri="http://schemas.openxmlformats.org/presentationml/2006/ole">
            <p:oleObj spid="_x0000_s30724" name="Формула" r:id="rId7" imgW="291960" imgH="41904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6357950" y="3714752"/>
          <a:ext cx="1643074" cy="764220"/>
        </p:xfrm>
        <a:graphic>
          <a:graphicData uri="http://schemas.openxmlformats.org/presentationml/2006/ole">
            <p:oleObj spid="_x0000_s30725" name="Формула" r:id="rId8" imgW="545760" imgH="25380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7143768" y="4572008"/>
          <a:ext cx="1000132" cy="1214446"/>
        </p:xfrm>
        <a:graphic>
          <a:graphicData uri="http://schemas.openxmlformats.org/presentationml/2006/ole">
            <p:oleObj spid="_x0000_s30726" name="Формула" r:id="rId9" imgW="266400" imgH="457200" progId="Equation.3">
              <p:embed/>
            </p:oleObj>
          </a:graphicData>
        </a:graphic>
      </p:graphicFrame>
      <p:pic>
        <p:nvPicPr>
          <p:cNvPr id="10" name="Picture 1" descr="C:\Users\Лариса\Desktop\Ракеты\animation456.gif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786710" y="285728"/>
            <a:ext cx="1071570" cy="1071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2711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	В ходе тренировок была сформирована группа в 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  составе (        )² человек: Варламов, Гагарин, 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	Карташов, Николаев, Попович, Титов. Скоро в этом составе произошли изменения. Вместо отчисленного по болезни Карташова в шестёрку был введён Нелюбов. Вместо Варламова – Быковский.</a:t>
            </a:r>
          </a:p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428860" y="857232"/>
          <a:ext cx="642942" cy="517174"/>
        </p:xfrm>
        <a:graphic>
          <a:graphicData uri="http://schemas.openxmlformats.org/presentationml/2006/ole">
            <p:oleObj spid="_x0000_s36866" name="Формула" r:id="rId4" imgW="241200" imgH="228600" progId="Equation.3">
              <p:embed/>
            </p:oleObj>
          </a:graphicData>
        </a:graphic>
      </p:graphicFrame>
      <p:pic>
        <p:nvPicPr>
          <p:cNvPr id="36867" name="Picture 3" descr="C:\Users\Лариса\Desktop\фото космонавтов\задача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71802" y="3143248"/>
            <a:ext cx="5000625" cy="350043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1091</TotalTime>
  <Words>1403</Words>
  <Application>Microsoft Office PowerPoint</Application>
  <PresentationFormat>Экран (4:3)</PresentationFormat>
  <Paragraphs>409</Paragraphs>
  <Slides>40</Slides>
  <Notes>40</Notes>
  <HiddenSlides>0</HiddenSlides>
  <MMClips>12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Апекс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Задача</vt:lpstr>
      <vt:lpstr>Слайд 9</vt:lpstr>
      <vt:lpstr>Слайд 10</vt:lpstr>
      <vt:lpstr>Устные вопросы</vt:lpstr>
      <vt:lpstr>Слайд 12</vt:lpstr>
      <vt:lpstr>Слайд 13</vt:lpstr>
      <vt:lpstr>Карточки с уравнениями: </vt:lpstr>
      <vt:lpstr>Слайд 15</vt:lpstr>
      <vt:lpstr>Слайд 16</vt:lpstr>
      <vt:lpstr>Слайд 17</vt:lpstr>
      <vt:lpstr>Слайд 18</vt:lpstr>
      <vt:lpstr>Слайд 19</vt:lpstr>
      <vt:lpstr>Задача</vt:lpstr>
      <vt:lpstr>Слайд 21</vt:lpstr>
      <vt:lpstr>Слайд 22</vt:lpstr>
      <vt:lpstr>Слайд 23</vt:lpstr>
      <vt:lpstr>Слайд 24</vt:lpstr>
      <vt:lpstr>Задача</vt:lpstr>
      <vt:lpstr>Задача</vt:lpstr>
      <vt:lpstr>Задача</vt:lpstr>
      <vt:lpstr>Слайд 28</vt:lpstr>
      <vt:lpstr>Слайд 29</vt:lpstr>
      <vt:lpstr>Задание</vt:lpstr>
      <vt:lpstr>    </vt:lpstr>
      <vt:lpstr>Слайд 32</vt:lpstr>
      <vt:lpstr>Слайд 33</vt:lpstr>
      <vt:lpstr>Слайд 34</vt:lpstr>
      <vt:lpstr>Слайд 35</vt:lpstr>
      <vt:lpstr>VI. Домашнее задание </vt:lpstr>
      <vt:lpstr>VI. Домашнее задание </vt:lpstr>
      <vt:lpstr>Слайд 38</vt:lpstr>
      <vt:lpstr>Слайд 39</vt:lpstr>
      <vt:lpstr>Слайд 40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</dc:title>
  <dc:creator>Лариса</dc:creator>
  <cp:lastModifiedBy>Дарёна</cp:lastModifiedBy>
  <cp:revision>153</cp:revision>
  <dcterms:created xsi:type="dcterms:W3CDTF">2009-02-20T11:22:19Z</dcterms:created>
  <dcterms:modified xsi:type="dcterms:W3CDTF">2012-03-28T20:15:56Z</dcterms:modified>
</cp:coreProperties>
</file>