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65"/>
  </p:notesMasterIdLst>
  <p:handoutMasterIdLst>
    <p:handoutMasterId r:id="rId66"/>
  </p:handoutMasterIdLst>
  <p:sldIdLst>
    <p:sldId id="343" r:id="rId2"/>
    <p:sldId id="333" r:id="rId3"/>
    <p:sldId id="334" r:id="rId4"/>
    <p:sldId id="398" r:id="rId5"/>
    <p:sldId id="296" r:id="rId6"/>
    <p:sldId id="297" r:id="rId7"/>
    <p:sldId id="300" r:id="rId8"/>
    <p:sldId id="272" r:id="rId9"/>
    <p:sldId id="276" r:id="rId10"/>
    <p:sldId id="273" r:id="rId11"/>
    <p:sldId id="344" r:id="rId12"/>
    <p:sldId id="377" r:id="rId13"/>
    <p:sldId id="376" r:id="rId14"/>
    <p:sldId id="378" r:id="rId15"/>
    <p:sldId id="379" r:id="rId16"/>
    <p:sldId id="380" r:id="rId17"/>
    <p:sldId id="383" r:id="rId18"/>
    <p:sldId id="382" r:id="rId19"/>
    <p:sldId id="381" r:id="rId20"/>
    <p:sldId id="384" r:id="rId21"/>
    <p:sldId id="385" r:id="rId22"/>
    <p:sldId id="391" r:id="rId23"/>
    <p:sldId id="388" r:id="rId24"/>
    <p:sldId id="389" r:id="rId25"/>
    <p:sldId id="390" r:id="rId26"/>
    <p:sldId id="392" r:id="rId27"/>
    <p:sldId id="393" r:id="rId28"/>
    <p:sldId id="394" r:id="rId29"/>
    <p:sldId id="395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4" r:id="rId39"/>
    <p:sldId id="355" r:id="rId40"/>
    <p:sldId id="359" r:id="rId41"/>
    <p:sldId id="360" r:id="rId42"/>
    <p:sldId id="358" r:id="rId43"/>
    <p:sldId id="356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87" r:id="rId52"/>
    <p:sldId id="396" r:id="rId53"/>
    <p:sldId id="397" r:id="rId54"/>
    <p:sldId id="324" r:id="rId55"/>
    <p:sldId id="320" r:id="rId56"/>
    <p:sldId id="321" r:id="rId57"/>
    <p:sldId id="279" r:id="rId58"/>
    <p:sldId id="274" r:id="rId59"/>
    <p:sldId id="370" r:id="rId60"/>
    <p:sldId id="372" r:id="rId61"/>
    <p:sldId id="326" r:id="rId62"/>
    <p:sldId id="399" r:id="rId63"/>
    <p:sldId id="327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550" autoAdjust="0"/>
    <p:restoredTop sz="77742" autoAdjust="0"/>
  </p:normalViewPr>
  <p:slideViewPr>
    <p:cSldViewPr>
      <p:cViewPr>
        <p:scale>
          <a:sx n="50" d="100"/>
          <a:sy n="50" d="100"/>
        </p:scale>
        <p:origin x="-147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131" y="-8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7B7B48C-D361-4B7F-9B4E-6E2F4161BE54}" type="datetimeFigureOut">
              <a:rPr lang="ru-RU"/>
              <a:pPr>
                <a:defRPr/>
              </a:pPr>
              <a:t>13.12.2011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9E8ABD6-DECD-479B-AB58-3A302D4000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F31104-9BBD-47AE-95A1-FD335164F6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BB911-AF3C-42F1-B746-3B2040D254C9}" type="slidenum">
              <a:rPr lang="ru-RU" smtClean="0"/>
              <a:pPr/>
              <a:t>13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A5502-8D16-45A7-ACF2-83FA47510938}" type="slidenum">
              <a:rPr lang="ru-RU" smtClean="0"/>
              <a:pPr/>
              <a:t>32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Коромысло синее, лютка-невеста, стрелка, большое коромысло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В</a:t>
            </a:r>
            <a:r>
              <a:rPr lang="ru-RU" dirty="0" smtClean="0"/>
              <a:t>опросительный знак</a:t>
            </a:r>
            <a:r>
              <a:rPr lang="ru-RU" baseline="0" dirty="0" smtClean="0"/>
              <a:t>  объясняется тем, что в научной литературе нет сведений об обитании этого насекомого в окрестностях г.Ухты Республики Коми.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31104-9BBD-47AE-95A1-FD335164F64C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9012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012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C827-B66D-4BFB-A2D2-3A9DCCAB58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509F6-B555-41CF-BD0F-BC3761E35A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2ED6F-DD14-4E71-8F67-5BB1B83394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AD727-C1B4-4846-A983-390F7D5966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9AB73-5FD2-46E3-84B5-8C68A3DCF9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FD590-F511-4FF0-B0FB-C91D5AFB24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A9A8-3253-4621-9F11-823CFD3FAB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B6E84-97BC-4227-ADE8-1C20668607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51AE-EBFE-49D6-9A13-58B61998B6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060C8-095E-4592-9ABF-989404673E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DFC8C-C165-47F9-99F5-3CFA6E7E70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1842C-BF0D-47ED-B6AA-DD00381266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8954-0B26-4D61-9541-24A606B61E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82A66-DBC4-40CF-9405-AC3D375666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AB4F-D882-4D6F-91DA-C54C0E10B5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80FF-0F94-45EA-B973-FD8899005D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5070-C9D2-4367-9B23-4D4D6C800E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58B3C-CAA0-4A69-AE60-9F9BDC5E71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8909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909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8909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91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910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2568743-DAFF-4F92-812C-C0E60695A5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910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910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Rot="1" noChangeArrowheads="1"/>
          </p:cNvSpPr>
          <p:nvPr>
            <p:ph/>
          </p:nvPr>
        </p:nvSpPr>
        <p:spPr>
          <a:xfrm>
            <a:off x="179512" y="244475"/>
            <a:ext cx="8964488" cy="613685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/>
              <a:t>                                                                              </a:t>
            </a:r>
          </a:p>
          <a:p>
            <a:pPr eaLnBrk="1" hangingPunct="1">
              <a:buNone/>
              <a:defRPr/>
            </a:pPr>
            <a:r>
              <a:rPr lang="ru-RU" dirty="0" smtClean="0"/>
              <a:t>    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Виртуальная экскурсия:</a:t>
            </a:r>
            <a:endParaRPr lang="ru-RU" sz="3600" dirty="0"/>
          </a:p>
          <a:p>
            <a:pPr eaLnBrk="1" hangingPunct="1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eaLnBrk="1" hangingPunct="1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ЭКОСИСТЕМА    </a:t>
            </a:r>
          </a:p>
          <a:p>
            <a:pPr eaLnBrk="1" hangingPunct="1">
              <a:buNone/>
              <a:defRPr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ПИОНЕРСКОГО ОЗЕРА </a:t>
            </a:r>
          </a:p>
          <a:p>
            <a:pPr eaLnBrk="1" hangingPunct="1">
              <a:buNone/>
              <a:defRPr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И ПРИЛЕГАЮЩИХ      </a:t>
            </a:r>
          </a:p>
          <a:p>
            <a:pPr eaLnBrk="1" hangingPunct="1">
              <a:buNone/>
              <a:defRPr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      ТЕРРИТОРИЙ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H="1" flipV="1">
            <a:off x="4067944" y="5700719"/>
            <a:ext cx="5076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Автор: Шешукова С.А.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2" name="Picture 8" descr="Изображение 0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0563" y="908050"/>
            <a:ext cx="3554412" cy="2665413"/>
          </a:xfrm>
        </p:spPr>
      </p:pic>
      <p:sp>
        <p:nvSpPr>
          <p:cNvPr id="1085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83568" y="188641"/>
            <a:ext cx="8158807" cy="136815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Емкости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хранения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лечебной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грязи</a:t>
            </a:r>
          </a:p>
        </p:txBody>
      </p:sp>
      <p:pic>
        <p:nvPicPr>
          <p:cNvPr id="108553" name="Picture 9" descr="Изображение 017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2424113"/>
            <a:ext cx="3927475" cy="2946400"/>
          </a:xfrm>
        </p:spPr>
      </p:pic>
      <p:pic>
        <p:nvPicPr>
          <p:cNvPr id="108554" name="Picture 10" descr="Изображение 0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8813" y="3716338"/>
            <a:ext cx="3649662" cy="27368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Зона санитарной охраны</a:t>
            </a:r>
          </a:p>
        </p:txBody>
      </p:sp>
      <p:sp>
        <p:nvSpPr>
          <p:cNvPr id="29286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513" y="1905000"/>
            <a:ext cx="4176464" cy="4191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предотвращения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загрязнения месторождения лечебной грязи озера и его прибрежной части установлены зоны санитарной охраны.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границ второй зоны – 7,5 км.</a:t>
            </a:r>
          </a:p>
        </p:txBody>
      </p:sp>
      <p:pic>
        <p:nvPicPr>
          <p:cNvPr id="14340" name="Picture 4" descr="Изображение 0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1916113"/>
            <a:ext cx="4633912" cy="41767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Многообразие растений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1905000"/>
            <a:ext cx="4586163" cy="4191000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Обнаружено 69 видов сосудистых растений.</a:t>
            </a:r>
          </a:p>
          <a:p>
            <a:pPr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Верхний ярус: сосны, ель, береза бородавчатая, осина, рябина.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Содержимое 4" descr="DSC016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4813" y="1928813"/>
            <a:ext cx="4630737" cy="41433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2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16387" name="Picture 9" descr="Изображение 05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571500"/>
            <a:ext cx="3790950" cy="3071813"/>
          </a:xfrm>
        </p:spPr>
      </p:pic>
      <p:pic>
        <p:nvPicPr>
          <p:cNvPr id="16388" name="Picture 10" descr="Изображение 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7188" y="3786188"/>
            <a:ext cx="3790950" cy="2786062"/>
          </a:xfrm>
        </p:spPr>
      </p:pic>
      <p:pic>
        <p:nvPicPr>
          <p:cNvPr id="16389" name="Picture 11" descr="Изображение 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571500"/>
            <a:ext cx="4071938" cy="3000375"/>
          </a:xfrm>
        </p:spPr>
      </p:pic>
      <p:pic>
        <p:nvPicPr>
          <p:cNvPr id="16390" name="Содержимое 7" descr="IMGP5299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3786188"/>
            <a:ext cx="4143375" cy="27146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85175" cy="112772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Кустарники: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смородина                            шиповник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IMGP42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18075" y="2527697"/>
            <a:ext cx="3927475" cy="2945606"/>
          </a:xfrm>
          <a:noFill/>
          <a:ln/>
        </p:spPr>
      </p:pic>
      <p:pic>
        <p:nvPicPr>
          <p:cNvPr id="11" name="Picture 10" descr="24082008(016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27697"/>
            <a:ext cx="3927475" cy="294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sz="quarter"/>
          </p:nvPr>
        </p:nvSpPr>
        <p:spPr>
          <a:xfrm>
            <a:off x="758825" y="2928934"/>
            <a:ext cx="8385175" cy="857256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жимолость                            можжевельник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ива   козья                             ива серая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8" descr="IMGP08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000504"/>
            <a:ext cx="338933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4" name="Picture 2" descr="G:\фото\Пионер оз29.09.07\Пионер оз.24.08.08\24082008(015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562" y="428605"/>
            <a:ext cx="3238500" cy="2428892"/>
          </a:xfrm>
          <a:prstGeom prst="rect">
            <a:avLst/>
          </a:prstGeom>
          <a:noFill/>
        </p:spPr>
      </p:pic>
      <p:pic>
        <p:nvPicPr>
          <p:cNvPr id="79875" name="Picture 3" descr="G:\фото\Пионер оз29.09.07\п.оз.08.09.09\IMGP53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28604"/>
            <a:ext cx="3143251" cy="2428892"/>
          </a:xfrm>
          <a:prstGeom prst="rect">
            <a:avLst/>
          </a:prstGeom>
          <a:noFill/>
        </p:spPr>
      </p:pic>
      <p:pic>
        <p:nvPicPr>
          <p:cNvPr id="1026" name="Picture 2" descr="G:\фото\Пионер оз29.09.07\(Пионерское озеро 27.06.09\Копия DSC0166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929066"/>
            <a:ext cx="3357586" cy="25717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35696" y="5286388"/>
            <a:ext cx="7006679" cy="878916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карликовая береза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 descr="IMGP4315Карл бе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04" y="285750"/>
            <a:ext cx="6072230" cy="4714886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1"/>
            <a:ext cx="8385175" cy="5013176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Кустарнички: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багульник                       подбел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голубика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G:\фото\Пионер оз29.09.07\Пионерское озеро18.06\Копия IMGP0850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857364"/>
            <a:ext cx="3303280" cy="4214842"/>
          </a:xfrm>
          <a:prstGeom prst="rect">
            <a:avLst/>
          </a:prstGeom>
          <a:noFill/>
        </p:spPr>
      </p:pic>
      <p:pic>
        <p:nvPicPr>
          <p:cNvPr id="2050" name="Picture 2" descr="G:\фото\Пионер оз29.09.07\пионерск.озеро 5.08.09\DSC0246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572008"/>
            <a:ext cx="2692400" cy="2019300"/>
          </a:xfrm>
          <a:prstGeom prst="rect">
            <a:avLst/>
          </a:prstGeom>
          <a:noFill/>
        </p:spPr>
      </p:pic>
      <p:pic>
        <p:nvPicPr>
          <p:cNvPr id="2" name="Picture 2" descr="G:\фото\Пионер оз29.09.07\(Пионерское озеро 27.06.09\Копия DSC0159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785926"/>
            <a:ext cx="2643205" cy="21383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2184393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                         </a:t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брусника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G:\фото\Пионер оз29.09.07\(Пионерское озеро 27.06.09\DSC016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785925"/>
            <a:ext cx="4226561" cy="3429025"/>
          </a:xfrm>
          <a:prstGeom prst="rect">
            <a:avLst/>
          </a:prstGeom>
          <a:noFill/>
        </p:spPr>
      </p:pic>
      <p:pic>
        <p:nvPicPr>
          <p:cNvPr id="1026" name="Picture 2" descr="G:\фото\Пионер оз29.09.07\Пионерское оз от Тани\Копия Изображение 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2428868"/>
            <a:ext cx="4130674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клюква   болотная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0898" name="Picture 2" descr="G:\фото\Пионер оз29.09.07\п.оз.08.09.09\IMGP5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500174"/>
            <a:ext cx="6572296" cy="49292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5750" y="285750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  </a:t>
            </a: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экскурсии: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03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2349500"/>
            <a:ext cx="7621588" cy="30241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Изучение экосистемы Пионерского озера и прибрежных территорий как единого природно-антропогенного комплекса, образованного живыми организмами и средой обитания.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457200" y="857232"/>
            <a:ext cx="8385175" cy="2571768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Травянистые растения болотистых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берегов: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осока пузырчатая                 пушица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росянка круглолистная       вахта трехлистная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IMGP177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55737" y="1905000"/>
            <a:ext cx="2692400" cy="2019300"/>
          </a:xfrm>
        </p:spPr>
      </p:pic>
      <p:pic>
        <p:nvPicPr>
          <p:cNvPr id="2050" name="Picture 2" descr="G:\фото\Пионер оз29.09.07\пионерск.озеро 5.08.09\DSC0246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4572008"/>
            <a:ext cx="2692400" cy="2019300"/>
          </a:xfrm>
          <a:prstGeom prst="rect">
            <a:avLst/>
          </a:prstGeom>
          <a:noFill/>
        </p:spPr>
      </p:pic>
      <p:pic>
        <p:nvPicPr>
          <p:cNvPr id="2051" name="Picture 3" descr="G:\фото\Пионер оз29.09.07\(Пионерское озеро 27.06.09\Копия (2) DSC0159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572008"/>
            <a:ext cx="1980217" cy="2019300"/>
          </a:xfrm>
          <a:prstGeom prst="rect">
            <a:avLst/>
          </a:prstGeom>
          <a:noFill/>
        </p:spPr>
      </p:pic>
      <p:pic>
        <p:nvPicPr>
          <p:cNvPr id="2052" name="Picture 4" descr="G:\фото\Пионер оз29.09.07\Пионер оз.24.08.08\112_0824\Копия IMGP43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1304" y="1905000"/>
            <a:ext cx="2681016" cy="2019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2928934"/>
            <a:ext cx="8885209" cy="100013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грушанка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сабельник болотный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морошка                      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шейхцерия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болотная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IMGP43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35062" y="285750"/>
            <a:ext cx="3333751" cy="2500313"/>
          </a:xfrm>
        </p:spPr>
      </p:pic>
      <p:pic>
        <p:nvPicPr>
          <p:cNvPr id="3075" name="Picture 3" descr="G:\фото\Пионер оз29.09.07\пионерск.озеро 5.08.09\Копия DSC0246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109" y="4000504"/>
            <a:ext cx="3342006" cy="2643184"/>
          </a:xfrm>
          <a:prstGeom prst="rect">
            <a:avLst/>
          </a:prstGeom>
          <a:noFill/>
        </p:spPr>
      </p:pic>
      <p:pic>
        <p:nvPicPr>
          <p:cNvPr id="3076" name="Picture 4" descr="G:\фото\Пионер оз29.09.07\пионерск.озеро 5.08.09\Копия DSC0248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4532" y="285750"/>
            <a:ext cx="3314561" cy="2571750"/>
          </a:xfrm>
          <a:prstGeom prst="rect">
            <a:avLst/>
          </a:prstGeom>
          <a:noFill/>
        </p:spPr>
      </p:pic>
      <p:pic>
        <p:nvPicPr>
          <p:cNvPr id="5122" name="Picture 2" descr="G:\фото\Пионер оз29.09.07\пионерск.озеро 5.08.09\Копия (2) Шейхцер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00504"/>
            <a:ext cx="3286148" cy="25717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ятрышник шлемовидный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фото\Пионер оз29.09.07\Пионерское озеро18.06\Пионерское озеро02.07.09\DSC018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4819" y="1905000"/>
            <a:ext cx="3314237" cy="4191000"/>
          </a:xfrm>
          <a:prstGeom prst="rect">
            <a:avLst/>
          </a:prstGeom>
          <a:noFill/>
        </p:spPr>
      </p:pic>
      <p:pic>
        <p:nvPicPr>
          <p:cNvPr id="6147" name="Picture 3" descr="G:\фото\Пионер оз29.09.07\Пионерское озеро18.06\Пионерское озеро02.07.09\DSC018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34621" y="1905000"/>
            <a:ext cx="3494382" cy="4191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88640"/>
            <a:ext cx="8385175" cy="2016224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Травянистые растения  суходольных 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берегов: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иван-чай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фото\Пионер оз29.09.07\пионерск.озеро 5.08.09\DSC024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905000"/>
            <a:ext cx="2286016" cy="3024198"/>
          </a:xfrm>
          <a:prstGeom prst="rect">
            <a:avLst/>
          </a:prstGeom>
          <a:noFill/>
        </p:spPr>
      </p:pic>
      <p:pic>
        <p:nvPicPr>
          <p:cNvPr id="1027" name="Picture 3" descr="G:\фото\Пионер оз29.09.07\пионерск.озеро 5.08.09\DSC024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785926"/>
            <a:ext cx="2214579" cy="2786082"/>
          </a:xfrm>
          <a:prstGeom prst="rect">
            <a:avLst/>
          </a:prstGeom>
          <a:noFill/>
        </p:spPr>
      </p:pic>
      <p:pic>
        <p:nvPicPr>
          <p:cNvPr id="2050" name="Picture 2" descr="G:\фото\Пионер оз29.09.07\(Пионерское озеро 27.06.09\DSC0157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857628"/>
            <a:ext cx="2214578" cy="2714644"/>
          </a:xfrm>
          <a:prstGeom prst="rect">
            <a:avLst/>
          </a:prstGeom>
          <a:noFill/>
        </p:spPr>
      </p:pic>
      <p:pic>
        <p:nvPicPr>
          <p:cNvPr id="2052" name="Picture 4" descr="G:\фото\Пионер оз29.09.07\(Пионерское озеро 27.06.09\DSC016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3929066"/>
            <a:ext cx="2214546" cy="26432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43608" y="5589240"/>
            <a:ext cx="2088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горец змеиный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5661248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вероника                                                   узколистная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2060848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вейник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92281" y="2060848"/>
            <a:ext cx="1872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иван-чай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428861" y="244475"/>
            <a:ext cx="2786082" cy="6256359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клевер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луговой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грушанка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вероника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дубравная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гравилат речной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</a:t>
            </a:r>
            <a:endParaRPr lang="ru-RU" sz="2800" dirty="0"/>
          </a:p>
        </p:txBody>
      </p:sp>
      <p:pic>
        <p:nvPicPr>
          <p:cNvPr id="10" name="Picture 2" descr="G:\фото\Пионер оз29.09.07\(Пионерское озеро 27.06.09\DSC016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786190"/>
            <a:ext cx="3571900" cy="2857520"/>
          </a:xfrm>
          <a:prstGeom prst="rect">
            <a:avLst/>
          </a:prstGeom>
          <a:noFill/>
        </p:spPr>
      </p:pic>
      <p:pic>
        <p:nvPicPr>
          <p:cNvPr id="12" name="Picture 3" descr="G:\фото\Пионер оз29.09.07\(Пионерское озеро 27.06.09\Копия DSC0164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2214578" cy="2857520"/>
          </a:xfrm>
          <a:prstGeom prst="rect">
            <a:avLst/>
          </a:prstGeom>
          <a:noFill/>
        </p:spPr>
      </p:pic>
      <p:pic>
        <p:nvPicPr>
          <p:cNvPr id="3076" name="Picture 4" descr="G:\фото\Пионер оз29.09.07\(Пионерское озеро 27.06.09\DSC0167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85728"/>
            <a:ext cx="3643338" cy="2928958"/>
          </a:xfrm>
          <a:prstGeom prst="rect">
            <a:avLst/>
          </a:prstGeom>
          <a:noFill/>
        </p:spPr>
      </p:pic>
      <p:pic>
        <p:nvPicPr>
          <p:cNvPr id="3077" name="Picture 5" descr="G:\фото\Пионер оз29.09.07\Пионерское озеро18.06\Пионерское озеро02.07.09\Копия DSC018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2143140" cy="27860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76672"/>
            <a:ext cx="8385175" cy="583264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костяника                                      герань луговая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лютик ползучий                           седмичник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фото\Пионер оз29.09.07\(Пионерское озеро 27.06.09\DSC016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3350"/>
            <a:ext cx="3429024" cy="2724146"/>
          </a:xfrm>
          <a:prstGeom prst="rect">
            <a:avLst/>
          </a:prstGeom>
          <a:noFill/>
        </p:spPr>
      </p:pic>
      <p:pic>
        <p:nvPicPr>
          <p:cNvPr id="4099" name="Picture 3" descr="G:\фото\Пионер оз29.09.07\(Пионерское озеро 27.06.09\Копия DSC015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929066"/>
            <a:ext cx="3286148" cy="2714644"/>
          </a:xfrm>
          <a:prstGeom prst="rect">
            <a:avLst/>
          </a:prstGeom>
          <a:noFill/>
        </p:spPr>
      </p:pic>
      <p:pic>
        <p:nvPicPr>
          <p:cNvPr id="9" name="Picture 3" descr="G:\фото\Пионер оз29.09.07\(Пионерское озеро 27.06.09\Копия DSC01566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4000504"/>
            <a:ext cx="3586159" cy="2643206"/>
          </a:xfrm>
          <a:prstGeom prst="rect">
            <a:avLst/>
          </a:prstGeom>
          <a:noFill/>
        </p:spPr>
      </p:pic>
      <p:pic>
        <p:nvPicPr>
          <p:cNvPr id="4100" name="Picture 4" descr="G:\фото\Пионер оз29.09.07\(Пионерское озеро 27.06.09\Копия DSC0158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14290"/>
            <a:ext cx="3357586" cy="25717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0"/>
            <a:ext cx="8385175" cy="6858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Папоротники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щитовник                              голокучник    остистый                        трехраздельный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плаун булавовидный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фото\Пионер оз29.09.07\Пионер оз.24.08.08\112_0824\Копия IMGP43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4337079" cy="3672533"/>
          </a:xfrm>
          <a:prstGeom prst="rect">
            <a:avLst/>
          </a:prstGeom>
          <a:noFill/>
        </p:spPr>
      </p:pic>
      <p:pic>
        <p:nvPicPr>
          <p:cNvPr id="5123" name="Picture 3" descr="G:\фото\Пионер оз29.09.07\Пионер оз.24.08.08\112_0824\IMGP431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5612" y="3786190"/>
            <a:ext cx="3251230" cy="2428892"/>
          </a:xfrm>
          <a:prstGeom prst="rect">
            <a:avLst/>
          </a:prstGeom>
          <a:noFill/>
        </p:spPr>
      </p:pic>
      <p:pic>
        <p:nvPicPr>
          <p:cNvPr id="5124" name="Picture 4" descr="G:\фото\Пионер оз29.09.07\Пионерское озеро18.06\Пионерское озеро02.07.09\Копия DSC018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0884" y="1500174"/>
            <a:ext cx="3235958" cy="22145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Водные растения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роголистник погруженный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:\фото\Пионер оз29.09.07\п.оз.08.09.09\Копия IMGP5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85926"/>
            <a:ext cx="6500858" cy="46434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692696"/>
            <a:ext cx="5472608" cy="1296144"/>
          </a:xfrm>
        </p:spPr>
        <p:txBody>
          <a:bodyPr/>
          <a:lstStyle/>
          <a:p>
            <a:r>
              <a:rPr lang="ru-RU" sz="3200" dirty="0" smtClean="0"/>
              <a:t>       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хвощ приречный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фото\Пионер оз29.09.07\Пионер оз.24.08.08\112_0824\IMGP42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785926"/>
            <a:ext cx="7072362" cy="4643469"/>
          </a:xfrm>
          <a:prstGeom prst="rect">
            <a:avLst/>
          </a:prstGeom>
          <a:noFill/>
        </p:spPr>
      </p:pic>
      <p:pic>
        <p:nvPicPr>
          <p:cNvPr id="10243" name="Picture 3" descr="G:\фото\Пионер оз29.09.07\пионерск.озеро 5.08.09\Копия DSC024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500570"/>
            <a:ext cx="3273418" cy="21431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24329" y="3717022"/>
            <a:ext cx="1619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ряска 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211960" y="244475"/>
            <a:ext cx="4630415" cy="1096293"/>
          </a:xfrm>
        </p:spPr>
        <p:txBody>
          <a:bodyPr/>
          <a:lstStyle/>
          <a:p>
            <a:r>
              <a:rPr lang="ru-RU" sz="4000" dirty="0"/>
              <a:t>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кубышка   желтая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7815" name="Picture 7" descr="IMGP42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11413" y="1773238"/>
            <a:ext cx="5976937" cy="4392612"/>
          </a:xfrm>
        </p:spPr>
      </p:pic>
      <p:pic>
        <p:nvPicPr>
          <p:cNvPr id="247816" name="Picture 8" descr="Кубыш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836613"/>
            <a:ext cx="3336925" cy="2447925"/>
          </a:xfr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385175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13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528" y="908050"/>
            <a:ext cx="8820472" cy="76644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2400" dirty="0"/>
          </a:p>
          <a:p>
            <a:pPr lvl="0"/>
            <a:r>
              <a:rPr lang="ru-RU" sz="1800" dirty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познакомить учащихся с экосистемой, его основными компонентами (организмами производителями, потребителями, разрушителями), взаимосвязями этих компонентов, пищевыми связями, многообразием видов растений и животных, их приспособленностью к совместному обитанию,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закрепить умения школьников распознавать основные виды растений и животных,   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продолжить работу по эстетическому и экологическому воспитанию учащихся: воспитание чувства прекрасного  и бережного отношения к каждому компоненту экосистемы;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показать влияние деятельности человека на изучаемую экосистему.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rrowheads="1"/>
          </p:cNvSpPr>
          <p:nvPr>
            <p:ph type="title" sz="quarter" idx="4294967295"/>
          </p:nvPr>
        </p:nvSpPr>
        <p:spPr>
          <a:xfrm>
            <a:off x="971550" y="333375"/>
            <a:ext cx="7413625" cy="44084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/>
              <a:t>           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Обнаружено 6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видов    животных  , из них      определено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вид беспозвоночных и 28  видов позвоночных.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/>
              <a:t>      </a:t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Беспозвоночные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янтарка                           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обылка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обыкновенная                     болотная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7" descr="кобылка болотна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18075" y="3068638"/>
            <a:ext cx="3927475" cy="3097212"/>
          </a:xfrm>
        </p:spPr>
      </p:pic>
      <p:pic>
        <p:nvPicPr>
          <p:cNvPr id="1026" name="Picture 2" descr="E:\ЮНИОС\ЮИОС_КРЭБЦ-_23апр-09г\Фауна Пионерского озера\фото животных\Копия Янтарка обыкновенная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26" y="3068960"/>
            <a:ext cx="3906867" cy="31105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2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57200" y="0"/>
            <a:ext cx="8385175" cy="530120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Стрекозы: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коромысло синее                   лютка-невеста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стрелка                                     большое коромысло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7" name="Picture 9" descr="лютка-невест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4414" y="4572008"/>
            <a:ext cx="2868612" cy="2019300"/>
          </a:xfrm>
        </p:spPr>
      </p:pic>
      <p:pic>
        <p:nvPicPr>
          <p:cNvPr id="21508" name="Picture 10" descr="стрелк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86380" y="785794"/>
            <a:ext cx="2963862" cy="2019300"/>
          </a:xfrm>
        </p:spPr>
      </p:pic>
      <p:pic>
        <p:nvPicPr>
          <p:cNvPr id="21509" name="Picture 11" descr="коромысло синее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5786" y="1000108"/>
            <a:ext cx="2930525" cy="2019300"/>
          </a:xfrm>
        </p:spPr>
      </p:pic>
      <p:pic>
        <p:nvPicPr>
          <p:cNvPr id="21510" name="Picture 12" descr="Копия IMGP43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429256" y="4572008"/>
            <a:ext cx="2862262" cy="20193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239243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Водомерки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прудовая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темная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8" descr="Копия P70223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18075" y="2478088"/>
            <a:ext cx="3927475" cy="3043237"/>
          </a:xfrm>
        </p:spPr>
      </p:pic>
      <p:pic>
        <p:nvPicPr>
          <p:cNvPr id="22532" name="Picture 10" descr="Копия Копия DSC016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2492375"/>
            <a:ext cx="3927475" cy="30749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8" descr="щелкун черны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357430"/>
            <a:ext cx="3309938" cy="4191000"/>
          </a:xfrm>
        </p:spPr>
      </p:pic>
      <p:sp>
        <p:nvSpPr>
          <p:cNvPr id="304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836712"/>
            <a:ext cx="8385175" cy="259228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Жуки: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щелкун черный                           мягкотелка  рыжая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9" descr="Копия Мягкотелка рыжая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72198" y="2071678"/>
            <a:ext cx="2800350" cy="2019300"/>
          </a:xfrm>
        </p:spPr>
      </p:pic>
      <p:pic>
        <p:nvPicPr>
          <p:cNvPr id="23557" name="Picture 10" descr="Копия листоед ивовый синий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43636" y="4572008"/>
            <a:ext cx="2686050" cy="2019300"/>
          </a:xfrm>
        </p:spPr>
      </p:pic>
      <p:sp>
        <p:nvSpPr>
          <p:cNvPr id="6" name="Прямоугольник 5"/>
          <p:cNvSpPr/>
          <p:nvPr/>
        </p:nvSpPr>
        <p:spPr>
          <a:xfrm>
            <a:off x="4283968" y="5157193"/>
            <a:ext cx="19442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листоед                            ивовый                                         синий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10" descr="Пестрокрыльница изменчивая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221088"/>
            <a:ext cx="3071834" cy="2428892"/>
          </a:xfrm>
        </p:spPr>
      </p:pic>
      <p:pic>
        <p:nvPicPr>
          <p:cNvPr id="24581" name="Picture 11" descr="голубянка-икар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00760" y="357166"/>
            <a:ext cx="2887664" cy="2357454"/>
          </a:xfrm>
        </p:spPr>
      </p:pic>
      <p:pic>
        <p:nvPicPr>
          <p:cNvPr id="24579" name="Picture 9" descr="толстоголовка палемон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5720" y="357166"/>
            <a:ext cx="3071834" cy="2357454"/>
          </a:xfrm>
        </p:spPr>
      </p:pic>
      <p:sp>
        <p:nvSpPr>
          <p:cNvPr id="306180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251520" y="2348880"/>
            <a:ext cx="8643998" cy="2664296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Баб</a:t>
            </a:r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чки: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толстоголовка                                  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голубянка-икар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пестрокрыльница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12" descr="Копия DSC016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104" y="4149080"/>
            <a:ext cx="3214710" cy="24288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85720" y="3717032"/>
            <a:ext cx="8858280" cy="1224136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    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траурница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малинница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цидария                     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подмаренниковая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     </a:t>
            </a:r>
            <a:endParaRPr lang="ru-RU" sz="2800" dirty="0"/>
          </a:p>
        </p:txBody>
      </p:sp>
      <p:pic>
        <p:nvPicPr>
          <p:cNvPr id="25604" name="Picture 9" descr="траурниц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3143272" cy="2286016"/>
          </a:xfrm>
        </p:spPr>
      </p:pic>
      <p:pic>
        <p:nvPicPr>
          <p:cNvPr id="25605" name="Picture 10" descr="Копия малинниц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899592" y="3789040"/>
            <a:ext cx="3000396" cy="2357454"/>
          </a:xfrm>
        </p:spPr>
      </p:pic>
      <p:pic>
        <p:nvPicPr>
          <p:cNvPr id="25603" name="Picture 8" descr="Цидария подмаренникова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tretch>
            <a:fillRect/>
          </a:stretch>
        </p:blipFill>
        <p:spPr>
          <a:xfrm>
            <a:off x="4929190" y="357166"/>
            <a:ext cx="3857652" cy="521497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2608461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 </a:t>
            </a:r>
            <a:br>
              <a:rPr lang="ru-RU" sz="4000" dirty="0"/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Перепончатокрылые: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шмель земляной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муравей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7" descr="Копия шмель земляно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94288" y="1905000"/>
            <a:ext cx="3575050" cy="4191000"/>
          </a:xfrm>
        </p:spPr>
      </p:pic>
      <p:pic>
        <p:nvPicPr>
          <p:cNvPr id="26628" name="Picture 8" descr="Копия мураве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3416300"/>
            <a:ext cx="3927475" cy="2692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2968501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Двукрылые: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пчеловидка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комар-пискун</a:t>
            </a:r>
          </a:p>
        </p:txBody>
      </p:sp>
      <p:pic>
        <p:nvPicPr>
          <p:cNvPr id="27651" name="Picture 7" descr="Копия Копия DSC015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4425" y="1916113"/>
            <a:ext cx="2778125" cy="4191000"/>
          </a:xfrm>
        </p:spPr>
      </p:pic>
      <p:pic>
        <p:nvPicPr>
          <p:cNvPr id="27652" name="Picture 8" descr="Копия (2) лягушка травяна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3032125"/>
            <a:ext cx="4033837" cy="2952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   </a:t>
            </a:r>
            <a:r>
              <a:rPr lang="ru-RU" dirty="0" smtClean="0"/>
              <a:t>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дергун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мохнатоусый (?) </a:t>
            </a:r>
          </a:p>
        </p:txBody>
      </p:sp>
      <p:pic>
        <p:nvPicPr>
          <p:cNvPr id="28675" name="Picture 6" descr="Копия DSC016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90713" y="1905000"/>
            <a:ext cx="5900737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9" y="1340768"/>
            <a:ext cx="5184576" cy="335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6093296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Пионерское озеро </a:t>
            </a:r>
            <a:endParaRPr lang="ru-RU" sz="4400" dirty="0"/>
          </a:p>
        </p:txBody>
      </p:sp>
      <p:pic>
        <p:nvPicPr>
          <p:cNvPr id="1026" name="Picture 2" descr="E:\ЮНИОС\ЮИОС_КРЭБЦ-_23апр-09г\Фауна Пионерского озера\DSC02506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366190" cy="56859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Любители пыльцы:</a:t>
            </a:r>
          </a:p>
        </p:txBody>
      </p:sp>
      <p:pic>
        <p:nvPicPr>
          <p:cNvPr id="29699" name="Picture 7" descr="Копия Копия DSC016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2525713"/>
            <a:ext cx="3927475" cy="2947987"/>
          </a:xfrm>
        </p:spPr>
      </p:pic>
      <p:pic>
        <p:nvPicPr>
          <p:cNvPr id="29700" name="Picture 8" descr="Копия DSC0167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18075" y="2530475"/>
            <a:ext cx="3927475" cy="29400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288" y="333375"/>
            <a:ext cx="4054475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Любители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листвы:</a:t>
            </a:r>
          </a:p>
        </p:txBody>
      </p:sp>
      <p:pic>
        <p:nvPicPr>
          <p:cNvPr id="30723" name="Picture 7" descr="Копия Копия DSC024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476250"/>
            <a:ext cx="3475037" cy="4105275"/>
          </a:xfrm>
        </p:spPr>
      </p:pic>
      <p:pic>
        <p:nvPicPr>
          <p:cNvPr id="30724" name="Picture 8" descr="Копия DSC024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060575"/>
            <a:ext cx="4608512" cy="37449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385175" cy="119972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Следы жизнедеятельности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насекомых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короеда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пенницыслюнявой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6" descr="корое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060848"/>
            <a:ext cx="3143250" cy="4191000"/>
          </a:xfrm>
        </p:spPr>
      </p:pic>
      <p:pic>
        <p:nvPicPr>
          <p:cNvPr id="31748" name="Picture 7" descr="Пенница слюнява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2060848"/>
            <a:ext cx="3484562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5" name="Rectangle 9"/>
          <p:cNvSpPr>
            <a:spLocks noGrp="1" noRot="1" noChangeArrowheads="1"/>
          </p:cNvSpPr>
          <p:nvPr>
            <p:ph type="title" sz="quarter" idx="4294967295"/>
          </p:nvPr>
        </p:nvSpPr>
        <p:spPr>
          <a:xfrm>
            <a:off x="0" y="0"/>
            <a:ext cx="8628063" cy="400506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Пауки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крестовик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доломедес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бахромчатый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10" descr="крестовик обыкновенный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476672"/>
            <a:ext cx="4067944" cy="2802362"/>
          </a:xfrm>
        </p:spPr>
      </p:pic>
      <p:pic>
        <p:nvPicPr>
          <p:cNvPr id="32772" name="Picture 11" descr="доломедес бахромчатый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3691250"/>
            <a:ext cx="4453244" cy="3166750"/>
          </a:xfrm>
        </p:spPr>
      </p:pic>
      <p:pic>
        <p:nvPicPr>
          <p:cNvPr id="32773" name="Picture 12" descr="Копия DSC0247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3631658"/>
            <a:ext cx="3923928" cy="322634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536" y="0"/>
            <a:ext cx="8961239" cy="220486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Позвоночные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лягушки:                                 остромордая                                              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травяная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7" descr="Копия лягушка травяна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780928"/>
            <a:ext cx="3927475" cy="3068638"/>
          </a:xfrm>
        </p:spPr>
      </p:pic>
      <p:pic>
        <p:nvPicPr>
          <p:cNvPr id="1026" name="Picture 2" descr="E:\ЮНИОС\ЮИОС_КРЭБЦ-_23апр-09г\Фауна Пионерского озера\фото животных\позвоночные\Копия лягушка остромордая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418" y="1904999"/>
            <a:ext cx="3623046" cy="43225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8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0" y="244475"/>
            <a:ext cx="8842375" cy="611348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               </a:t>
            </a:r>
            <a:br>
              <a:rPr lang="ru-RU" dirty="0" smtClean="0"/>
            </a:br>
            <a:r>
              <a:rPr lang="ru-RU" dirty="0" smtClean="0"/>
              <a:t>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Птицы: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пеночка-весничка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чечевица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камышовая овсянка                           трясогузка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5843" name="Picture 9" descr="Пеночка-весничк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357166"/>
            <a:ext cx="2684462" cy="2019300"/>
          </a:xfrm>
        </p:spPr>
      </p:pic>
      <p:pic>
        <p:nvPicPr>
          <p:cNvPr id="35844" name="Picture 10" descr="Копия камышевая овсянк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4149080"/>
            <a:ext cx="3206160" cy="2295011"/>
          </a:xfrm>
        </p:spPr>
      </p:pic>
      <p:pic>
        <p:nvPicPr>
          <p:cNvPr id="35845" name="Picture 11" descr="Трясогузка белая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15008" y="4149080"/>
            <a:ext cx="3254245" cy="2370790"/>
          </a:xfrm>
        </p:spPr>
      </p:pic>
      <p:pic>
        <p:nvPicPr>
          <p:cNvPr id="35846" name="Picture 12" descr="Копия чечевиц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57884" y="357166"/>
            <a:ext cx="2797175" cy="20193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288" y="3212976"/>
            <a:ext cx="3889375" cy="309634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крачка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утка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7" descr="малая крачк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764704"/>
            <a:ext cx="3887788" cy="2759075"/>
          </a:xfrm>
        </p:spPr>
      </p:pic>
      <p:pic>
        <p:nvPicPr>
          <p:cNvPr id="36868" name="Picture 8" descr="утка сера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836613"/>
            <a:ext cx="4137025" cy="52593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692696"/>
            <a:ext cx="4186238" cy="187220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чеглок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дрозд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7" descr="Чеглок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549275"/>
            <a:ext cx="3581400" cy="5040313"/>
          </a:xfrm>
        </p:spPr>
      </p:pic>
      <p:pic>
        <p:nvPicPr>
          <p:cNvPr id="37892" name="Picture 8" descr="Дрозд-рябинни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2952750"/>
            <a:ext cx="3927475" cy="31130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219256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Дятел  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его кузня</a:t>
            </a:r>
          </a:p>
        </p:txBody>
      </p:sp>
      <p:pic>
        <p:nvPicPr>
          <p:cNvPr id="38915" name="Picture 7" descr="большой пестрый дяте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1875" y="1905000"/>
            <a:ext cx="3540125" cy="4191000"/>
          </a:xfrm>
        </p:spPr>
      </p:pic>
      <p:pic>
        <p:nvPicPr>
          <p:cNvPr id="3074" name="Picture 2" descr="G:\фото\Пионер оз29.09.07\27 июня2009\Фото0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187" y="1905000"/>
            <a:ext cx="3143250" cy="4191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3970338" cy="4048621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     </a:t>
            </a:r>
            <a:r>
              <a:rPr lang="ru-RU" dirty="0" smtClean="0"/>
              <a:t>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синица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снегирь</a:t>
            </a:r>
          </a:p>
        </p:txBody>
      </p:sp>
      <p:pic>
        <p:nvPicPr>
          <p:cNvPr id="39939" name="Picture 7" descr="DSC008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3429000"/>
            <a:ext cx="3743325" cy="2665412"/>
          </a:xfrm>
        </p:spPr>
      </p:pic>
      <p:pic>
        <p:nvPicPr>
          <p:cNvPr id="39940" name="Picture 8" descr="синица больша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549275"/>
            <a:ext cx="4321175" cy="55467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09629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   </a:t>
            </a: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Местонахождение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6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268760"/>
            <a:ext cx="8007350" cy="511256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Озеро Пионерское находится на юго-западной окраине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г.Ухты Республики Коми,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300 метрах от асфальтированной дороги Ухта-Шудаяг.</a:t>
            </a:r>
          </a:p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Форма – слегка изогнутый овал.</a:t>
            </a:r>
          </a:p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Площадь водного зеркала – 7,9 га.</a:t>
            </a:r>
          </a:p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Длина – 0,42 км, ширина в среднем 0,19км. </a:t>
            </a:r>
          </a:p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Глубина в среднем 1,35м.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332656"/>
            <a:ext cx="8852719" cy="2016224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 </a:t>
            </a:r>
            <a:r>
              <a:rPr lang="ru-RU" sz="4000" dirty="0" smtClean="0"/>
              <a:t>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Млекопитающие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следы                                                   белки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мышевидных грызунов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7" descr="следы полевк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852936"/>
            <a:ext cx="3927475" cy="2946400"/>
          </a:xfrm>
        </p:spPr>
      </p:pic>
      <p:pic>
        <p:nvPicPr>
          <p:cNvPr id="41988" name="Picture 8" descr="Следы бел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6096" y="1484784"/>
            <a:ext cx="314325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следы на снегу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заяц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горностай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G:\Пионерское озеро\Фауна Пионерского озера\фото животных\следы на снегу\след горноста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8196" name="Picture 4" descr="G:\Пионерское озеро\Фауна Пионерского озера\фото животных\следы на снегу\Копия след зайц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475616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Грибы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                    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микоризообразователи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</a:t>
            </a:r>
            <a:br>
              <a:rPr lang="ru-RU" dirty="0" smtClean="0"/>
            </a:br>
            <a:r>
              <a:rPr lang="ru-RU" dirty="0" smtClean="0"/>
              <a:t>                          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паразиты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</a:t>
            </a:r>
            <a:endParaRPr lang="ru-RU" dirty="0"/>
          </a:p>
        </p:txBody>
      </p:sp>
      <p:pic>
        <p:nvPicPr>
          <p:cNvPr id="4100" name="Picture 4" descr="G:\фото\Пионер оз29.09.07\Пионер оз.24.08.08\гриб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72132" y="1000108"/>
            <a:ext cx="2786082" cy="2590804"/>
          </a:xfrm>
          <a:prstGeom prst="rect">
            <a:avLst/>
          </a:prstGeom>
          <a:noFill/>
        </p:spPr>
      </p:pic>
      <p:pic>
        <p:nvPicPr>
          <p:cNvPr id="4099" name="Picture 3" descr="G:\фото\Пионер оз29.09.07\Пионер оз.24.08.08\112_0824\гриб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71604" y="1000108"/>
            <a:ext cx="2786082" cy="2428892"/>
          </a:xfrm>
          <a:prstGeom prst="rect">
            <a:avLst/>
          </a:prstGeom>
          <a:noFill/>
        </p:spPr>
      </p:pic>
      <p:pic>
        <p:nvPicPr>
          <p:cNvPr id="4101" name="Picture 5" descr="G:\фото\Пионер оз29.09.07\Пионер оз.24.08.08\14.12.08\DSC003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500570"/>
            <a:ext cx="2692400" cy="2019300"/>
          </a:xfrm>
          <a:prstGeom prst="rect">
            <a:avLst/>
          </a:prstGeom>
          <a:noFill/>
        </p:spPr>
      </p:pic>
      <p:pic>
        <p:nvPicPr>
          <p:cNvPr id="4102" name="Picture 6" descr="G:\фото\Пионер оз29.09.07\п.оз.08.09.09\Копия IMGP53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643314"/>
            <a:ext cx="2857520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Лишайники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G:\фото\Пионер оз29.09.07\п.оз.08.09.09\Копия IMGP53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71480"/>
            <a:ext cx="2692400" cy="2019300"/>
          </a:xfrm>
          <a:prstGeom prst="rect">
            <a:avLst/>
          </a:prstGeom>
          <a:noFill/>
        </p:spPr>
      </p:pic>
      <p:pic>
        <p:nvPicPr>
          <p:cNvPr id="6149" name="Picture 5" descr="G:\фото\Пионер оз29.09.07\п.оз.08.09.09\IMGP53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00174"/>
            <a:ext cx="2692400" cy="2019300"/>
          </a:xfrm>
          <a:prstGeom prst="rect">
            <a:avLst/>
          </a:prstGeom>
          <a:noFill/>
        </p:spPr>
      </p:pic>
      <p:pic>
        <p:nvPicPr>
          <p:cNvPr id="6150" name="Picture 6" descr="G:\фото\Пионер оз29.09.07\Пионер оз.24.08.08\14.12.08\Копия DSC0035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000504"/>
            <a:ext cx="2761935" cy="2019300"/>
          </a:xfrm>
          <a:prstGeom prst="rect">
            <a:avLst/>
          </a:prstGeom>
          <a:noFill/>
        </p:spPr>
      </p:pic>
      <p:pic>
        <p:nvPicPr>
          <p:cNvPr id="6151" name="Picture 7" descr="G:\фото\Пионер оз29.09.07\Пионер оз.24.08.08\14.12.08\Копия DSC003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068960"/>
            <a:ext cx="3000396" cy="30241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6" descr="15062008(013)-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2132856"/>
            <a:ext cx="6337300" cy="4537075"/>
          </a:xfrm>
        </p:spPr>
      </p:pic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Озеро нуждается в защите: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Опасность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для озера  представляют  туристы и браконьеры.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8825" y="0"/>
            <a:ext cx="8385175" cy="24923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   Во время обхода вокруг озера мы  насчитали 6 замаскированных укрытий для охотников на уток, видели гильзы.</a:t>
            </a:r>
          </a:p>
        </p:txBody>
      </p:sp>
      <p:pic>
        <p:nvPicPr>
          <p:cNvPr id="231432" name="Picture 8" descr="IMGP430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708920"/>
            <a:ext cx="4143375" cy="3344863"/>
          </a:xfrm>
        </p:spPr>
      </p:pic>
      <p:pic>
        <p:nvPicPr>
          <p:cNvPr id="231433" name="Picture 9" descr="IMGP433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2708920"/>
            <a:ext cx="3783012" cy="33115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755576" y="244475"/>
            <a:ext cx="7992888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Осенью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нарушается целостность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мохового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очеса, т. к. болото используется для сбора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ягод.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6" descr="IMGP42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2204864"/>
            <a:ext cx="558800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59632" y="476672"/>
            <a:ext cx="7521079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    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жаркие летние дни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озеро – место отдыха ухтинцев.</a:t>
            </a:r>
          </a:p>
        </p:txBody>
      </p:sp>
      <p:pic>
        <p:nvPicPr>
          <p:cNvPr id="48131" name="Picture 8" descr="IMGP43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484313"/>
            <a:ext cx="6448425" cy="46116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385175" cy="11715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/>
              <a:t> </a:t>
            </a:r>
            <a:r>
              <a:rPr lang="ru-RU" sz="3600" dirty="0" smtClean="0"/>
              <a:t>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это последствия «отдыха».   </a:t>
            </a:r>
          </a:p>
        </p:txBody>
      </p:sp>
      <p:pic>
        <p:nvPicPr>
          <p:cNvPr id="110600" name="Picture 8" descr="Изображение 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341438"/>
            <a:ext cx="7848600" cy="5111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71600" y="548680"/>
            <a:ext cx="7870775" cy="172819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Близость оживленных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автомагистралей губительно влияет на животный мир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6" descr="19112008(003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3768" y="2564904"/>
            <a:ext cx="5803900" cy="39941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Происхождение озера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6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99592" y="1905000"/>
            <a:ext cx="7488831" cy="4191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Озеро представляет собой ложбину древней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долины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р. Ухты,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расположено в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замкнутом понижении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озерно-аллювиальной равнины, в настоящее время заболоченном.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9112008(001)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204864"/>
            <a:ext cx="469898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43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1520" y="0"/>
            <a:ext cx="8892480" cy="3068959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Строительство 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нового микрорайона рядом с санитарной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зоной может привести к осушению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гибели озера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8" descr="Копия Фото017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3312264"/>
            <a:ext cx="4392488" cy="32664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7" name="Rectangle 5"/>
          <p:cNvSpPr>
            <a:spLocks noGrp="1" noRot="1" noChangeArrowheads="1"/>
          </p:cNvSpPr>
          <p:nvPr>
            <p:ph idx="4294967295"/>
          </p:nvPr>
        </p:nvSpPr>
        <p:spPr>
          <a:xfrm>
            <a:off x="611560" y="476250"/>
            <a:ext cx="8136904" cy="5700713"/>
          </a:xfrm>
        </p:spPr>
        <p:txBody>
          <a:bodyPr/>
          <a:lstStyle/>
          <a:p>
            <a:pPr eaLnBrk="1" hangingPunct="1">
              <a:defRPr/>
            </a:pPr>
            <a:endParaRPr lang="ru-RU" sz="4400" dirty="0" smtClean="0"/>
          </a:p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Учителя и учащиеся нашей школы поддерживают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мнение экологов города: отнести Пионерское озеро к особо охраняемым территориям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Республики Коми.</a:t>
            </a:r>
          </a:p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Надеемся, что эта презентация поможет в решении данной проблемы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836712"/>
            <a:ext cx="7416824" cy="568863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4000" dirty="0" smtClean="0"/>
              <a:t>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Выражаю благодарность В.В.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Шешукову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за панорамные фотографии озера (слайд 4, 54, 59, 60).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Все остальные фотографии выполнены автором.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16832"/>
            <a:ext cx="8385175" cy="288032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FFFFB7"/>
                </a:solidFill>
                <a:latin typeface="Times New Roman" pitchFamily="18" charset="0"/>
                <a:cs typeface="Times New Roman" pitchFamily="18" charset="0"/>
              </a:rPr>
              <a:t>           Спасибо за внимание.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404813"/>
            <a:ext cx="4248150" cy="102711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/>
              <a:t>       </a:t>
            </a:r>
            <a:r>
              <a:rPr lang="ru-RU" sz="3600" dirty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Берега                                                                                                            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6" descr="P91514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09738"/>
            <a:ext cx="4897438" cy="4157662"/>
          </a:xfrm>
        </p:spPr>
      </p:pic>
      <p:sp>
        <p:nvSpPr>
          <p:cNvPr id="161799" name="Rectangle 7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788025" y="404813"/>
            <a:ext cx="4355976" cy="56911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Берега озера плоские, сильно заболоченные. С запада и востока – это свободно прогибающаяся сплавина, состоящая из неразложившихся мхов, осок .</a:t>
            </a:r>
          </a:p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севера и юга к озеру близко подходят суходольные берега, покрытые смешанным лесом.</a:t>
            </a:r>
          </a:p>
          <a:p>
            <a:pPr eaLnBrk="1" hangingPunct="1">
              <a:defRPr/>
            </a:pP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5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385175" cy="711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озера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8" name="Rectangle 1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95288" y="2060575"/>
            <a:ext cx="3671887" cy="44640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Чаша озера под слоем воды заполнена сапропелем (пресноводным илом)</a:t>
            </a:r>
          </a:p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толщиной 3 – 3,5 м, </a:t>
            </a:r>
          </a:p>
          <a:p>
            <a:pPr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объемом не менее 200 тысяч м</a:t>
            </a:r>
            <a:r>
              <a:rPr lang="ru-RU" sz="28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aseline="30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/>
              <a:t>             </a:t>
            </a:r>
          </a:p>
        </p:txBody>
      </p:sp>
      <p:pic>
        <p:nvPicPr>
          <p:cNvPr id="11268" name="Picture 11" descr="IMGP17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1196975"/>
            <a:ext cx="4608512" cy="52562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лечебной грязи (сапропеля) Пионерского озера</a:t>
            </a:r>
          </a:p>
        </p:txBody>
      </p:sp>
      <p:sp>
        <p:nvSpPr>
          <p:cNvPr id="1136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71599" y="1773238"/>
            <a:ext cx="750406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Грязь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применяется для лечения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кожных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заболеваний (псориаз,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дерматит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экземы, нейродермиты и др.),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пародонтите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пародонтозе,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болезней опорно-двигательного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аппарата,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лечении воспалительных заболеваний мужской и женской половой сферы, при бесплодии.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После использования сапропель вывозится на дачные участки и применяется  в качестве удобрения.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3139</TotalTime>
  <Words>632</Words>
  <Application>Microsoft Office PowerPoint</Application>
  <PresentationFormat>Экран (4:3)</PresentationFormat>
  <Paragraphs>125</Paragraphs>
  <Slides>63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Трава</vt:lpstr>
      <vt:lpstr>Слайд 1</vt:lpstr>
      <vt:lpstr>      Цель экскурсии:</vt:lpstr>
      <vt:lpstr>      Задачи:</vt:lpstr>
      <vt:lpstr>Слайд 4</vt:lpstr>
      <vt:lpstr>       Местонахождение</vt:lpstr>
      <vt:lpstr>     Происхождение озера</vt:lpstr>
      <vt:lpstr>         Берега                                                                                                                                               </vt:lpstr>
      <vt:lpstr>    Использование озера</vt:lpstr>
      <vt:lpstr>Использование лечебной грязи (сапропеля) Пионерского озера</vt:lpstr>
      <vt:lpstr>            Емкости для хранения                                лечебной грязи</vt:lpstr>
      <vt:lpstr>Зона санитарной охраны</vt:lpstr>
      <vt:lpstr>     Многообразие растений</vt:lpstr>
      <vt:lpstr> </vt:lpstr>
      <vt:lpstr>                                Кустарники:    смородина                            шиповник</vt:lpstr>
      <vt:lpstr>  жимолость                            можжевельник   ива   козья                             ива серая</vt:lpstr>
      <vt:lpstr>      карликовая береза</vt:lpstr>
      <vt:lpstr>                       Кустарнички:         багульник                       подбел                   голубика</vt:lpstr>
      <vt:lpstr>                                                                                                      брусника</vt:lpstr>
      <vt:lpstr>        клюква   болотная  </vt:lpstr>
      <vt:lpstr> Травянистые растения болотистых                             берегов:  осока пузырчатая                 пушица       росянка круглолистная       вахта трехлистная</vt:lpstr>
      <vt:lpstr>           грушанка                         сабельник болотный             морошка                           шейхцерия болотная</vt:lpstr>
      <vt:lpstr>            ятрышник шлемовидный</vt:lpstr>
      <vt:lpstr>Травянистые растения  суходольных                             берегов:                                     иван-чай </vt:lpstr>
      <vt:lpstr>          клевер        луговой     грушанка            вероника            дубравная     гравилат речной     </vt:lpstr>
      <vt:lpstr> костяника                                      герань луговая  лютик ползучий                           седмичник</vt:lpstr>
      <vt:lpstr>Папоротники щитовник                              голокучник    остистый                        трехраздельный                                                                                           плаун булавовидный </vt:lpstr>
      <vt:lpstr>Водные растения                      роголистник погруженный</vt:lpstr>
      <vt:lpstr>          хвощ приречный </vt:lpstr>
      <vt:lpstr>                     кубышка   желтая</vt:lpstr>
      <vt:lpstr>               Обнаружено 65 видов    животных  , из них      определено 31 вид беспозвоночных и 28  видов позвоночных. </vt:lpstr>
      <vt:lpstr>                  Беспозвоночные     янтарка                               кобылка    обыкновенная                     болотная   </vt:lpstr>
      <vt:lpstr>Стрекозы:            коромысло синее                   лютка-невеста      стрелка                                     большое коромысло </vt:lpstr>
      <vt:lpstr>   Водомерки     прудовая                             темная</vt:lpstr>
      <vt:lpstr> Жуки:  щелкун черный                           мягкотелка  рыжая    </vt:lpstr>
      <vt:lpstr>                                                    Бабочки:   толстоголовка                                       голубянка-икар  пестрокрыльница         </vt:lpstr>
      <vt:lpstr>                           траурница  малинница                                               цидария                                                                                    подмаренниковая                                                                   </vt:lpstr>
      <vt:lpstr>  Перепончатокрылые:                                         шмель земляной          муравей</vt:lpstr>
      <vt:lpstr>             Двукрылые:      пчеловидка                                            комар-пискун</vt:lpstr>
      <vt:lpstr>           дергун мохнатоусый (?) </vt:lpstr>
      <vt:lpstr>    Любители пыльцы:</vt:lpstr>
      <vt:lpstr> Любители   листвы:</vt:lpstr>
      <vt:lpstr>   Следы жизнедеятельности                насекомых:             короеда                     пенницыслюнявой</vt:lpstr>
      <vt:lpstr>  Пауки                    крестовик      доломедес     бахромчатый</vt:lpstr>
      <vt:lpstr>                   Позвоночные:    лягушки:                                 остромордая                                                           травяная  </vt:lpstr>
      <vt:lpstr>                                     Птицы:    пеночка-весничка                                  чечевица     камышовая овсянка                           трясогузка     </vt:lpstr>
      <vt:lpstr>крачка                                                       утка</vt:lpstr>
      <vt:lpstr>                           чеглок     дрозд</vt:lpstr>
      <vt:lpstr>     Дятел  и его кузня</vt:lpstr>
      <vt:lpstr>            синица  снегирь</vt:lpstr>
      <vt:lpstr>           Млекопитающие:        следы                                                   белки         мышевидных грызунов</vt:lpstr>
      <vt:lpstr>   следы на снегу</vt:lpstr>
      <vt:lpstr>Грибы:                          микоризообразователи                                                              паразиты                    </vt:lpstr>
      <vt:lpstr>   Лишайники</vt:lpstr>
      <vt:lpstr>  Озеро нуждается в защите: Опасность для озера  представляют  туристы и браконьеры.  </vt:lpstr>
      <vt:lpstr>         Во время обхода вокруг озера мы  насчитали 6 замаскированных укрытий для охотников на уток, видели гильзы.</vt:lpstr>
      <vt:lpstr>    Осенью нарушается целостность   мохового очеса, т. к. болото используется для сбора ягод.</vt:lpstr>
      <vt:lpstr>      В жаркие летние дни  озеро – место отдыха ухтинцев.</vt:lpstr>
      <vt:lpstr>     А это последствия «отдыха».   </vt:lpstr>
      <vt:lpstr>Близость оживленных     автомагистралей губительно влияет на животный мир</vt:lpstr>
      <vt:lpstr>   Строительство   нового микрорайона рядом с санитарной зоной может привести к осушению и гибели озера</vt:lpstr>
      <vt:lpstr>Слайд 61</vt:lpstr>
      <vt:lpstr>   Выражаю благодарность В.В. Шешукову  за панорамные фотографии озера (слайд 4, 54, 59, 60).     Все остальные фотографии выполнены автором.  </vt:lpstr>
      <vt:lpstr>           Спасибо за внимание. </vt:lpstr>
    </vt:vector>
  </TitlesOfParts>
  <Company>Хата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Пионерское озеро</dc:title>
  <dc:creator>Мама Папа и Маша</dc:creator>
  <cp:lastModifiedBy>Шешукова </cp:lastModifiedBy>
  <cp:revision>156</cp:revision>
  <dcterms:created xsi:type="dcterms:W3CDTF">2007-10-31T14:11:01Z</dcterms:created>
  <dcterms:modified xsi:type="dcterms:W3CDTF">2011-12-13T17:34:32Z</dcterms:modified>
</cp:coreProperties>
</file>