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58" r:id="rId3"/>
    <p:sldId id="266" r:id="rId4"/>
    <p:sldId id="267" r:id="rId5"/>
    <p:sldId id="268" r:id="rId6"/>
    <p:sldId id="260" r:id="rId7"/>
    <p:sldId id="272" r:id="rId8"/>
    <p:sldId id="269" r:id="rId9"/>
    <p:sldId id="261" r:id="rId10"/>
    <p:sldId id="273" r:id="rId11"/>
    <p:sldId id="262" r:id="rId12"/>
    <p:sldId id="263" r:id="rId13"/>
    <p:sldId id="264" r:id="rId14"/>
    <p:sldId id="265" r:id="rId15"/>
    <p:sldId id="271"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7" d="100"/>
          <a:sy n="127" d="100"/>
        </p:scale>
        <p:origin x="-117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56566E-76DC-48FC-A54C-A90B83C237B8}" type="datetimeFigureOut">
              <a:rPr lang="ru-RU" smtClean="0"/>
              <a:pPr/>
              <a:t>09.04.2014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ED1A33-6633-46C8-B961-10BACCB640EF}" type="slidenum">
              <a:rPr lang="ru-RU" smtClean="0"/>
              <a:pPr/>
              <a:t>‹#›</a:t>
            </a:fld>
            <a:endParaRPr lang="ru-RU"/>
          </a:p>
        </p:txBody>
      </p:sp>
    </p:spTree>
    <p:extLst>
      <p:ext uri="{BB962C8B-B14F-4D97-AF65-F5344CB8AC3E}">
        <p14:creationId xmlns:p14="http://schemas.microsoft.com/office/powerpoint/2010/main" xmlns="" val="2588997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23555" name="Rectangle 2"/>
          <p:cNvSpPr txBox="1">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B4C71EC6-210F-42DE-9C53-41977AD35B3D}" type="datetimeFigureOut">
              <a:rPr lang="ru-RU" smtClean="0"/>
              <a:pPr/>
              <a:t>09.04.2014</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09.04.2014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09.04.2014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4C71EC6-210F-42DE-9C53-41977AD35B3D}" type="datetimeFigureOut">
              <a:rPr lang="ru-RU" smtClean="0"/>
              <a:pPr/>
              <a:t>09.04.2014</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B4C71EC6-210F-42DE-9C53-41977AD35B3D}" type="datetimeFigureOut">
              <a:rPr lang="ru-RU" smtClean="0"/>
              <a:pPr/>
              <a:t>09.04.2014</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B19B0651-EE4F-4900-A07F-96A6BFA9D0F0}"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B4C71EC6-210F-42DE-9C53-41977AD35B3D}" type="datetimeFigureOut">
              <a:rPr lang="ru-RU" smtClean="0"/>
              <a:pPr/>
              <a:t>09.04.2014</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B4C71EC6-210F-42DE-9C53-41977AD35B3D}" type="datetimeFigureOut">
              <a:rPr lang="ru-RU" smtClean="0"/>
              <a:pPr/>
              <a:t>09.04.2014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B19B0651-EE4F-4900-A07F-96A6BFA9D0F0}"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B4C71EC6-210F-42DE-9C53-41977AD35B3D}" type="datetimeFigureOut">
              <a:rPr lang="ru-RU" smtClean="0"/>
              <a:pPr/>
              <a:t>09.04.2014</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pPr/>
              <a:t>09.04.2014</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4C71EC6-210F-42DE-9C53-41977AD35B3D}" type="datetimeFigureOut">
              <a:rPr lang="ru-RU" smtClean="0"/>
              <a:pPr/>
              <a:t>09.04.2014</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B4C71EC6-210F-42DE-9C53-41977AD35B3D}" type="datetimeFigureOut">
              <a:rPr lang="ru-RU" smtClean="0"/>
              <a:pPr/>
              <a:t>09.04.2014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19B0651-EE4F-4900-A07F-96A6BFA9D0F0}"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4C71EC6-210F-42DE-9C53-41977AD35B3D}" type="datetimeFigureOut">
              <a:rPr lang="ru-RU" smtClean="0"/>
              <a:pPr/>
              <a:t>09.04.2014</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19B0651-EE4F-4900-A07F-96A6BFA9D0F0}"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1055;&#1088;&#1080;&#1083;&#1086;&#1078;&#1077;&#1085;&#1080;&#1077;1.mp4" TargetMode="Externa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1055;&#1088;&#1080;&#1083;&#1086;&#1078;&#1077;&#1085;&#1080;&#1077;2.ex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1055;&#1088;&#1077;&#1079;&#1077;&#1085;&#1090;&#1072;&#1094;&#1080;&#1103;%202/&#1055;&#1088;&#1080;&#1083;&#1086;&#1078;&#1077;&#1085;&#1080;&#1077;3.ppt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116632"/>
            <a:ext cx="8605620" cy="1953906"/>
          </a:xfrm>
        </p:spPr>
        <p:txBody>
          <a:bodyPr>
            <a:normAutofit fontScale="90000"/>
          </a:bodyPr>
          <a:lstStyle/>
          <a:p>
            <a:r>
              <a:rPr lang="ru-RU" sz="8000" dirty="0" smtClean="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latin typeface="Times New Roman" pitchFamily="18" charset="0"/>
                <a:cs typeface="Times New Roman" pitchFamily="18" charset="0"/>
              </a:rPr>
              <a:t>Для чего нужна математика?</a:t>
            </a:r>
            <a:endParaRPr lang="ru-RU" sz="8000" dirty="0">
              <a:solidFill>
                <a:schemeClr val="accent1"/>
              </a:solidFill>
            </a:endParaRPr>
          </a:p>
        </p:txBody>
      </p:sp>
      <p:sp>
        <p:nvSpPr>
          <p:cNvPr id="3" name="Подзаголовок 2"/>
          <p:cNvSpPr>
            <a:spLocks noGrp="1"/>
          </p:cNvSpPr>
          <p:nvPr>
            <p:ph type="subTitle" idx="1"/>
          </p:nvPr>
        </p:nvSpPr>
        <p:spPr>
          <a:xfrm>
            <a:off x="3275856" y="2636912"/>
            <a:ext cx="5643602" cy="3168352"/>
          </a:xfrm>
        </p:spPr>
        <p:txBody>
          <a:bodyPr>
            <a:normAutofit lnSpcReduction="10000"/>
          </a:bodyPr>
          <a:lstStyle/>
          <a:p>
            <a:pPr algn="ctr"/>
            <a:r>
              <a:rPr lang="ru-RU" sz="3600" b="1" dirty="0" smtClean="0">
                <a:solidFill>
                  <a:schemeClr val="accent2">
                    <a:lumMod val="75000"/>
                  </a:schemeClr>
                </a:solidFill>
                <a:latin typeface="Times New Roman" pitchFamily="18" charset="0"/>
              </a:rPr>
              <a:t>Белоусова </a:t>
            </a:r>
          </a:p>
          <a:p>
            <a:pPr algn="ctr"/>
            <a:r>
              <a:rPr lang="ru-RU" sz="3600" b="1" dirty="0" smtClean="0">
                <a:solidFill>
                  <a:schemeClr val="accent2">
                    <a:lumMod val="75000"/>
                  </a:schemeClr>
                </a:solidFill>
                <a:latin typeface="Times New Roman" pitchFamily="18" charset="0"/>
              </a:rPr>
              <a:t>   Алла Генриховна </a:t>
            </a:r>
          </a:p>
          <a:p>
            <a:pPr algn="ctr"/>
            <a:r>
              <a:rPr lang="ru-RU" sz="2800" b="1" dirty="0" smtClean="0">
                <a:solidFill>
                  <a:schemeClr val="accent2">
                    <a:lumMod val="75000"/>
                  </a:schemeClr>
                </a:solidFill>
                <a:latin typeface="Times New Roman" pitchFamily="18" charset="0"/>
              </a:rPr>
              <a:t/>
            </a:r>
            <a:br>
              <a:rPr lang="ru-RU" sz="2800" b="1" dirty="0" smtClean="0">
                <a:solidFill>
                  <a:schemeClr val="accent2">
                    <a:lumMod val="75000"/>
                  </a:schemeClr>
                </a:solidFill>
                <a:latin typeface="Times New Roman" pitchFamily="18" charset="0"/>
              </a:rPr>
            </a:br>
            <a:r>
              <a:rPr lang="ru-RU" sz="2800" b="1" dirty="0" smtClean="0">
                <a:solidFill>
                  <a:schemeClr val="accent2">
                    <a:lumMod val="75000"/>
                  </a:schemeClr>
                </a:solidFill>
                <a:latin typeface="Times New Roman" pitchFamily="18" charset="0"/>
              </a:rPr>
              <a:t>МОУ Гимназия имени академика Н.Г. Басова при ВГУ</a:t>
            </a:r>
          </a:p>
          <a:p>
            <a:pPr algn="ctr"/>
            <a:r>
              <a:rPr lang="ru-RU" sz="2400" b="1" dirty="0" smtClean="0">
                <a:solidFill>
                  <a:schemeClr val="accent2">
                    <a:lumMod val="75000"/>
                  </a:schemeClr>
                </a:solidFill>
                <a:latin typeface="Times New Roman" pitchFamily="18" charset="0"/>
              </a:rPr>
              <a:t>  учитель математики,</a:t>
            </a:r>
            <a:br>
              <a:rPr lang="ru-RU" sz="2400" b="1" dirty="0" smtClean="0">
                <a:solidFill>
                  <a:schemeClr val="accent2">
                    <a:lumMod val="75000"/>
                  </a:schemeClr>
                </a:solidFill>
                <a:latin typeface="Times New Roman" pitchFamily="18" charset="0"/>
              </a:rPr>
            </a:br>
            <a:r>
              <a:rPr lang="ru-RU" sz="2400" b="1" dirty="0" smtClean="0">
                <a:solidFill>
                  <a:schemeClr val="accent2">
                    <a:lumMod val="75000"/>
                  </a:schemeClr>
                </a:solidFill>
                <a:latin typeface="Times New Roman" pitchFamily="18" charset="0"/>
              </a:rPr>
              <a:t>кандидат педагогических наук</a:t>
            </a:r>
          </a:p>
          <a:p>
            <a:endParaRPr lang="ru-RU" dirty="0"/>
          </a:p>
        </p:txBody>
      </p:sp>
      <p:pic>
        <p:nvPicPr>
          <p:cNvPr id="1026" name="Picture 2" descr="C:\МОЙ КЛАСС\IMG_80671.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07505" y="2340352"/>
            <a:ext cx="3096344" cy="44010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60279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323528" y="5157192"/>
            <a:ext cx="8424936" cy="1512168"/>
          </a:xfrm>
        </p:spPr>
        <p:txBody>
          <a:bodyPr>
            <a:noAutofit/>
          </a:bodyPr>
          <a:lstStyle/>
          <a:p>
            <a:r>
              <a:rPr lang="ru-RU" sz="3200" b="1" u="sng" dirty="0">
                <a:solidFill>
                  <a:srgbClr val="0070C0"/>
                </a:solidFill>
                <a:hlinkClick r:id="rId2" action="ppaction://hlinkfile"/>
              </a:rPr>
              <a:t>Видеоролик – проект «Для чего нужна математика?» </a:t>
            </a:r>
            <a:r>
              <a:rPr lang="ru-RU" sz="3200" b="1" u="sng" dirty="0" err="1">
                <a:solidFill>
                  <a:srgbClr val="0070C0"/>
                </a:solidFill>
                <a:hlinkClick r:id="rId2" action="ppaction://hlinkfile"/>
              </a:rPr>
              <a:t>Каширцева</a:t>
            </a:r>
            <a:r>
              <a:rPr lang="ru-RU" sz="3200" b="1" u="sng" dirty="0">
                <a:solidFill>
                  <a:srgbClr val="0070C0"/>
                </a:solidFill>
                <a:hlinkClick r:id="rId2" action="ppaction://hlinkfile"/>
              </a:rPr>
              <a:t> Андрея 5 «В» </a:t>
            </a:r>
            <a:r>
              <a:rPr lang="ru-RU" sz="3200" b="1" u="sng" dirty="0" smtClean="0">
                <a:solidFill>
                  <a:srgbClr val="0070C0"/>
                </a:solidFill>
                <a:hlinkClick r:id="rId2" action="ppaction://hlinkfile"/>
              </a:rPr>
              <a:t>класс </a:t>
            </a:r>
            <a:endParaRPr lang="ru-RU" sz="3200" b="1" dirty="0">
              <a:solidFill>
                <a:srgbClr val="0070C0"/>
              </a:solidFill>
            </a:endParaRPr>
          </a:p>
        </p:txBody>
      </p:sp>
      <p:pic>
        <p:nvPicPr>
          <p:cNvPr id="5" name="Рисунок 3" descr="matematika_carica_nauk.jpg">
            <a:hlinkClick r:id="rId2" action="ppaction://hlinkfile"/>
          </p:cNvPr>
          <p:cNvPicPr>
            <a:picLocks noGrp="1" noChangeAspect="1"/>
          </p:cNvPicPr>
          <p:nvPr>
            <p:ph type="pic" idx="1"/>
          </p:nvPr>
        </p:nvPicPr>
        <p:blipFill>
          <a:blip r:embed="rId3" cstate="email">
            <a:grayscl/>
            <a:extLst>
              <a:ext uri="{28A0092B-C50C-407E-A947-70E740481C1C}">
                <a14:useLocalDpi xmlns:a14="http://schemas.microsoft.com/office/drawing/2010/main" xmlns="" val="0"/>
              </a:ext>
            </a:extLst>
          </a:blip>
          <a:srcRect/>
          <a:stretch>
            <a:fillRect/>
          </a:stretch>
        </p:blipFill>
        <p:spPr bwMode="auto">
          <a:xfrm>
            <a:off x="2699792" y="616633"/>
            <a:ext cx="5834608" cy="4243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Прямоугольник 5"/>
          <p:cNvSpPr/>
          <p:nvPr/>
        </p:nvSpPr>
        <p:spPr>
          <a:xfrm>
            <a:off x="3635896" y="980728"/>
            <a:ext cx="4824536" cy="523220"/>
          </a:xfrm>
          <a:prstGeom prst="rect">
            <a:avLst/>
          </a:prstGeom>
        </p:spPr>
        <p:txBody>
          <a:bodyPr wrap="square">
            <a:spAutoFit/>
          </a:bodyPr>
          <a:lstStyle/>
          <a:p>
            <a:r>
              <a:rPr lang="ru-RU" sz="2800" i="1" u="sng" dirty="0">
                <a:solidFill>
                  <a:srgbClr val="0070C0"/>
                </a:solidFill>
                <a:effectLst>
                  <a:outerShdw blurRad="38100" dist="38100" dir="2700000" algn="tl">
                    <a:srgbClr val="000000">
                      <a:alpha val="43137"/>
                    </a:srgbClr>
                  </a:outerShdw>
                </a:effectLst>
              </a:rPr>
              <a:t>Для чего нужна математика? </a:t>
            </a:r>
            <a:endParaRPr lang="ru-RU" sz="2800" dirty="0">
              <a:solidFill>
                <a:srgbClr val="0070C0"/>
              </a:solidFill>
            </a:endParaRPr>
          </a:p>
        </p:txBody>
      </p:sp>
    </p:spTree>
    <p:extLst>
      <p:ext uri="{BB962C8B-B14F-4D97-AF65-F5344CB8AC3E}">
        <p14:creationId xmlns:p14="http://schemas.microsoft.com/office/powerpoint/2010/main" xmlns="" val="11358393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857625" y="285750"/>
            <a:ext cx="4857750" cy="1200329"/>
          </a:xfrm>
          <a:prstGeom prst="rect">
            <a:avLst/>
          </a:prstGeom>
        </p:spPr>
        <p:txBody>
          <a:bodyPr>
            <a:spAutoFit/>
          </a:bodyPr>
          <a:lstStyle/>
          <a:p>
            <a:pPr algn="r" fontAlgn="auto">
              <a:spcBef>
                <a:spcPts val="0"/>
              </a:spcBef>
              <a:spcAft>
                <a:spcPts val="0"/>
              </a:spcAft>
              <a:defRPr/>
            </a:pPr>
            <a:r>
              <a:rPr lang="ru-RU" sz="2400" b="1" i="1" dirty="0">
                <a:solidFill>
                  <a:schemeClr val="accent2">
                    <a:lumMod val="75000"/>
                  </a:schemeClr>
                </a:solidFill>
                <a:effectLst>
                  <a:outerShdw blurRad="38100" dist="38100" dir="2700000" algn="tl">
                    <a:srgbClr val="000000">
                      <a:alpha val="43137"/>
                    </a:srgbClr>
                  </a:outerShdw>
                </a:effectLst>
                <a:latin typeface="+mn-lt"/>
              </a:rPr>
              <a:t>Математику уже затем учить надо, что она ум в порядок приводит. </a:t>
            </a:r>
            <a:br>
              <a:rPr lang="ru-RU" sz="2400" b="1" i="1" dirty="0">
                <a:solidFill>
                  <a:schemeClr val="accent2">
                    <a:lumMod val="75000"/>
                  </a:schemeClr>
                </a:solidFill>
                <a:effectLst>
                  <a:outerShdw blurRad="38100" dist="38100" dir="2700000" algn="tl">
                    <a:srgbClr val="000000">
                      <a:alpha val="43137"/>
                    </a:srgbClr>
                  </a:outerShdw>
                </a:effectLst>
                <a:latin typeface="+mn-lt"/>
              </a:rPr>
            </a:br>
            <a:r>
              <a:rPr lang="ru-RU" sz="2400" b="1" i="1" dirty="0">
                <a:solidFill>
                  <a:schemeClr val="accent2">
                    <a:lumMod val="75000"/>
                  </a:schemeClr>
                </a:solidFill>
                <a:effectLst>
                  <a:outerShdw blurRad="38100" dist="38100" dir="2700000" algn="tl">
                    <a:srgbClr val="000000">
                      <a:alpha val="43137"/>
                    </a:srgbClr>
                  </a:outerShdw>
                </a:effectLst>
                <a:latin typeface="+mn-lt"/>
              </a:rPr>
              <a:t>(М.В. Ломоносов)</a:t>
            </a:r>
          </a:p>
        </p:txBody>
      </p:sp>
      <p:pic>
        <p:nvPicPr>
          <p:cNvPr id="6" name="Рисунок 5" descr="Lomonosovportrait.jpg"/>
          <p:cNvPicPr>
            <a:picLocks noChangeAspect="1"/>
          </p:cNvPicPr>
          <p:nvPr/>
        </p:nvPicPr>
        <p:blipFill>
          <a:blip r:embed="rId2" cstate="email"/>
          <a:stretch>
            <a:fillRect/>
          </a:stretch>
        </p:blipFill>
        <p:spPr>
          <a:xfrm>
            <a:off x="395536" y="1196752"/>
            <a:ext cx="3349625" cy="4572000"/>
          </a:xfrm>
          <a:prstGeom prst="rect">
            <a:avLst/>
          </a:prstGeom>
          <a:ln cmpd="sng">
            <a:solidFill>
              <a:srgbClr val="800000"/>
            </a:solidFill>
          </a:ln>
          <a:effectLst>
            <a:outerShdw blurRad="292100" dist="139700" dir="2700000" algn="tl" rotWithShape="0">
              <a:srgbClr val="333333">
                <a:alpha val="65000"/>
              </a:srgbClr>
            </a:outerShdw>
          </a:effectLst>
        </p:spPr>
      </p:pic>
      <p:sp>
        <p:nvSpPr>
          <p:cNvPr id="12292" name="Прямоугольник 6"/>
          <p:cNvSpPr>
            <a:spLocks noChangeArrowheads="1"/>
          </p:cNvSpPr>
          <p:nvPr/>
        </p:nvSpPr>
        <p:spPr bwMode="auto">
          <a:xfrm>
            <a:off x="3857625" y="2143125"/>
            <a:ext cx="4929188" cy="4062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ru-RU" sz="2400" b="1" dirty="0">
                <a:latin typeface="Century Schoolbook" pitchFamily="18" charset="0"/>
              </a:rPr>
              <a:t>      </a:t>
            </a:r>
            <a:r>
              <a:rPr lang="ru-RU" sz="2400" b="1" dirty="0">
                <a:solidFill>
                  <a:schemeClr val="accent3">
                    <a:lumMod val="75000"/>
                  </a:schemeClr>
                </a:solidFill>
                <a:latin typeface="Century Schoolbook" pitchFamily="18" charset="0"/>
              </a:rPr>
              <a:t>Математика является той наукой, которая учит нас думать и рассуждать.</a:t>
            </a:r>
          </a:p>
          <a:p>
            <a:pPr algn="just"/>
            <a:endParaRPr lang="ru-RU" sz="2400" b="1" dirty="0">
              <a:solidFill>
                <a:schemeClr val="accent3">
                  <a:lumMod val="75000"/>
                </a:schemeClr>
              </a:solidFill>
              <a:latin typeface="Century Schoolbook" pitchFamily="18" charset="0"/>
            </a:endParaRPr>
          </a:p>
          <a:p>
            <a:pPr algn="ctr"/>
            <a:r>
              <a:rPr lang="ru-RU" sz="2400" b="1" dirty="0">
                <a:solidFill>
                  <a:schemeClr val="accent3">
                    <a:lumMod val="75000"/>
                  </a:schemeClr>
                </a:solidFill>
                <a:latin typeface="Century Schoolbook" pitchFamily="18" charset="0"/>
              </a:rPr>
              <a:t>      Креативное мышление</a:t>
            </a:r>
          </a:p>
          <a:p>
            <a:pPr algn="ctr"/>
            <a:r>
              <a:rPr lang="ru-RU" sz="2400" b="1" dirty="0">
                <a:solidFill>
                  <a:schemeClr val="accent3">
                    <a:lumMod val="75000"/>
                  </a:schemeClr>
                </a:solidFill>
                <a:latin typeface="Century Schoolbook" pitchFamily="18" charset="0"/>
              </a:rPr>
              <a:t> помогает человеку действовать нестандартно, таких людей замечают и именно они добиваются в</a:t>
            </a:r>
          </a:p>
          <a:p>
            <a:pPr algn="ctr"/>
            <a:r>
              <a:rPr lang="ru-RU" sz="2400" b="1" dirty="0">
                <a:solidFill>
                  <a:schemeClr val="accent3">
                    <a:lumMod val="75000"/>
                  </a:schemeClr>
                </a:solidFill>
                <a:latin typeface="Century Schoolbook" pitchFamily="18" charset="0"/>
              </a:rPr>
              <a:t>жизни успеха. </a:t>
            </a:r>
            <a:r>
              <a:rPr lang="ru-RU" dirty="0">
                <a:solidFill>
                  <a:schemeClr val="accent3">
                    <a:lumMod val="75000"/>
                  </a:schemeClr>
                </a:solidFill>
                <a:latin typeface="Century Schoolbook" pitchFamily="18" charset="0"/>
              </a:rPr>
              <a:t/>
            </a:r>
            <a:br>
              <a:rPr lang="ru-RU" dirty="0">
                <a:solidFill>
                  <a:schemeClr val="accent3">
                    <a:lumMod val="75000"/>
                  </a:schemeClr>
                </a:solidFill>
                <a:latin typeface="Century Schoolbook" pitchFamily="18" charset="0"/>
              </a:rPr>
            </a:br>
            <a:endParaRPr lang="ru-RU" dirty="0">
              <a:solidFill>
                <a:schemeClr val="accent3">
                  <a:lumMod val="75000"/>
                </a:schemeClr>
              </a:solidFill>
              <a:latin typeface="Century Schoolbook" pitchFamily="18" charset="0"/>
            </a:endParaRPr>
          </a:p>
        </p:txBody>
      </p:sp>
    </p:spTree>
    <p:extLst>
      <p:ext uri="{BB962C8B-B14F-4D97-AF65-F5344CB8AC3E}">
        <p14:creationId xmlns:p14="http://schemas.microsoft.com/office/powerpoint/2010/main" xmlns="" val="2282090087"/>
      </p:ext>
    </p:extLst>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Documents and Settings\User\Рабочий стол\Проект + физкультминутка для начальной школы\двоичная система счисления.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773113" y="-350838"/>
            <a:ext cx="10691813" cy="7559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935769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Рисунок 5" descr="547600_a.jpg"/>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07504" y="2665413"/>
            <a:ext cx="5429250" cy="407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39" name="Рисунок 4" descr="bigpuzzle2.jpg"/>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364088" y="357188"/>
            <a:ext cx="3571875" cy="4806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0" name="Прямоугольник 3"/>
          <p:cNvSpPr>
            <a:spLocks noChangeArrowheads="1"/>
          </p:cNvSpPr>
          <p:nvPr/>
        </p:nvSpPr>
        <p:spPr bwMode="auto">
          <a:xfrm>
            <a:off x="428625" y="357188"/>
            <a:ext cx="4572000"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ru-RU" sz="2400" b="1" dirty="0">
                <a:solidFill>
                  <a:schemeClr val="accent2">
                    <a:lumMod val="75000"/>
                  </a:schemeClr>
                </a:solidFill>
                <a:latin typeface="Century Schoolbook" pitchFamily="18" charset="0"/>
              </a:rPr>
              <a:t>    Математика учит нас не перепрыгивать с мысли на мысль, а излагать их последовательно, выводя каждую последующую из предыдущей. </a:t>
            </a:r>
          </a:p>
        </p:txBody>
      </p:sp>
    </p:spTree>
    <p:extLst>
      <p:ext uri="{BB962C8B-B14F-4D97-AF65-F5344CB8AC3E}">
        <p14:creationId xmlns:p14="http://schemas.microsoft.com/office/powerpoint/2010/main" xmlns="" val="2346033712"/>
      </p:ext>
    </p:extLst>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Прямоугольник 1"/>
          <p:cNvSpPr>
            <a:spLocks noChangeArrowheads="1"/>
          </p:cNvSpPr>
          <p:nvPr/>
        </p:nvSpPr>
        <p:spPr bwMode="auto">
          <a:xfrm>
            <a:off x="4714875" y="1857375"/>
            <a:ext cx="4321621" cy="5078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ru-RU" sz="2400" b="1" dirty="0">
                <a:solidFill>
                  <a:schemeClr val="accent2">
                    <a:lumMod val="75000"/>
                  </a:schemeClr>
                </a:solidFill>
                <a:latin typeface="Century Schoolbook" pitchFamily="18" charset="0"/>
              </a:rPr>
              <a:t>Математика развивает интеллект. Умение строить логические цепочки, находить связи и новые нестандартные решения .</a:t>
            </a:r>
          </a:p>
          <a:p>
            <a:pPr algn="ctr"/>
            <a:r>
              <a:rPr lang="ru-RU" sz="2400" b="1" dirty="0">
                <a:solidFill>
                  <a:schemeClr val="accent2">
                    <a:lumMod val="75000"/>
                  </a:schemeClr>
                </a:solidFill>
                <a:latin typeface="Century Schoolbook" pitchFamily="18" charset="0"/>
              </a:rPr>
              <a:t>Привычка находить выход из сложной, запутанной, тупиковой ситуации вырабатывается при решении задач. </a:t>
            </a:r>
            <a:r>
              <a:rPr lang="ru-RU" dirty="0">
                <a:solidFill>
                  <a:schemeClr val="accent2">
                    <a:lumMod val="75000"/>
                  </a:schemeClr>
                </a:solidFill>
                <a:latin typeface="Century Schoolbook" pitchFamily="18" charset="0"/>
              </a:rPr>
              <a:t/>
            </a:r>
            <a:br>
              <a:rPr lang="ru-RU" dirty="0">
                <a:solidFill>
                  <a:schemeClr val="accent2">
                    <a:lumMod val="75000"/>
                  </a:schemeClr>
                </a:solidFill>
                <a:latin typeface="Century Schoolbook" pitchFamily="18" charset="0"/>
              </a:rPr>
            </a:br>
            <a:r>
              <a:rPr lang="ru-RU" dirty="0">
                <a:latin typeface="Century Schoolbook" pitchFamily="18" charset="0"/>
              </a:rPr>
              <a:t/>
            </a:r>
            <a:br>
              <a:rPr lang="ru-RU" dirty="0">
                <a:latin typeface="Century Schoolbook" pitchFamily="18" charset="0"/>
              </a:rPr>
            </a:br>
            <a:endParaRPr lang="ru-RU" dirty="0">
              <a:latin typeface="Century Schoolbook" pitchFamily="18" charset="0"/>
            </a:endParaRPr>
          </a:p>
        </p:txBody>
      </p:sp>
      <p:sp>
        <p:nvSpPr>
          <p:cNvPr id="3" name="Прямоугольник 2"/>
          <p:cNvSpPr/>
          <p:nvPr/>
        </p:nvSpPr>
        <p:spPr>
          <a:xfrm>
            <a:off x="4427984" y="285750"/>
            <a:ext cx="4536504" cy="1754326"/>
          </a:xfrm>
          <a:prstGeom prst="rect">
            <a:avLst/>
          </a:prstGeom>
        </p:spPr>
        <p:txBody>
          <a:bodyPr wrap="square">
            <a:spAutoFit/>
          </a:bodyPr>
          <a:lstStyle/>
          <a:p>
            <a:pPr algn="r" fontAlgn="auto">
              <a:spcBef>
                <a:spcPts val="0"/>
              </a:spcBef>
              <a:spcAft>
                <a:spcPts val="0"/>
              </a:spcAft>
              <a:defRPr/>
            </a:pPr>
            <a:r>
              <a:rPr lang="ru-RU" sz="3600" b="1" i="1" dirty="0">
                <a:solidFill>
                  <a:schemeClr val="accent2">
                    <a:lumMod val="75000"/>
                  </a:schemeClr>
                </a:solidFill>
                <a:effectLst>
                  <a:outerShdw blurRad="38100" dist="38100" dir="2700000" algn="tl">
                    <a:srgbClr val="000000">
                      <a:alpha val="43137"/>
                    </a:srgbClr>
                  </a:outerShdw>
                </a:effectLst>
                <a:latin typeface="+mn-lt"/>
              </a:rPr>
              <a:t>Математика – </a:t>
            </a:r>
          </a:p>
          <a:p>
            <a:pPr algn="r" fontAlgn="auto">
              <a:spcBef>
                <a:spcPts val="0"/>
              </a:spcBef>
              <a:spcAft>
                <a:spcPts val="0"/>
              </a:spcAft>
              <a:defRPr/>
            </a:pPr>
            <a:r>
              <a:rPr lang="ru-RU" sz="3600" b="1" i="1" dirty="0">
                <a:solidFill>
                  <a:schemeClr val="accent2">
                    <a:lumMod val="75000"/>
                  </a:schemeClr>
                </a:solidFill>
                <a:effectLst>
                  <a:outerShdw blurRad="38100" dist="38100" dir="2700000" algn="tl">
                    <a:srgbClr val="000000">
                      <a:alpha val="43137"/>
                    </a:srgbClr>
                  </a:outerShdw>
                </a:effectLst>
                <a:latin typeface="+mn-lt"/>
              </a:rPr>
              <a:t>гимнастика ума. </a:t>
            </a:r>
          </a:p>
          <a:p>
            <a:pPr algn="r" fontAlgn="auto">
              <a:spcBef>
                <a:spcPts val="0"/>
              </a:spcBef>
              <a:spcAft>
                <a:spcPts val="0"/>
              </a:spcAft>
              <a:defRPr/>
            </a:pPr>
            <a:r>
              <a:rPr lang="ru-RU" sz="3600" b="1" i="1" dirty="0">
                <a:solidFill>
                  <a:schemeClr val="accent2">
                    <a:lumMod val="75000"/>
                  </a:schemeClr>
                </a:solidFill>
                <a:effectLst>
                  <a:outerShdw blurRad="38100" dist="38100" dir="2700000" algn="tl">
                    <a:srgbClr val="000000">
                      <a:alpha val="43137"/>
                    </a:srgbClr>
                  </a:outerShdw>
                </a:effectLst>
                <a:latin typeface="+mn-lt"/>
              </a:rPr>
              <a:t>(А. В. Суворов)</a:t>
            </a:r>
          </a:p>
        </p:txBody>
      </p:sp>
      <p:pic>
        <p:nvPicPr>
          <p:cNvPr id="4" name="Рисунок 3" descr="002q23wz_758.jpg"/>
          <p:cNvPicPr>
            <a:picLocks noChangeAspect="1"/>
          </p:cNvPicPr>
          <p:nvPr/>
        </p:nvPicPr>
        <p:blipFill>
          <a:blip r:embed="rId2" cstate="email"/>
          <a:stretch>
            <a:fillRect/>
          </a:stretch>
        </p:blipFill>
        <p:spPr>
          <a:xfrm>
            <a:off x="249526" y="357188"/>
            <a:ext cx="4108162" cy="3431852"/>
          </a:xfrm>
          <a:prstGeom prst="rect">
            <a:avLst/>
          </a:prstGeom>
          <a:ln cmpd="sng">
            <a:solidFill>
              <a:srgbClr val="008000"/>
            </a:solidFill>
          </a:ln>
          <a:effectLst>
            <a:outerShdw blurRad="292100" dist="139700" dir="2700000" algn="tl" rotWithShape="0">
              <a:srgbClr val="333333">
                <a:alpha val="65000"/>
              </a:srgbClr>
            </a:outerShdw>
          </a:effectLst>
        </p:spPr>
      </p:pic>
      <p:sp>
        <p:nvSpPr>
          <p:cNvPr id="15365" name="Прямоугольник 4"/>
          <p:cNvSpPr>
            <a:spLocks noChangeArrowheads="1"/>
          </p:cNvSpPr>
          <p:nvPr/>
        </p:nvSpPr>
        <p:spPr bwMode="auto">
          <a:xfrm>
            <a:off x="285750" y="4143375"/>
            <a:ext cx="4572000" cy="1200150"/>
          </a:xfrm>
          <a:prstGeom prst="rect">
            <a:avLst/>
          </a:prstGeom>
          <a:solidFill>
            <a:srgbClr val="008000">
              <a:alpha val="10196"/>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ru-RU" sz="2400" b="1">
                <a:latin typeface="Century Schoolbook" pitchFamily="18" charset="0"/>
              </a:rPr>
              <a:t>Математика формирует умение анализировать и обобщать.</a:t>
            </a:r>
          </a:p>
        </p:txBody>
      </p:sp>
    </p:spTree>
    <p:extLst>
      <p:ext uri="{BB962C8B-B14F-4D97-AF65-F5344CB8AC3E}">
        <p14:creationId xmlns:p14="http://schemas.microsoft.com/office/powerpoint/2010/main" xmlns="" val="3542475363"/>
      </p:ext>
    </p:extLst>
  </p:cSld>
  <p:clrMapOvr>
    <a:masterClrMapping/>
  </p:clrMapOvr>
  <p:transition>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smtClean="0">
                <a:hlinkClick r:id="rId2" action="ppaction://hlinkfile"/>
              </a:rPr>
              <a:t>Суперфизкультминутка</a:t>
            </a:r>
            <a:r>
              <a:rPr lang="ru-RU" dirty="0"/>
              <a:t/>
            </a:r>
            <a:br>
              <a:rPr lang="ru-RU" dirty="0"/>
            </a:br>
            <a:endParaRPr lang="ru-RU" dirty="0"/>
          </a:p>
        </p:txBody>
      </p:sp>
      <p:pic>
        <p:nvPicPr>
          <p:cNvPr id="5" name="Picture 2"/>
          <p:cNvPicPr>
            <a:picLocks noChangeAspect="1" noChangeArrowheads="1"/>
          </p:cNvPicPr>
          <p:nvPr/>
        </p:nvPicPr>
        <p:blipFill rotWithShape="1">
          <a:blip r:embed="rId3" cstate="email">
            <a:extLst>
              <a:ext uri="{28A0092B-C50C-407E-A947-70E740481C1C}">
                <a14:useLocalDpi xmlns:a14="http://schemas.microsoft.com/office/drawing/2010/main" xmlns="" val="0"/>
              </a:ext>
            </a:extLst>
          </a:blip>
          <a:srcRect/>
          <a:stretch/>
        </p:blipFill>
        <p:spPr bwMode="auto">
          <a:xfrm>
            <a:off x="3109908" y="1196752"/>
            <a:ext cx="5782571" cy="5472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27984" y="332656"/>
            <a:ext cx="4464496" cy="4679336"/>
          </a:xfrm>
        </p:spPr>
        <p:txBody>
          <a:bodyPr>
            <a:normAutofit/>
          </a:bodyPr>
          <a:lstStyle/>
          <a:p>
            <a:r>
              <a:rPr lang="ru-RU" sz="5400" dirty="0" smtClean="0">
                <a:solidFill>
                  <a:schemeClr val="accent6"/>
                </a:solidFill>
              </a:rPr>
              <a:t>Математика – царица всех наук</a:t>
            </a:r>
            <a:endParaRPr lang="ru-RU" sz="5400" dirty="0"/>
          </a:p>
        </p:txBody>
      </p:sp>
      <p:sp>
        <p:nvSpPr>
          <p:cNvPr id="4" name="Текст 3"/>
          <p:cNvSpPr>
            <a:spLocks noGrp="1"/>
          </p:cNvSpPr>
          <p:nvPr>
            <p:ph type="body" sz="half" idx="2"/>
          </p:nvPr>
        </p:nvSpPr>
        <p:spPr>
          <a:xfrm>
            <a:off x="1907704" y="4941168"/>
            <a:ext cx="6840760" cy="1584176"/>
          </a:xfrm>
        </p:spPr>
        <p:txBody>
          <a:bodyPr>
            <a:noAutofit/>
          </a:bodyPr>
          <a:lstStyle/>
          <a:p>
            <a:r>
              <a:rPr lang="ru-RU" sz="3600" b="1" dirty="0" smtClean="0">
                <a:solidFill>
                  <a:schemeClr val="accent3">
                    <a:lumMod val="75000"/>
                  </a:schemeClr>
                </a:solidFill>
              </a:rPr>
              <a:t>Творческий проект 5-х классов для первоклассников</a:t>
            </a:r>
            <a:endParaRPr lang="ru-RU" sz="3600" b="1" dirty="0">
              <a:solidFill>
                <a:schemeClr val="accent3">
                  <a:lumMod val="75000"/>
                </a:schemeClr>
              </a:solidFill>
            </a:endParaRPr>
          </a:p>
        </p:txBody>
      </p:sp>
      <p:pic>
        <p:nvPicPr>
          <p:cNvPr id="2050" name="Picture 2" descr="D:\Новая папка\математический месячник 2013\ПРОЕКТ 3\imagesCAYK6H04.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79512" y="188640"/>
            <a:ext cx="4183934" cy="48245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96485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4941168"/>
            <a:ext cx="6563072" cy="1368152"/>
          </a:xfrm>
        </p:spPr>
        <p:txBody>
          <a:bodyPr>
            <a:noAutofit/>
          </a:bodyPr>
          <a:lstStyle/>
          <a:p>
            <a:r>
              <a:rPr lang="ru-RU" sz="3600" b="1" dirty="0">
                <a:solidFill>
                  <a:schemeClr val="accent6"/>
                </a:solidFill>
              </a:rPr>
              <a:t>Математика </a:t>
            </a:r>
            <a:r>
              <a:rPr lang="ru-RU" sz="3600" b="1" dirty="0" smtClean="0">
                <a:solidFill>
                  <a:schemeClr val="accent6"/>
                </a:solidFill>
              </a:rPr>
              <a:t>необходима  для </a:t>
            </a:r>
            <a:r>
              <a:rPr lang="ru-RU" sz="3600" b="1" dirty="0">
                <a:solidFill>
                  <a:schemeClr val="accent6"/>
                </a:solidFill>
              </a:rPr>
              <a:t>развития ребенка!</a:t>
            </a:r>
            <a:r>
              <a:rPr lang="ru-RU" sz="3600" dirty="0">
                <a:solidFill>
                  <a:schemeClr val="accent6"/>
                </a:solidFill>
              </a:rPr>
              <a:t/>
            </a:r>
            <a:br>
              <a:rPr lang="ru-RU" sz="3600" dirty="0">
                <a:solidFill>
                  <a:schemeClr val="accent6"/>
                </a:solidFill>
              </a:rPr>
            </a:br>
            <a:endParaRPr lang="ru-RU" sz="3600" dirty="0">
              <a:solidFill>
                <a:schemeClr val="accent6"/>
              </a:solidFill>
            </a:endParaRPr>
          </a:p>
        </p:txBody>
      </p:sp>
      <p:sp>
        <p:nvSpPr>
          <p:cNvPr id="11" name="Текст 10"/>
          <p:cNvSpPr>
            <a:spLocks noGrp="1"/>
          </p:cNvSpPr>
          <p:nvPr>
            <p:ph type="body" idx="2"/>
          </p:nvPr>
        </p:nvSpPr>
        <p:spPr>
          <a:xfrm>
            <a:off x="457200" y="404664"/>
            <a:ext cx="3008313" cy="4536504"/>
          </a:xfrm>
        </p:spPr>
        <p:txBody>
          <a:bodyPr/>
          <a:lstStyle/>
          <a:p>
            <a:endParaRPr lang="ru-RU" b="1" dirty="0" smtClean="0"/>
          </a:p>
          <a:p>
            <a:endParaRPr lang="ru-RU" b="1" dirty="0"/>
          </a:p>
          <a:p>
            <a:endParaRPr lang="ru-RU" b="1" dirty="0" smtClean="0"/>
          </a:p>
          <a:p>
            <a:endParaRPr lang="ru-RU" b="1" dirty="0"/>
          </a:p>
          <a:p>
            <a:endParaRPr lang="ru-RU" b="1" dirty="0" smtClean="0"/>
          </a:p>
          <a:p>
            <a:endParaRPr lang="ru-RU" b="1" dirty="0"/>
          </a:p>
          <a:p>
            <a:endParaRPr lang="ru-RU" b="1" dirty="0" smtClean="0"/>
          </a:p>
          <a:p>
            <a:endParaRPr lang="ru-RU" b="1" dirty="0"/>
          </a:p>
          <a:p>
            <a:endParaRPr lang="ru-RU" b="1" dirty="0" smtClean="0"/>
          </a:p>
          <a:p>
            <a:endParaRPr lang="ru-RU" b="1" dirty="0"/>
          </a:p>
          <a:p>
            <a:r>
              <a:rPr lang="ru-RU" sz="2000" b="1" dirty="0" smtClean="0">
                <a:solidFill>
                  <a:schemeClr val="accent6">
                    <a:lumMod val="75000"/>
                  </a:schemeClr>
                </a:solidFill>
                <a:latin typeface="Times New Roman" pitchFamily="18" charset="0"/>
                <a:cs typeface="Times New Roman" pitchFamily="18" charset="0"/>
              </a:rPr>
              <a:t>Выпускники </a:t>
            </a:r>
            <a:r>
              <a:rPr lang="ru-RU" sz="2000" b="1" dirty="0">
                <a:solidFill>
                  <a:schemeClr val="accent6">
                    <a:lumMod val="75000"/>
                  </a:schemeClr>
                </a:solidFill>
                <a:latin typeface="Times New Roman" pitchFamily="18" charset="0"/>
                <a:cs typeface="Times New Roman" pitchFamily="18" charset="0"/>
              </a:rPr>
              <a:t>начальной школы 2012-13 года - сегодняшние </a:t>
            </a:r>
            <a:r>
              <a:rPr lang="ru-RU" sz="2000" b="1" dirty="0" err="1">
                <a:solidFill>
                  <a:schemeClr val="accent6">
                    <a:lumMod val="75000"/>
                  </a:schemeClr>
                </a:solidFill>
                <a:latin typeface="Times New Roman" pitchFamily="18" charset="0"/>
                <a:cs typeface="Times New Roman" pitchFamily="18" charset="0"/>
              </a:rPr>
              <a:t>пятиклас</a:t>
            </a:r>
            <a:r>
              <a:rPr lang="en-US" sz="2000" b="1" dirty="0">
                <a:solidFill>
                  <a:schemeClr val="accent6">
                    <a:lumMod val="75000"/>
                  </a:schemeClr>
                </a:solidFill>
                <a:latin typeface="Times New Roman" pitchFamily="18" charset="0"/>
                <a:cs typeface="Times New Roman" pitchFamily="18" charset="0"/>
              </a:rPr>
              <a:t>c</a:t>
            </a:r>
            <a:r>
              <a:rPr lang="ru-RU" sz="2000" b="1" dirty="0" err="1">
                <a:solidFill>
                  <a:schemeClr val="accent6">
                    <a:lumMod val="75000"/>
                  </a:schemeClr>
                </a:solidFill>
                <a:latin typeface="Times New Roman" pitchFamily="18" charset="0"/>
                <a:cs typeface="Times New Roman" pitchFamily="18" charset="0"/>
              </a:rPr>
              <a:t>ники</a:t>
            </a:r>
            <a:r>
              <a:rPr lang="ru-RU" sz="2000" b="1" dirty="0">
                <a:solidFill>
                  <a:schemeClr val="accent6">
                    <a:lumMod val="75000"/>
                  </a:schemeClr>
                </a:solidFill>
                <a:latin typeface="Times New Roman" pitchFamily="18" charset="0"/>
                <a:cs typeface="Times New Roman" pitchFamily="18" charset="0"/>
              </a:rPr>
              <a:t>. </a:t>
            </a:r>
            <a:endParaRPr lang="ru-RU" sz="2000" dirty="0">
              <a:solidFill>
                <a:schemeClr val="accent6">
                  <a:lumMod val="75000"/>
                </a:schemeClr>
              </a:solidFill>
              <a:latin typeface="Times New Roman" pitchFamily="18" charset="0"/>
              <a:cs typeface="Times New Roman" pitchFamily="18" charset="0"/>
            </a:endParaRPr>
          </a:p>
          <a:p>
            <a:endParaRPr lang="ru-RU" dirty="0"/>
          </a:p>
        </p:txBody>
      </p:sp>
      <p:sp>
        <p:nvSpPr>
          <p:cNvPr id="3" name="Объект 2"/>
          <p:cNvSpPr>
            <a:spLocks noGrp="1"/>
          </p:cNvSpPr>
          <p:nvPr>
            <p:ph sz="half" idx="1"/>
          </p:nvPr>
        </p:nvSpPr>
        <p:spPr>
          <a:xfrm>
            <a:off x="3347864" y="609600"/>
            <a:ext cx="5567536" cy="4800600"/>
          </a:xfrm>
        </p:spPr>
        <p:txBody>
          <a:bodyPr>
            <a:normAutofit fontScale="85000" lnSpcReduction="20000"/>
          </a:bodyPr>
          <a:lstStyle/>
          <a:p>
            <a:pPr marL="0" indent="0" algn="r">
              <a:buNone/>
            </a:pPr>
            <a:r>
              <a:rPr lang="ru-RU" b="1" dirty="0" smtClean="0">
                <a:solidFill>
                  <a:schemeClr val="accent6">
                    <a:lumMod val="75000"/>
                  </a:schemeClr>
                </a:solidFill>
                <a:latin typeface="Times New Roman" pitchFamily="18" charset="0"/>
                <a:cs typeface="Times New Roman" pitchFamily="18" charset="0"/>
              </a:rPr>
              <a:t>Любопытными глазами они смотрят на всё новое, с чем столкнулись в среднем звене, они сделали ещё один шаг во взрослую жизнь. Самое главное, что у учащихся есть желание учиться, познавать новое, и они понимают важность изучения предметов. </a:t>
            </a:r>
            <a:endParaRPr lang="ru-RU" dirty="0" smtClean="0">
              <a:solidFill>
                <a:schemeClr val="accent6">
                  <a:lumMod val="75000"/>
                </a:schemeClr>
              </a:solidFill>
              <a:latin typeface="Times New Roman" pitchFamily="18" charset="0"/>
              <a:cs typeface="Times New Roman" pitchFamily="18" charset="0"/>
            </a:endParaRPr>
          </a:p>
          <a:p>
            <a:pPr marL="0" indent="0" algn="r">
              <a:buNone/>
            </a:pPr>
            <a:r>
              <a:rPr lang="ru-RU" b="1" dirty="0" smtClean="0">
                <a:solidFill>
                  <a:schemeClr val="accent6">
                    <a:lumMod val="75000"/>
                  </a:schemeClr>
                </a:solidFill>
                <a:latin typeface="Times New Roman" pitchFamily="18" charset="0"/>
                <a:cs typeface="Times New Roman" pitchFamily="18" charset="0"/>
              </a:rPr>
              <a:t>Перед </a:t>
            </a:r>
            <a:r>
              <a:rPr lang="ru-RU" b="1" dirty="0">
                <a:solidFill>
                  <a:schemeClr val="accent6">
                    <a:lumMod val="75000"/>
                  </a:schemeClr>
                </a:solidFill>
                <a:latin typeface="Times New Roman" pitchFamily="18" charset="0"/>
                <a:cs typeface="Times New Roman" pitchFamily="18" charset="0"/>
              </a:rPr>
              <a:t>вами – высказывания учащихся 5 классов о необходимости математических знаний в жизни.</a:t>
            </a:r>
            <a:r>
              <a:rPr lang="ru-RU" dirty="0">
                <a:solidFill>
                  <a:schemeClr val="accent6">
                    <a:lumMod val="75000"/>
                  </a:schemeClr>
                </a:solidFill>
                <a:latin typeface="Times New Roman" pitchFamily="18" charset="0"/>
                <a:cs typeface="Times New Roman" pitchFamily="18" charset="0"/>
              </a:rPr>
              <a:t> </a:t>
            </a:r>
          </a:p>
          <a:p>
            <a:endParaRPr lang="ru-RU" dirty="0"/>
          </a:p>
        </p:txBody>
      </p:sp>
      <p:pic>
        <p:nvPicPr>
          <p:cNvPr id="9" name="Рисунок 8" descr="C:\Users\Алла Белоусова\Desktop\математический месячник\ПРОЕКТ 3\imagesCADGU34X.jpg"/>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39552" y="620688"/>
            <a:ext cx="2256155" cy="2390775"/>
          </a:xfrm>
          <a:prstGeom prst="rect">
            <a:avLst/>
          </a:prstGeom>
          <a:solidFill>
            <a:schemeClr val="accent1">
              <a:alpha val="74000"/>
            </a:schemeClr>
          </a:solidFill>
          <a:ln>
            <a:noFill/>
          </a:ln>
        </p:spPr>
      </p:pic>
    </p:spTree>
    <p:extLst>
      <p:ext uri="{BB962C8B-B14F-4D97-AF65-F5344CB8AC3E}">
        <p14:creationId xmlns:p14="http://schemas.microsoft.com/office/powerpoint/2010/main" xmlns="" val="2456443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042" y="5445224"/>
            <a:ext cx="3096344" cy="1152128"/>
          </a:xfrm>
        </p:spPr>
        <p:txBody>
          <a:bodyPr>
            <a:noAutofit/>
          </a:bodyPr>
          <a:lstStyle/>
          <a:p>
            <a:r>
              <a:rPr lang="ru-RU" sz="3600" dirty="0" smtClean="0">
                <a:solidFill>
                  <a:schemeClr val="accent6"/>
                </a:solidFill>
              </a:rPr>
              <a:t>Математика в нашей жизни</a:t>
            </a:r>
            <a:r>
              <a:rPr lang="ru-RU" sz="3600" dirty="0">
                <a:effectLst/>
              </a:rPr>
              <a:t/>
            </a:r>
            <a:br>
              <a:rPr lang="ru-RU" sz="3600" dirty="0">
                <a:effectLst/>
              </a:rPr>
            </a:br>
            <a:endParaRPr lang="ru-RU" sz="3600" dirty="0"/>
          </a:p>
        </p:txBody>
      </p:sp>
      <p:sp>
        <p:nvSpPr>
          <p:cNvPr id="4" name="Объект 3"/>
          <p:cNvSpPr>
            <a:spLocks noGrp="1"/>
          </p:cNvSpPr>
          <p:nvPr>
            <p:ph sz="half" idx="1"/>
          </p:nvPr>
        </p:nvSpPr>
        <p:spPr>
          <a:xfrm>
            <a:off x="2771800" y="260648"/>
            <a:ext cx="6143600" cy="6552728"/>
          </a:xfrm>
        </p:spPr>
        <p:txBody>
          <a:bodyPr>
            <a:normAutofit fontScale="55000" lnSpcReduction="20000"/>
          </a:bodyPr>
          <a:lstStyle/>
          <a:p>
            <a:r>
              <a:rPr lang="ru-RU" b="1" dirty="0" smtClean="0">
                <a:solidFill>
                  <a:schemeClr val="accent6">
                    <a:lumMod val="75000"/>
                  </a:schemeClr>
                </a:solidFill>
              </a:rPr>
              <a:t>…</a:t>
            </a:r>
            <a:r>
              <a:rPr lang="ru-RU" b="1" dirty="0">
                <a:solidFill>
                  <a:schemeClr val="accent6">
                    <a:lumMod val="75000"/>
                  </a:schemeClr>
                </a:solidFill>
              </a:rPr>
              <a:t>Не зря математику прозвали царицей наук, ведь она нужна </a:t>
            </a:r>
            <a:r>
              <a:rPr lang="ru-RU" b="1" dirty="0" smtClean="0">
                <a:solidFill>
                  <a:schemeClr val="accent6">
                    <a:lumMod val="75000"/>
                  </a:schemeClr>
                </a:solidFill>
              </a:rPr>
              <a:t>везде</a:t>
            </a:r>
            <a:r>
              <a:rPr lang="ru-RU" b="1" dirty="0">
                <a:solidFill>
                  <a:schemeClr val="accent6">
                    <a:lumMod val="75000"/>
                  </a:schemeClr>
                </a:solidFill>
              </a:rPr>
              <a:t>. Многое можно понять с помощью математики. Она помогает людям и в жизни, и в быту, и на работе. (Епишева Ирина, 5«В»)</a:t>
            </a:r>
            <a:endParaRPr lang="ru-RU" dirty="0">
              <a:solidFill>
                <a:schemeClr val="accent6">
                  <a:lumMod val="75000"/>
                </a:schemeClr>
              </a:solidFill>
            </a:endParaRPr>
          </a:p>
          <a:p>
            <a:r>
              <a:rPr lang="ru-RU" b="1" dirty="0">
                <a:solidFill>
                  <a:schemeClr val="accent6">
                    <a:lumMod val="75000"/>
                  </a:schemeClr>
                </a:solidFill>
              </a:rPr>
              <a:t>…Моя мама работает бухгалтером. Эта одна из тех профессий, где не обойтись без математики. Маме надо начислять зарплату, выполняя  математические действия, применяя различные формулы. Хороший специалист тот, кто хорошо знает математику.    (</a:t>
            </a:r>
            <a:r>
              <a:rPr lang="ru-RU" b="1" dirty="0" err="1">
                <a:solidFill>
                  <a:schemeClr val="accent6">
                    <a:lumMod val="75000"/>
                  </a:schemeClr>
                </a:solidFill>
              </a:rPr>
              <a:t>Емельянцев</a:t>
            </a:r>
            <a:r>
              <a:rPr lang="ru-RU" b="1" dirty="0">
                <a:solidFill>
                  <a:schemeClr val="accent6">
                    <a:lumMod val="75000"/>
                  </a:schemeClr>
                </a:solidFill>
              </a:rPr>
              <a:t> Дима, 5«В») </a:t>
            </a:r>
            <a:endParaRPr lang="ru-RU" dirty="0">
              <a:solidFill>
                <a:schemeClr val="accent6">
                  <a:lumMod val="75000"/>
                </a:schemeClr>
              </a:solidFill>
            </a:endParaRPr>
          </a:p>
          <a:p>
            <a:r>
              <a:rPr lang="ru-RU" b="1" dirty="0">
                <a:solidFill>
                  <a:schemeClr val="accent6">
                    <a:lumMod val="75000"/>
                  </a:schemeClr>
                </a:solidFill>
              </a:rPr>
              <a:t>…Если даже люди напрямую не связаны в своей профессии с математикой, она их окружает ежедневно. С утра, просыпаясь, мы смотрим на будильник, в течение дня пользуемся расчетами в магазине, банке, оплачиваем проезд в транспорте, планируем семейный бюджет на месяц. (</a:t>
            </a:r>
            <a:r>
              <a:rPr lang="ru-RU" b="1" dirty="0" err="1">
                <a:solidFill>
                  <a:schemeClr val="accent6">
                    <a:lumMod val="75000"/>
                  </a:schemeClr>
                </a:solidFill>
              </a:rPr>
              <a:t>Пекушева</a:t>
            </a:r>
            <a:r>
              <a:rPr lang="ru-RU" b="1" dirty="0">
                <a:solidFill>
                  <a:schemeClr val="accent6">
                    <a:lumMod val="75000"/>
                  </a:schemeClr>
                </a:solidFill>
              </a:rPr>
              <a:t> Ульяна, </a:t>
            </a:r>
            <a:r>
              <a:rPr lang="ru-RU" b="1" dirty="0" err="1">
                <a:solidFill>
                  <a:schemeClr val="accent6">
                    <a:lumMod val="75000"/>
                  </a:schemeClr>
                </a:solidFill>
              </a:rPr>
              <a:t>Егиазарян</a:t>
            </a:r>
            <a:r>
              <a:rPr lang="ru-RU" b="1" dirty="0">
                <a:solidFill>
                  <a:schemeClr val="accent6">
                    <a:lumMod val="75000"/>
                  </a:schemeClr>
                </a:solidFill>
              </a:rPr>
              <a:t> </a:t>
            </a:r>
            <a:r>
              <a:rPr lang="ru-RU" b="1" dirty="0" err="1">
                <a:solidFill>
                  <a:schemeClr val="accent6">
                    <a:lumMod val="75000"/>
                  </a:schemeClr>
                </a:solidFill>
              </a:rPr>
              <a:t>Лусине</a:t>
            </a:r>
            <a:r>
              <a:rPr lang="ru-RU" b="1" dirty="0">
                <a:solidFill>
                  <a:schemeClr val="accent6">
                    <a:lumMod val="75000"/>
                  </a:schemeClr>
                </a:solidFill>
              </a:rPr>
              <a:t> и Давид, 5«Д»)</a:t>
            </a:r>
            <a:r>
              <a:rPr lang="ru-RU" dirty="0">
                <a:solidFill>
                  <a:schemeClr val="accent6">
                    <a:lumMod val="75000"/>
                  </a:schemeClr>
                </a:solidFill>
              </a:rPr>
              <a:t> </a:t>
            </a:r>
            <a:r>
              <a:rPr lang="ru-RU" b="1" dirty="0">
                <a:solidFill>
                  <a:schemeClr val="accent6">
                    <a:lumMod val="75000"/>
                  </a:schemeClr>
                </a:solidFill>
              </a:rPr>
              <a:t>…</a:t>
            </a:r>
            <a:endParaRPr lang="ru-RU" dirty="0">
              <a:solidFill>
                <a:schemeClr val="accent6">
                  <a:lumMod val="75000"/>
                </a:schemeClr>
              </a:solidFill>
            </a:endParaRPr>
          </a:p>
          <a:p>
            <a:r>
              <a:rPr lang="ru-RU" b="1" dirty="0">
                <a:solidFill>
                  <a:schemeClr val="accent6">
                    <a:lumMod val="75000"/>
                  </a:schemeClr>
                </a:solidFill>
              </a:rPr>
              <a:t>На мой взгляд, основная идея в том, что без знания математики я не найду достойную работу. В будущем я хочу стать брокером, как мой отец. А в этой профессии без математических подсчетов и логики никак не обойтись. (Даниил Фомин, 5«Д»)</a:t>
            </a:r>
            <a:endParaRPr lang="ru-RU" dirty="0">
              <a:solidFill>
                <a:schemeClr val="accent6">
                  <a:lumMod val="75000"/>
                </a:schemeClr>
              </a:solidFill>
            </a:endParaRPr>
          </a:p>
          <a:p>
            <a:r>
              <a:rPr lang="ru-RU" b="1" dirty="0">
                <a:solidFill>
                  <a:schemeClr val="accent6">
                    <a:lumMod val="75000"/>
                  </a:schemeClr>
                </a:solidFill>
              </a:rPr>
              <a:t> …Математика – важная часть мира, в котором мы живем. Пользуясь полученными знаниями, можно надеяться, что в реальной жизни Вы будете успешными и сможете реализовать свои мечты. (Князев Юра и Ислам Марьяна, 5«Д»)</a:t>
            </a:r>
            <a:endParaRPr lang="ru-RU" dirty="0">
              <a:solidFill>
                <a:schemeClr val="accent6">
                  <a:lumMod val="75000"/>
                </a:schemeClr>
              </a:solidFill>
            </a:endParaRPr>
          </a:p>
          <a:p>
            <a:pPr marL="0" indent="0">
              <a:buNone/>
            </a:pPr>
            <a:endParaRPr lang="ru-RU" dirty="0"/>
          </a:p>
        </p:txBody>
      </p:sp>
      <p:pic>
        <p:nvPicPr>
          <p:cNvPr id="5" name="Рисунок 4" descr="C:\Users\Алла Белоусова\Desktop\математический месячник\ПРОЕКТ 3\imagesCACHDS2N.jpg"/>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23528" y="188640"/>
            <a:ext cx="2320925" cy="2676525"/>
          </a:xfrm>
          <a:prstGeom prst="rect">
            <a:avLst/>
          </a:prstGeom>
          <a:noFill/>
          <a:ln>
            <a:noFill/>
          </a:ln>
        </p:spPr>
      </p:pic>
      <p:pic>
        <p:nvPicPr>
          <p:cNvPr id="6" name="Рисунок 5" descr="C:\Users\Алла Белоусова\Desktop\математический месячник\ПРОЕКТ 3\imagesCAQIOTY4.jpg"/>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34621" y="2865165"/>
            <a:ext cx="2320925" cy="2057400"/>
          </a:xfrm>
          <a:prstGeom prst="rect">
            <a:avLst/>
          </a:prstGeom>
          <a:noFill/>
          <a:ln>
            <a:noFill/>
          </a:ln>
        </p:spPr>
      </p:pic>
    </p:spTree>
    <p:extLst>
      <p:ext uri="{BB962C8B-B14F-4D97-AF65-F5344CB8AC3E}">
        <p14:creationId xmlns:p14="http://schemas.microsoft.com/office/powerpoint/2010/main" xmlns="" val="1536262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64088" y="5373216"/>
            <a:ext cx="3456384" cy="1038944"/>
          </a:xfrm>
        </p:spPr>
        <p:txBody>
          <a:bodyPr>
            <a:noAutofit/>
          </a:bodyPr>
          <a:lstStyle/>
          <a:p>
            <a:r>
              <a:rPr lang="ru-RU" sz="3600" dirty="0" smtClean="0">
                <a:solidFill>
                  <a:schemeClr val="accent6"/>
                </a:solidFill>
              </a:rPr>
              <a:t>Зачем нужна математика</a:t>
            </a:r>
            <a:endParaRPr lang="ru-RU" sz="3600" dirty="0"/>
          </a:p>
        </p:txBody>
      </p:sp>
      <p:sp>
        <p:nvSpPr>
          <p:cNvPr id="3" name="Текст 2"/>
          <p:cNvSpPr>
            <a:spLocks noGrp="1"/>
          </p:cNvSpPr>
          <p:nvPr>
            <p:ph type="body" idx="2"/>
          </p:nvPr>
        </p:nvSpPr>
        <p:spPr>
          <a:xfrm>
            <a:off x="3563888" y="260648"/>
            <a:ext cx="5328592" cy="5688632"/>
          </a:xfrm>
        </p:spPr>
        <p:txBody>
          <a:bodyPr>
            <a:normAutofit lnSpcReduction="10000"/>
          </a:bodyPr>
          <a:lstStyle/>
          <a:p>
            <a:r>
              <a:rPr lang="ru-RU" sz="2700" b="1" dirty="0">
                <a:solidFill>
                  <a:schemeClr val="accent6">
                    <a:lumMod val="75000"/>
                  </a:schemeClr>
                </a:solidFill>
              </a:rPr>
              <a:t>Математика сложна, а нужна ли нам она?</a:t>
            </a:r>
          </a:p>
          <a:p>
            <a:r>
              <a:rPr lang="ru-RU" sz="2700" b="1" dirty="0" smtClean="0">
                <a:solidFill>
                  <a:schemeClr val="accent6">
                    <a:lumMod val="75000"/>
                  </a:schemeClr>
                </a:solidFill>
              </a:rPr>
              <a:t>Рассчитаться </a:t>
            </a:r>
            <a:r>
              <a:rPr lang="ru-RU" sz="2700" b="1" dirty="0">
                <a:solidFill>
                  <a:schemeClr val="accent6">
                    <a:lumMod val="75000"/>
                  </a:schemeClr>
                </a:solidFill>
              </a:rPr>
              <a:t>за покупку, инженеру строить дом,</a:t>
            </a:r>
          </a:p>
          <a:p>
            <a:r>
              <a:rPr lang="ru-RU" sz="2700" b="1" dirty="0">
                <a:solidFill>
                  <a:schemeClr val="accent6">
                    <a:lumMod val="75000"/>
                  </a:schemeClr>
                </a:solidFill>
              </a:rPr>
              <a:t>Музыканту, машинисту - нужна в поезде большом.</a:t>
            </a:r>
          </a:p>
          <a:p>
            <a:r>
              <a:rPr lang="ru-RU" sz="2700" b="1" dirty="0">
                <a:solidFill>
                  <a:schemeClr val="accent6">
                    <a:lumMod val="75000"/>
                  </a:schemeClr>
                </a:solidFill>
              </a:rPr>
              <a:t>В любом деле и в науке без неё никак нельзя –</a:t>
            </a:r>
          </a:p>
          <a:p>
            <a:r>
              <a:rPr lang="ru-RU" sz="2700" b="1" dirty="0">
                <a:solidFill>
                  <a:schemeClr val="accent6">
                    <a:lumMod val="75000"/>
                  </a:schemeClr>
                </a:solidFill>
              </a:rPr>
              <a:t>Все примеры и задачки вы решайте для себя.</a:t>
            </a:r>
          </a:p>
          <a:p>
            <a:r>
              <a:rPr lang="ru-RU" sz="2700" b="1" dirty="0">
                <a:solidFill>
                  <a:schemeClr val="accent6">
                    <a:lumMod val="75000"/>
                  </a:schemeClr>
                </a:solidFill>
              </a:rPr>
              <a:t>Математика сложна, но она, ох, как важна! </a:t>
            </a:r>
          </a:p>
          <a:p>
            <a:r>
              <a:rPr lang="ru-RU" sz="2700" b="1" dirty="0">
                <a:solidFill>
                  <a:schemeClr val="accent6">
                    <a:lumMod val="75000"/>
                  </a:schemeClr>
                </a:solidFill>
              </a:rPr>
              <a:t>(5 «Б»)</a:t>
            </a:r>
          </a:p>
          <a:p>
            <a:endParaRPr lang="ru-RU" dirty="0"/>
          </a:p>
        </p:txBody>
      </p:sp>
      <p:sp>
        <p:nvSpPr>
          <p:cNvPr id="4" name="Объект 3"/>
          <p:cNvSpPr>
            <a:spLocks noGrp="1"/>
          </p:cNvSpPr>
          <p:nvPr>
            <p:ph sz="half" idx="1"/>
          </p:nvPr>
        </p:nvSpPr>
        <p:spPr>
          <a:xfrm>
            <a:off x="84482" y="2996952"/>
            <a:ext cx="3456384" cy="3816424"/>
          </a:xfrm>
        </p:spPr>
        <p:txBody>
          <a:bodyPr>
            <a:normAutofit fontScale="85000" lnSpcReduction="20000"/>
          </a:bodyPr>
          <a:lstStyle/>
          <a:p>
            <a:r>
              <a:rPr lang="ru-RU" b="1" dirty="0">
                <a:solidFill>
                  <a:schemeClr val="accent6">
                    <a:lumMod val="75000"/>
                  </a:schemeClr>
                </a:solidFill>
              </a:rPr>
              <a:t>…Зачем нужна математика? Как зачем? Чтобы продукты купить в магазине, когда есть хочется! Надо же уметь читать ценники и сдачу считать! (Александров Федор, 5«В»)</a:t>
            </a:r>
            <a:endParaRPr lang="ru-RU" dirty="0">
              <a:solidFill>
                <a:schemeClr val="accent6">
                  <a:lumMod val="75000"/>
                </a:schemeClr>
              </a:solidFill>
            </a:endParaRPr>
          </a:p>
          <a:p>
            <a:endParaRPr lang="ru-RU" dirty="0"/>
          </a:p>
        </p:txBody>
      </p:sp>
      <p:pic>
        <p:nvPicPr>
          <p:cNvPr id="6" name="Рисунок 5" descr="C:\Users\Алла Белоусова\Desktop\математический месячник\ПРОЕКТ 3\imagesCAO9RBT2.jpg"/>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56490" y="116632"/>
            <a:ext cx="3312368" cy="2808312"/>
          </a:xfrm>
          <a:prstGeom prst="rect">
            <a:avLst/>
          </a:prstGeom>
          <a:noFill/>
          <a:ln>
            <a:noFill/>
          </a:ln>
        </p:spPr>
      </p:pic>
    </p:spTree>
    <p:extLst>
      <p:ext uri="{BB962C8B-B14F-4D97-AF65-F5344CB8AC3E}">
        <p14:creationId xmlns:p14="http://schemas.microsoft.com/office/powerpoint/2010/main" xmlns="" val="19714009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Рисунок 4" descr="2408517_3c6c1fa7.jpg"/>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85750" y="1098171"/>
            <a:ext cx="7382594" cy="55369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Прямоугольник 3"/>
          <p:cNvSpPr/>
          <p:nvPr/>
        </p:nvSpPr>
        <p:spPr>
          <a:xfrm>
            <a:off x="4572000" y="548680"/>
            <a:ext cx="4464496" cy="2123658"/>
          </a:xfrm>
          <a:prstGeom prst="rect">
            <a:avLst/>
          </a:prstGeom>
        </p:spPr>
        <p:txBody>
          <a:bodyPr wrap="square">
            <a:spAutoFit/>
          </a:bodyPr>
          <a:lstStyle/>
          <a:p>
            <a:pPr algn="ctr" fontAlgn="auto">
              <a:spcBef>
                <a:spcPts val="0"/>
              </a:spcBef>
              <a:spcAft>
                <a:spcPts val="0"/>
              </a:spcAft>
              <a:defRPr/>
            </a:pPr>
            <a:r>
              <a:rPr lang="ru-RU" sz="3200" b="1" i="1" dirty="0">
                <a:solidFill>
                  <a:schemeClr val="accent6">
                    <a:lumMod val="75000"/>
                  </a:schemeClr>
                </a:solidFill>
                <a:effectLst>
                  <a:outerShdw blurRad="38100" dist="38100" dir="2700000" algn="tl">
                    <a:srgbClr val="000000">
                      <a:alpha val="43137"/>
                    </a:srgbClr>
                  </a:outerShdw>
                </a:effectLst>
                <a:latin typeface="+mn-lt"/>
              </a:rPr>
              <a:t>Давайте попробуем разобраться, зачем нужна математика. </a:t>
            </a:r>
            <a:r>
              <a:rPr lang="ru-RU" sz="2400" i="1" dirty="0">
                <a:solidFill>
                  <a:schemeClr val="accent6">
                    <a:lumMod val="75000"/>
                  </a:schemeClr>
                </a:solidFill>
                <a:effectLst>
                  <a:outerShdw blurRad="38100" dist="38100" dir="2700000" algn="tl">
                    <a:srgbClr val="000000">
                      <a:alpha val="43137"/>
                    </a:srgbClr>
                  </a:outerShdw>
                </a:effectLst>
                <a:latin typeface="+mn-lt"/>
              </a:rPr>
              <a:t/>
            </a:r>
            <a:br>
              <a:rPr lang="ru-RU" sz="2400" i="1" dirty="0">
                <a:solidFill>
                  <a:schemeClr val="accent6">
                    <a:lumMod val="75000"/>
                  </a:schemeClr>
                </a:solidFill>
                <a:effectLst>
                  <a:outerShdw blurRad="38100" dist="38100" dir="2700000" algn="tl">
                    <a:srgbClr val="000000">
                      <a:alpha val="43137"/>
                    </a:srgbClr>
                  </a:outerShdw>
                </a:effectLst>
                <a:latin typeface="+mn-lt"/>
              </a:rPr>
            </a:br>
            <a:r>
              <a:rPr lang="ru-RU" i="1" dirty="0">
                <a:effectLst>
                  <a:outerShdw blurRad="38100" dist="38100" dir="2700000" algn="tl">
                    <a:srgbClr val="000000">
                      <a:alpha val="43137"/>
                    </a:srgbClr>
                  </a:outerShdw>
                </a:effectLst>
                <a:latin typeface="+mn-lt"/>
              </a:rPr>
              <a:t/>
            </a:r>
            <a:br>
              <a:rPr lang="ru-RU" i="1" dirty="0">
                <a:effectLst>
                  <a:outerShdw blurRad="38100" dist="38100" dir="2700000" algn="tl">
                    <a:srgbClr val="000000">
                      <a:alpha val="43137"/>
                    </a:srgbClr>
                  </a:outerShdw>
                </a:effectLst>
                <a:latin typeface="+mn-lt"/>
              </a:rPr>
            </a:br>
            <a:endParaRPr lang="ru-RU" i="1"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xmlns="" val="3063797760"/>
      </p:ext>
    </p:extLst>
  </p:cSld>
  <p:clrMapOvr>
    <a:masterClrMapping/>
  </p:clrMapOvr>
  <p:transition>
    <p:pull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658813" y="133350"/>
            <a:ext cx="8337550" cy="1309688"/>
            <a:chOff x="415" y="84"/>
            <a:chExt cx="5252" cy="825"/>
          </a:xfrm>
        </p:grpSpPr>
        <p:pic>
          <p:nvPicPr>
            <p:cNvPr id="11278"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15" y="84"/>
              <a:ext cx="5252" cy="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1279" name="Text Box 3"/>
            <p:cNvSpPr txBox="1">
              <a:spLocks noChangeArrowheads="1"/>
            </p:cNvSpPr>
            <p:nvPr/>
          </p:nvSpPr>
          <p:spPr bwMode="auto">
            <a:xfrm>
              <a:off x="415" y="84"/>
              <a:ext cx="5252" cy="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solidFill>
                  <a:schemeClr val="accent1">
                    <a:lumMod val="75000"/>
                  </a:schemeClr>
                </a:solidFill>
              </a:endParaRPr>
            </a:p>
          </p:txBody>
        </p:sp>
      </p:grpSp>
      <p:sp>
        <p:nvSpPr>
          <p:cNvPr id="11267" name="Text Box 4"/>
          <p:cNvSpPr txBox="1">
            <a:spLocks noChangeArrowheads="1"/>
          </p:cNvSpPr>
          <p:nvPr/>
        </p:nvSpPr>
        <p:spPr bwMode="auto">
          <a:xfrm>
            <a:off x="5643563" y="5572125"/>
            <a:ext cx="3348037"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ru-RU"/>
          </a:p>
        </p:txBody>
      </p:sp>
      <p:cxnSp>
        <p:nvCxnSpPr>
          <p:cNvPr id="12293" name="AutoShape 5"/>
          <p:cNvCxnSpPr>
            <a:cxnSpLocks noChangeShapeType="1"/>
          </p:cNvCxnSpPr>
          <p:nvPr/>
        </p:nvCxnSpPr>
        <p:spPr bwMode="auto">
          <a:xfrm flipH="1">
            <a:off x="2267744" y="1214438"/>
            <a:ext cx="1447006" cy="2286570"/>
          </a:xfrm>
          <a:prstGeom prst="straightConnector1">
            <a:avLst/>
          </a:prstGeom>
          <a:noFill/>
          <a:ln w="10080">
            <a:solidFill>
              <a:srgbClr val="F0A22E"/>
            </a:solidFill>
            <a:miter lim="800000"/>
            <a:headEnd/>
            <a:tailEnd type="triangle" w="med" len="med"/>
          </a:ln>
          <a:extLst>
            <a:ext uri="{909E8E84-426E-40DD-AFC4-6F175D3DCCD1}">
              <a14:hiddenFill xmlns:a14="http://schemas.microsoft.com/office/drawing/2010/main" xmlns="">
                <a:noFill/>
              </a14:hiddenFill>
            </a:ext>
          </a:extLst>
        </p:spPr>
      </p:cxnSp>
      <p:cxnSp>
        <p:nvCxnSpPr>
          <p:cNvPr id="12294" name="AutoShape 6"/>
          <p:cNvCxnSpPr>
            <a:cxnSpLocks noChangeShapeType="1"/>
          </p:cNvCxnSpPr>
          <p:nvPr/>
        </p:nvCxnSpPr>
        <p:spPr bwMode="auto">
          <a:xfrm>
            <a:off x="4643438" y="1143000"/>
            <a:ext cx="994326" cy="1061864"/>
          </a:xfrm>
          <a:prstGeom prst="straightConnector1">
            <a:avLst/>
          </a:prstGeom>
          <a:noFill/>
          <a:ln w="10080">
            <a:solidFill>
              <a:srgbClr val="F0A22E"/>
            </a:solidFill>
            <a:miter lim="800000"/>
            <a:headEnd/>
            <a:tailEnd type="triangle" w="med" len="med"/>
          </a:ln>
          <a:extLst>
            <a:ext uri="{909E8E84-426E-40DD-AFC4-6F175D3DCCD1}">
              <a14:hiddenFill xmlns:a14="http://schemas.microsoft.com/office/drawing/2010/main" xmlns="">
                <a:noFill/>
              </a14:hiddenFill>
            </a:ext>
          </a:extLst>
        </p:spPr>
      </p:cxnSp>
      <p:cxnSp>
        <p:nvCxnSpPr>
          <p:cNvPr id="12295" name="AutoShape 7"/>
          <p:cNvCxnSpPr>
            <a:cxnSpLocks noChangeShapeType="1"/>
          </p:cNvCxnSpPr>
          <p:nvPr/>
        </p:nvCxnSpPr>
        <p:spPr bwMode="auto">
          <a:xfrm flipH="1">
            <a:off x="1216025" y="1144588"/>
            <a:ext cx="1785938" cy="1143000"/>
          </a:xfrm>
          <a:prstGeom prst="straightConnector1">
            <a:avLst/>
          </a:prstGeom>
          <a:noFill/>
          <a:ln w="10080">
            <a:solidFill>
              <a:srgbClr val="F0A22E"/>
            </a:solidFill>
            <a:miter lim="800000"/>
            <a:headEnd/>
            <a:tailEnd type="triangle" w="med" len="med"/>
          </a:ln>
          <a:extLst>
            <a:ext uri="{909E8E84-426E-40DD-AFC4-6F175D3DCCD1}">
              <a14:hiddenFill xmlns:a14="http://schemas.microsoft.com/office/drawing/2010/main" xmlns="">
                <a:noFill/>
              </a14:hiddenFill>
            </a:ext>
          </a:extLst>
        </p:spPr>
      </p:cxnSp>
      <p:cxnSp>
        <p:nvCxnSpPr>
          <p:cNvPr id="12296" name="AutoShape 8"/>
          <p:cNvCxnSpPr>
            <a:cxnSpLocks noChangeShapeType="1"/>
          </p:cNvCxnSpPr>
          <p:nvPr/>
        </p:nvCxnSpPr>
        <p:spPr bwMode="auto">
          <a:xfrm flipH="1">
            <a:off x="3059832" y="1143000"/>
            <a:ext cx="940668" cy="3582144"/>
          </a:xfrm>
          <a:prstGeom prst="straightConnector1">
            <a:avLst/>
          </a:prstGeom>
          <a:noFill/>
          <a:ln w="10080">
            <a:solidFill>
              <a:srgbClr val="F0A22E"/>
            </a:solidFill>
            <a:miter lim="800000"/>
            <a:headEnd/>
            <a:tailEnd type="triangle" w="med" len="med"/>
          </a:ln>
          <a:extLst>
            <a:ext uri="{909E8E84-426E-40DD-AFC4-6F175D3DCCD1}">
              <a14:hiddenFill xmlns:a14="http://schemas.microsoft.com/office/drawing/2010/main" xmlns="">
                <a:noFill/>
              </a14:hiddenFill>
            </a:ext>
          </a:extLst>
        </p:spPr>
      </p:cxnSp>
      <p:cxnSp>
        <p:nvCxnSpPr>
          <p:cNvPr id="12297" name="AutoShape 9"/>
          <p:cNvCxnSpPr>
            <a:cxnSpLocks noChangeShapeType="1"/>
          </p:cNvCxnSpPr>
          <p:nvPr/>
        </p:nvCxnSpPr>
        <p:spPr bwMode="auto">
          <a:xfrm>
            <a:off x="4286250" y="1214438"/>
            <a:ext cx="213742" cy="2358578"/>
          </a:xfrm>
          <a:prstGeom prst="straightConnector1">
            <a:avLst/>
          </a:prstGeom>
          <a:noFill/>
          <a:ln w="10080">
            <a:solidFill>
              <a:srgbClr val="F0A22E"/>
            </a:solidFill>
            <a:miter lim="800000"/>
            <a:headEnd/>
            <a:tailEnd type="triangle" w="med" len="med"/>
          </a:ln>
          <a:extLst>
            <a:ext uri="{909E8E84-426E-40DD-AFC4-6F175D3DCCD1}">
              <a14:hiddenFill xmlns:a14="http://schemas.microsoft.com/office/drawing/2010/main" xmlns="">
                <a:noFill/>
              </a14:hiddenFill>
            </a:ext>
          </a:extLst>
        </p:spPr>
      </p:cxnSp>
      <p:sp>
        <p:nvSpPr>
          <p:cNvPr id="12298" name="Rectangle 10"/>
          <p:cNvSpPr>
            <a:spLocks noChangeArrowheads="1"/>
          </p:cNvSpPr>
          <p:nvPr/>
        </p:nvSpPr>
        <p:spPr bwMode="auto">
          <a:xfrm>
            <a:off x="214313" y="2393227"/>
            <a:ext cx="1714500" cy="857250"/>
          </a:xfrm>
          <a:prstGeom prst="rect">
            <a:avLst/>
          </a:prstGeom>
          <a:solidFill>
            <a:schemeClr val="bg1">
              <a:lumMod val="50000"/>
            </a:schemeClr>
          </a:solidFill>
          <a:ln w="25560">
            <a:solidFill>
              <a:srgbClr val="B0761F"/>
            </a:solidFill>
            <a:miter lim="800000"/>
            <a:headEnd/>
            <a:tailEnd/>
          </a:ln>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dirty="0">
                <a:solidFill>
                  <a:srgbClr val="FFFFFF"/>
                </a:solidFill>
              </a:rPr>
              <a:t>Логическое мышление</a:t>
            </a:r>
          </a:p>
        </p:txBody>
      </p:sp>
      <p:sp>
        <p:nvSpPr>
          <p:cNvPr id="12299" name="Rectangle 11"/>
          <p:cNvSpPr>
            <a:spLocks noChangeArrowheads="1"/>
          </p:cNvSpPr>
          <p:nvPr/>
        </p:nvSpPr>
        <p:spPr bwMode="auto">
          <a:xfrm>
            <a:off x="1107281" y="3672171"/>
            <a:ext cx="1643063" cy="714375"/>
          </a:xfrm>
          <a:prstGeom prst="rect">
            <a:avLst/>
          </a:prstGeom>
          <a:solidFill>
            <a:schemeClr val="bg1">
              <a:lumMod val="50000"/>
            </a:schemeClr>
          </a:solidFill>
          <a:ln w="25560">
            <a:solidFill>
              <a:srgbClr val="B0761F"/>
            </a:solidFill>
            <a:miter lim="800000"/>
            <a:headEnd/>
            <a:tailEnd/>
          </a:ln>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dirty="0">
                <a:solidFill>
                  <a:srgbClr val="FFFFFF"/>
                </a:solidFill>
              </a:rPr>
              <a:t>Технический</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dirty="0">
                <a:solidFill>
                  <a:srgbClr val="FFFFFF"/>
                </a:solidFill>
              </a:rPr>
              <a:t>прогресс </a:t>
            </a:r>
          </a:p>
        </p:txBody>
      </p:sp>
      <p:sp>
        <p:nvSpPr>
          <p:cNvPr id="12300" name="Rectangle 12"/>
          <p:cNvSpPr>
            <a:spLocks noChangeArrowheads="1"/>
          </p:cNvSpPr>
          <p:nvPr/>
        </p:nvSpPr>
        <p:spPr bwMode="auto">
          <a:xfrm>
            <a:off x="2051720" y="4859730"/>
            <a:ext cx="1785937" cy="714375"/>
          </a:xfrm>
          <a:prstGeom prst="rect">
            <a:avLst/>
          </a:prstGeom>
          <a:solidFill>
            <a:schemeClr val="bg1">
              <a:lumMod val="50000"/>
            </a:schemeClr>
          </a:solidFill>
          <a:ln w="25560">
            <a:solidFill>
              <a:srgbClr val="B0761F"/>
            </a:solidFill>
            <a:miter lim="800000"/>
            <a:headEnd/>
            <a:tailEnd/>
          </a:ln>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dirty="0">
                <a:solidFill>
                  <a:srgbClr val="FFFFFF"/>
                </a:solidFill>
              </a:rPr>
              <a:t>Ж</a:t>
            </a:r>
            <a:r>
              <a:rPr lang="ru-RU" i="1" dirty="0">
                <a:solidFill>
                  <a:srgbClr val="FFFFFF"/>
                </a:solidFill>
              </a:rPr>
              <a:t>из</a:t>
            </a:r>
            <a:r>
              <a:rPr lang="ru-RU" dirty="0">
                <a:solidFill>
                  <a:srgbClr val="FFFFFF"/>
                </a:solidFill>
              </a:rPr>
              <a:t>ненные ситуации</a:t>
            </a:r>
          </a:p>
        </p:txBody>
      </p:sp>
      <p:sp>
        <p:nvSpPr>
          <p:cNvPr id="12301" name="Rectangle 13"/>
          <p:cNvSpPr>
            <a:spLocks noChangeArrowheads="1"/>
          </p:cNvSpPr>
          <p:nvPr/>
        </p:nvSpPr>
        <p:spPr bwMode="auto">
          <a:xfrm>
            <a:off x="3923928" y="3656752"/>
            <a:ext cx="1571625" cy="714375"/>
          </a:xfrm>
          <a:prstGeom prst="rect">
            <a:avLst/>
          </a:prstGeom>
          <a:solidFill>
            <a:schemeClr val="bg1">
              <a:lumMod val="50000"/>
            </a:schemeClr>
          </a:solidFill>
          <a:ln w="25560">
            <a:solidFill>
              <a:srgbClr val="B0761F"/>
            </a:solidFill>
            <a:miter lim="800000"/>
            <a:headEnd/>
            <a:tailEnd/>
          </a:ln>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a:solidFill>
                  <a:srgbClr val="FFFFFF"/>
                </a:solidFill>
              </a:rPr>
              <a:t>Наука </a:t>
            </a:r>
          </a:p>
        </p:txBody>
      </p:sp>
      <p:sp>
        <p:nvSpPr>
          <p:cNvPr id="12302" name="Rectangle 14"/>
          <p:cNvSpPr>
            <a:spLocks noChangeArrowheads="1"/>
          </p:cNvSpPr>
          <p:nvPr/>
        </p:nvSpPr>
        <p:spPr bwMode="auto">
          <a:xfrm>
            <a:off x="4843836" y="2287588"/>
            <a:ext cx="1785938" cy="785812"/>
          </a:xfrm>
          <a:prstGeom prst="rect">
            <a:avLst/>
          </a:prstGeom>
          <a:solidFill>
            <a:schemeClr val="bg1">
              <a:lumMod val="50000"/>
            </a:schemeClr>
          </a:solidFill>
          <a:ln w="25560">
            <a:solidFill>
              <a:srgbClr val="B0761F"/>
            </a:solidFill>
            <a:miter lim="800000"/>
            <a:headEnd/>
            <a:tailEnd/>
          </a:ln>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dirty="0">
                <a:solidFill>
                  <a:srgbClr val="FFFFFF"/>
                </a:solidFill>
              </a:rPr>
              <a:t>Профессии</a:t>
            </a:r>
          </a:p>
        </p:txBody>
      </p:sp>
      <p:pic>
        <p:nvPicPr>
          <p:cNvPr id="17" name="Picture 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637763" y="2680495"/>
            <a:ext cx="3049223" cy="4068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7310192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accel="100000" fill="hold" nodeType="clickEffect">
                                  <p:stCondLst>
                                    <p:cond delay="0"/>
                                  </p:stCondLst>
                                  <p:childTnLst>
                                    <p:set>
                                      <p:cBhvr additive="repl">
                                        <p:cTn id="6" dur="1" fill="hold">
                                          <p:stCondLst>
                                            <p:cond delay="0"/>
                                          </p:stCondLst>
                                        </p:cTn>
                                        <p:tgtEl>
                                          <p:spTgt spid="2"/>
                                        </p:tgtEl>
                                        <p:attrNameLst>
                                          <p:attrName>style.visibility</p:attrName>
                                        </p:attrNameLst>
                                      </p:cBhvr>
                                      <p:to>
                                        <p:strVal val="visible"/>
                                      </p:to>
                                    </p:set>
                                    <p:anim calcmode="lin" valueType="num">
                                      <p:cBhvr additive="repl">
                                        <p:cTn id="7" dur="500" fill="hold"/>
                                        <p:tgtEl>
                                          <p:spTgt spid="2"/>
                                        </p:tgtEl>
                                        <p:attrNameLst>
                                          <p:attrName>ppt_w</p:attrName>
                                        </p:attrNameLst>
                                      </p:cBhvr>
                                      <p:tavLst>
                                        <p:tav tm="100000">
                                          <p:val>
                                            <p:strVal val="#ppt_w*2.5"/>
                                          </p:val>
                                        </p:tav>
                                        <p:tav tm="100000">
                                          <p:val>
                                            <p:strVal val="#ppt_w"/>
                                          </p:val>
                                        </p:tav>
                                      </p:tavLst>
                                    </p:anim>
                                    <p:anim calcmode="lin" valueType="num">
                                      <p:cBhvr additive="repl">
                                        <p:cTn id="8" dur="500" fill="hold"/>
                                        <p:tgtEl>
                                          <p:spTgt spid="2"/>
                                        </p:tgtEl>
                                        <p:attrNameLst>
                                          <p:attrName>ppt_h</p:attrName>
                                        </p:attrNameLst>
                                      </p:cBhvr>
                                      <p:tavLst>
                                        <p:tav tm="100000">
                                          <p:val>
                                            <p:strVal val="#ppt_h*0.01"/>
                                          </p:val>
                                        </p:tav>
                                        <p:tav tm="100000">
                                          <p:val>
                                            <p:strVal val="#ppt_h"/>
                                          </p:val>
                                        </p:tav>
                                      </p:tavLst>
                                    </p:anim>
                                    <p:anim calcmode="lin" valueType="num">
                                      <p:cBhvr additive="repl">
                                        <p:cTn id="9" dur="500" fill="hold"/>
                                        <p:tgtEl>
                                          <p:spTgt spid="2"/>
                                        </p:tgtEl>
                                        <p:attrNameLst>
                                          <p:attrName>ppt_x</p:attrName>
                                        </p:attrNameLst>
                                      </p:cBhvr>
                                      <p:tavLst>
                                        <p:tav tm="100000">
                                          <p:val>
                                            <p:strVal val="#ppt_x"/>
                                          </p:val>
                                        </p:tav>
                                        <p:tav tm="100000">
                                          <p:val>
                                            <p:strVal val="#ppt_x"/>
                                          </p:val>
                                        </p:tav>
                                      </p:tavLst>
                                    </p:anim>
                                    <p:anim calcmode="lin" valueType="num">
                                      <p:cBhvr additive="repl">
                                        <p:cTn id="10" dur="500" fill="hold"/>
                                        <p:tgtEl>
                                          <p:spTgt spid="2"/>
                                        </p:tgtEl>
                                        <p:attrNameLst>
                                          <p:attrName>ppt_y</p:attrName>
                                        </p:attrNameLst>
                                      </p:cBhvr>
                                      <p:tavLst>
                                        <p:tav tm="100000">
                                          <p:val>
                                            <p:strVal val="#ppt_h+1"/>
                                          </p:val>
                                        </p:tav>
                                        <p:tav tm="100000">
                                          <p:val>
                                            <p:strVal val="#ppt_y"/>
                                          </p:val>
                                        </p:tav>
                                      </p:tavLst>
                                    </p:anim>
                                    <p:animEffect transition="in" filter="fade">
                                      <p:cBhvr additive="repl">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8" presetClass="entr" accel="100000" fill="hold" nodeType="clickEffect">
                                  <p:stCondLst>
                                    <p:cond delay="0"/>
                                  </p:stCondLst>
                                  <p:childTnLst>
                                    <p:set>
                                      <p:cBhvr additive="repl">
                                        <p:cTn id="15" dur="1" fill="hold">
                                          <p:stCondLst>
                                            <p:cond delay="0"/>
                                          </p:stCondLst>
                                        </p:cTn>
                                        <p:tgtEl>
                                          <p:spTgt spid="12293"/>
                                        </p:tgtEl>
                                        <p:attrNameLst>
                                          <p:attrName>style.visibility</p:attrName>
                                        </p:attrNameLst>
                                      </p:cBhvr>
                                      <p:to>
                                        <p:strVal val="visible"/>
                                      </p:to>
                                    </p:set>
                                    <p:anim calcmode="lin" valueType="num">
                                      <p:cBhvr additive="repl">
                                        <p:cTn id="16" dur="500" fill="hold"/>
                                        <p:tgtEl>
                                          <p:spTgt spid="12293"/>
                                        </p:tgtEl>
                                        <p:attrNameLst>
                                          <p:attrName>ppt_w</p:attrName>
                                        </p:attrNameLst>
                                      </p:cBhvr>
                                      <p:tavLst>
                                        <p:tav tm="100000">
                                          <p:val>
                                            <p:strVal val="#ppt_w*2.5"/>
                                          </p:val>
                                        </p:tav>
                                        <p:tav tm="100000">
                                          <p:val>
                                            <p:strVal val="#ppt_w"/>
                                          </p:val>
                                        </p:tav>
                                      </p:tavLst>
                                    </p:anim>
                                    <p:anim calcmode="lin" valueType="num">
                                      <p:cBhvr additive="repl">
                                        <p:cTn id="17" dur="500" fill="hold"/>
                                        <p:tgtEl>
                                          <p:spTgt spid="12293"/>
                                        </p:tgtEl>
                                        <p:attrNameLst>
                                          <p:attrName>ppt_h</p:attrName>
                                        </p:attrNameLst>
                                      </p:cBhvr>
                                      <p:tavLst>
                                        <p:tav tm="100000">
                                          <p:val>
                                            <p:strVal val="#ppt_h*0.01"/>
                                          </p:val>
                                        </p:tav>
                                        <p:tav tm="100000">
                                          <p:val>
                                            <p:strVal val="#ppt_h"/>
                                          </p:val>
                                        </p:tav>
                                      </p:tavLst>
                                    </p:anim>
                                    <p:anim calcmode="lin" valueType="num">
                                      <p:cBhvr additive="repl">
                                        <p:cTn id="18" dur="500" fill="hold"/>
                                        <p:tgtEl>
                                          <p:spTgt spid="12293"/>
                                        </p:tgtEl>
                                        <p:attrNameLst>
                                          <p:attrName>ppt_x</p:attrName>
                                        </p:attrNameLst>
                                      </p:cBhvr>
                                      <p:tavLst>
                                        <p:tav tm="100000">
                                          <p:val>
                                            <p:strVal val="#ppt_x"/>
                                          </p:val>
                                        </p:tav>
                                        <p:tav tm="100000">
                                          <p:val>
                                            <p:strVal val="#ppt_x"/>
                                          </p:val>
                                        </p:tav>
                                      </p:tavLst>
                                    </p:anim>
                                    <p:anim calcmode="lin" valueType="num">
                                      <p:cBhvr additive="repl">
                                        <p:cTn id="19" dur="500" fill="hold"/>
                                        <p:tgtEl>
                                          <p:spTgt spid="12293"/>
                                        </p:tgtEl>
                                        <p:attrNameLst>
                                          <p:attrName>ppt_y</p:attrName>
                                        </p:attrNameLst>
                                      </p:cBhvr>
                                      <p:tavLst>
                                        <p:tav tm="100000">
                                          <p:val>
                                            <p:strVal val="#ppt_h+1"/>
                                          </p:val>
                                        </p:tav>
                                        <p:tav tm="100000">
                                          <p:val>
                                            <p:strVal val="#ppt_y"/>
                                          </p:val>
                                        </p:tav>
                                      </p:tavLst>
                                    </p:anim>
                                    <p:animEffect transition="in" filter="fade">
                                      <p:cBhvr additive="repl">
                                        <p:cTn id="20" dur="500"/>
                                        <p:tgtEl>
                                          <p:spTgt spid="1229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8" presetClass="entr" accel="100000" fill="hold" nodeType="clickEffect">
                                  <p:stCondLst>
                                    <p:cond delay="0"/>
                                  </p:stCondLst>
                                  <p:childTnLst>
                                    <p:set>
                                      <p:cBhvr additive="repl">
                                        <p:cTn id="24" dur="1" fill="hold">
                                          <p:stCondLst>
                                            <p:cond delay="0"/>
                                          </p:stCondLst>
                                        </p:cTn>
                                        <p:tgtEl>
                                          <p:spTgt spid="12298"/>
                                        </p:tgtEl>
                                        <p:attrNameLst>
                                          <p:attrName>style.visibility</p:attrName>
                                        </p:attrNameLst>
                                      </p:cBhvr>
                                      <p:to>
                                        <p:strVal val="visible"/>
                                      </p:to>
                                    </p:set>
                                    <p:anim calcmode="lin" valueType="num">
                                      <p:cBhvr additive="repl">
                                        <p:cTn id="25" dur="500" fill="hold"/>
                                        <p:tgtEl>
                                          <p:spTgt spid="12298"/>
                                        </p:tgtEl>
                                        <p:attrNameLst>
                                          <p:attrName>ppt_w</p:attrName>
                                        </p:attrNameLst>
                                      </p:cBhvr>
                                      <p:tavLst>
                                        <p:tav tm="100000">
                                          <p:val>
                                            <p:strVal val="#ppt_w*2.5"/>
                                          </p:val>
                                        </p:tav>
                                        <p:tav tm="100000">
                                          <p:val>
                                            <p:strVal val="#ppt_w"/>
                                          </p:val>
                                        </p:tav>
                                      </p:tavLst>
                                    </p:anim>
                                    <p:anim calcmode="lin" valueType="num">
                                      <p:cBhvr additive="repl">
                                        <p:cTn id="26" dur="500" fill="hold"/>
                                        <p:tgtEl>
                                          <p:spTgt spid="12298"/>
                                        </p:tgtEl>
                                        <p:attrNameLst>
                                          <p:attrName>ppt_h</p:attrName>
                                        </p:attrNameLst>
                                      </p:cBhvr>
                                      <p:tavLst>
                                        <p:tav tm="100000">
                                          <p:val>
                                            <p:strVal val="#ppt_h*0.01"/>
                                          </p:val>
                                        </p:tav>
                                        <p:tav tm="100000">
                                          <p:val>
                                            <p:strVal val="#ppt_h"/>
                                          </p:val>
                                        </p:tav>
                                      </p:tavLst>
                                    </p:anim>
                                    <p:anim calcmode="lin" valueType="num">
                                      <p:cBhvr additive="repl">
                                        <p:cTn id="27" dur="500" fill="hold"/>
                                        <p:tgtEl>
                                          <p:spTgt spid="12298"/>
                                        </p:tgtEl>
                                        <p:attrNameLst>
                                          <p:attrName>ppt_x</p:attrName>
                                        </p:attrNameLst>
                                      </p:cBhvr>
                                      <p:tavLst>
                                        <p:tav tm="100000">
                                          <p:val>
                                            <p:strVal val="#ppt_x"/>
                                          </p:val>
                                        </p:tav>
                                        <p:tav tm="100000">
                                          <p:val>
                                            <p:strVal val="#ppt_x"/>
                                          </p:val>
                                        </p:tav>
                                      </p:tavLst>
                                    </p:anim>
                                    <p:anim calcmode="lin" valueType="num">
                                      <p:cBhvr additive="repl">
                                        <p:cTn id="28" dur="500" fill="hold"/>
                                        <p:tgtEl>
                                          <p:spTgt spid="12298"/>
                                        </p:tgtEl>
                                        <p:attrNameLst>
                                          <p:attrName>ppt_y</p:attrName>
                                        </p:attrNameLst>
                                      </p:cBhvr>
                                      <p:tavLst>
                                        <p:tav tm="100000">
                                          <p:val>
                                            <p:strVal val="#ppt_h+1"/>
                                          </p:val>
                                        </p:tav>
                                        <p:tav tm="100000">
                                          <p:val>
                                            <p:strVal val="#ppt_y"/>
                                          </p:val>
                                        </p:tav>
                                      </p:tavLst>
                                    </p:anim>
                                    <p:animEffect transition="in" filter="fade">
                                      <p:cBhvr additive="repl">
                                        <p:cTn id="29" dur="500"/>
                                        <p:tgtEl>
                                          <p:spTgt spid="1229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8" presetClass="entr" accel="100000" fill="hold" nodeType="clickEffect">
                                  <p:stCondLst>
                                    <p:cond delay="0"/>
                                  </p:stCondLst>
                                  <p:childTnLst>
                                    <p:set>
                                      <p:cBhvr additive="repl">
                                        <p:cTn id="33" dur="1" fill="hold">
                                          <p:stCondLst>
                                            <p:cond delay="0"/>
                                          </p:stCondLst>
                                        </p:cTn>
                                        <p:tgtEl>
                                          <p:spTgt spid="12295"/>
                                        </p:tgtEl>
                                        <p:attrNameLst>
                                          <p:attrName>style.visibility</p:attrName>
                                        </p:attrNameLst>
                                      </p:cBhvr>
                                      <p:to>
                                        <p:strVal val="visible"/>
                                      </p:to>
                                    </p:set>
                                    <p:anim calcmode="lin" valueType="num">
                                      <p:cBhvr additive="repl">
                                        <p:cTn id="34" dur="500" fill="hold"/>
                                        <p:tgtEl>
                                          <p:spTgt spid="12295"/>
                                        </p:tgtEl>
                                        <p:attrNameLst>
                                          <p:attrName>ppt_w</p:attrName>
                                        </p:attrNameLst>
                                      </p:cBhvr>
                                      <p:tavLst>
                                        <p:tav tm="100000">
                                          <p:val>
                                            <p:strVal val="#ppt_w*2.5"/>
                                          </p:val>
                                        </p:tav>
                                        <p:tav tm="100000">
                                          <p:val>
                                            <p:strVal val="#ppt_w"/>
                                          </p:val>
                                        </p:tav>
                                      </p:tavLst>
                                    </p:anim>
                                    <p:anim calcmode="lin" valueType="num">
                                      <p:cBhvr additive="repl">
                                        <p:cTn id="35" dur="500" fill="hold"/>
                                        <p:tgtEl>
                                          <p:spTgt spid="12295"/>
                                        </p:tgtEl>
                                        <p:attrNameLst>
                                          <p:attrName>ppt_h</p:attrName>
                                        </p:attrNameLst>
                                      </p:cBhvr>
                                      <p:tavLst>
                                        <p:tav tm="100000">
                                          <p:val>
                                            <p:strVal val="#ppt_h*0.01"/>
                                          </p:val>
                                        </p:tav>
                                        <p:tav tm="100000">
                                          <p:val>
                                            <p:strVal val="#ppt_h"/>
                                          </p:val>
                                        </p:tav>
                                      </p:tavLst>
                                    </p:anim>
                                    <p:anim calcmode="lin" valueType="num">
                                      <p:cBhvr additive="repl">
                                        <p:cTn id="36" dur="500" fill="hold"/>
                                        <p:tgtEl>
                                          <p:spTgt spid="12295"/>
                                        </p:tgtEl>
                                        <p:attrNameLst>
                                          <p:attrName>ppt_x</p:attrName>
                                        </p:attrNameLst>
                                      </p:cBhvr>
                                      <p:tavLst>
                                        <p:tav tm="100000">
                                          <p:val>
                                            <p:strVal val="#ppt_x"/>
                                          </p:val>
                                        </p:tav>
                                        <p:tav tm="100000">
                                          <p:val>
                                            <p:strVal val="#ppt_x"/>
                                          </p:val>
                                        </p:tav>
                                      </p:tavLst>
                                    </p:anim>
                                    <p:anim calcmode="lin" valueType="num">
                                      <p:cBhvr additive="repl">
                                        <p:cTn id="37" dur="500" fill="hold"/>
                                        <p:tgtEl>
                                          <p:spTgt spid="12295"/>
                                        </p:tgtEl>
                                        <p:attrNameLst>
                                          <p:attrName>ppt_y</p:attrName>
                                        </p:attrNameLst>
                                      </p:cBhvr>
                                      <p:tavLst>
                                        <p:tav tm="100000">
                                          <p:val>
                                            <p:strVal val="#ppt_h+1"/>
                                          </p:val>
                                        </p:tav>
                                        <p:tav tm="100000">
                                          <p:val>
                                            <p:strVal val="#ppt_y"/>
                                          </p:val>
                                        </p:tav>
                                      </p:tavLst>
                                    </p:anim>
                                    <p:animEffect transition="in" filter="fade">
                                      <p:cBhvr additive="repl">
                                        <p:cTn id="38" dur="500"/>
                                        <p:tgtEl>
                                          <p:spTgt spid="1229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8" presetClass="entr" accel="100000" fill="hold" nodeType="clickEffect">
                                  <p:stCondLst>
                                    <p:cond delay="0"/>
                                  </p:stCondLst>
                                  <p:childTnLst>
                                    <p:set>
                                      <p:cBhvr additive="repl">
                                        <p:cTn id="42" dur="1" fill="hold">
                                          <p:stCondLst>
                                            <p:cond delay="0"/>
                                          </p:stCondLst>
                                        </p:cTn>
                                        <p:tgtEl>
                                          <p:spTgt spid="12299"/>
                                        </p:tgtEl>
                                        <p:attrNameLst>
                                          <p:attrName>style.visibility</p:attrName>
                                        </p:attrNameLst>
                                      </p:cBhvr>
                                      <p:to>
                                        <p:strVal val="visible"/>
                                      </p:to>
                                    </p:set>
                                    <p:anim calcmode="lin" valueType="num">
                                      <p:cBhvr additive="repl">
                                        <p:cTn id="43" dur="500" fill="hold"/>
                                        <p:tgtEl>
                                          <p:spTgt spid="12299"/>
                                        </p:tgtEl>
                                        <p:attrNameLst>
                                          <p:attrName>ppt_w</p:attrName>
                                        </p:attrNameLst>
                                      </p:cBhvr>
                                      <p:tavLst>
                                        <p:tav tm="100000">
                                          <p:val>
                                            <p:strVal val="#ppt_w*2.5"/>
                                          </p:val>
                                        </p:tav>
                                        <p:tav tm="100000">
                                          <p:val>
                                            <p:strVal val="#ppt_w"/>
                                          </p:val>
                                        </p:tav>
                                      </p:tavLst>
                                    </p:anim>
                                    <p:anim calcmode="lin" valueType="num">
                                      <p:cBhvr additive="repl">
                                        <p:cTn id="44" dur="500" fill="hold"/>
                                        <p:tgtEl>
                                          <p:spTgt spid="12299"/>
                                        </p:tgtEl>
                                        <p:attrNameLst>
                                          <p:attrName>ppt_h</p:attrName>
                                        </p:attrNameLst>
                                      </p:cBhvr>
                                      <p:tavLst>
                                        <p:tav tm="100000">
                                          <p:val>
                                            <p:strVal val="#ppt_h*0.01"/>
                                          </p:val>
                                        </p:tav>
                                        <p:tav tm="100000">
                                          <p:val>
                                            <p:strVal val="#ppt_h"/>
                                          </p:val>
                                        </p:tav>
                                      </p:tavLst>
                                    </p:anim>
                                    <p:anim calcmode="lin" valueType="num">
                                      <p:cBhvr additive="repl">
                                        <p:cTn id="45" dur="500" fill="hold"/>
                                        <p:tgtEl>
                                          <p:spTgt spid="12299"/>
                                        </p:tgtEl>
                                        <p:attrNameLst>
                                          <p:attrName>ppt_x</p:attrName>
                                        </p:attrNameLst>
                                      </p:cBhvr>
                                      <p:tavLst>
                                        <p:tav tm="100000">
                                          <p:val>
                                            <p:strVal val="#ppt_x"/>
                                          </p:val>
                                        </p:tav>
                                        <p:tav tm="100000">
                                          <p:val>
                                            <p:strVal val="#ppt_x"/>
                                          </p:val>
                                        </p:tav>
                                      </p:tavLst>
                                    </p:anim>
                                    <p:anim calcmode="lin" valueType="num">
                                      <p:cBhvr additive="repl">
                                        <p:cTn id="46" dur="500" fill="hold"/>
                                        <p:tgtEl>
                                          <p:spTgt spid="12299"/>
                                        </p:tgtEl>
                                        <p:attrNameLst>
                                          <p:attrName>ppt_y</p:attrName>
                                        </p:attrNameLst>
                                      </p:cBhvr>
                                      <p:tavLst>
                                        <p:tav tm="100000">
                                          <p:val>
                                            <p:strVal val="#ppt_h+1"/>
                                          </p:val>
                                        </p:tav>
                                        <p:tav tm="100000">
                                          <p:val>
                                            <p:strVal val="#ppt_y"/>
                                          </p:val>
                                        </p:tav>
                                      </p:tavLst>
                                    </p:anim>
                                    <p:animEffect transition="in" filter="fade">
                                      <p:cBhvr additive="repl">
                                        <p:cTn id="47" dur="500"/>
                                        <p:tgtEl>
                                          <p:spTgt spid="1229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8" presetClass="entr" accel="100000" fill="hold" nodeType="clickEffect">
                                  <p:stCondLst>
                                    <p:cond delay="0"/>
                                  </p:stCondLst>
                                  <p:childTnLst>
                                    <p:set>
                                      <p:cBhvr additive="repl">
                                        <p:cTn id="51" dur="1" fill="hold">
                                          <p:stCondLst>
                                            <p:cond delay="0"/>
                                          </p:stCondLst>
                                        </p:cTn>
                                        <p:tgtEl>
                                          <p:spTgt spid="12296"/>
                                        </p:tgtEl>
                                        <p:attrNameLst>
                                          <p:attrName>style.visibility</p:attrName>
                                        </p:attrNameLst>
                                      </p:cBhvr>
                                      <p:to>
                                        <p:strVal val="visible"/>
                                      </p:to>
                                    </p:set>
                                    <p:anim calcmode="lin" valueType="num">
                                      <p:cBhvr additive="repl">
                                        <p:cTn id="52" dur="500" fill="hold"/>
                                        <p:tgtEl>
                                          <p:spTgt spid="12296"/>
                                        </p:tgtEl>
                                        <p:attrNameLst>
                                          <p:attrName>ppt_w</p:attrName>
                                        </p:attrNameLst>
                                      </p:cBhvr>
                                      <p:tavLst>
                                        <p:tav tm="100000">
                                          <p:val>
                                            <p:strVal val="#ppt_w*2.5"/>
                                          </p:val>
                                        </p:tav>
                                        <p:tav tm="100000">
                                          <p:val>
                                            <p:strVal val="#ppt_w"/>
                                          </p:val>
                                        </p:tav>
                                      </p:tavLst>
                                    </p:anim>
                                    <p:anim calcmode="lin" valueType="num">
                                      <p:cBhvr additive="repl">
                                        <p:cTn id="53" dur="500" fill="hold"/>
                                        <p:tgtEl>
                                          <p:spTgt spid="12296"/>
                                        </p:tgtEl>
                                        <p:attrNameLst>
                                          <p:attrName>ppt_h</p:attrName>
                                        </p:attrNameLst>
                                      </p:cBhvr>
                                      <p:tavLst>
                                        <p:tav tm="100000">
                                          <p:val>
                                            <p:strVal val="#ppt_h*0.01"/>
                                          </p:val>
                                        </p:tav>
                                        <p:tav tm="100000">
                                          <p:val>
                                            <p:strVal val="#ppt_h"/>
                                          </p:val>
                                        </p:tav>
                                      </p:tavLst>
                                    </p:anim>
                                    <p:anim calcmode="lin" valueType="num">
                                      <p:cBhvr additive="repl">
                                        <p:cTn id="54" dur="500" fill="hold"/>
                                        <p:tgtEl>
                                          <p:spTgt spid="12296"/>
                                        </p:tgtEl>
                                        <p:attrNameLst>
                                          <p:attrName>ppt_x</p:attrName>
                                        </p:attrNameLst>
                                      </p:cBhvr>
                                      <p:tavLst>
                                        <p:tav tm="100000">
                                          <p:val>
                                            <p:strVal val="#ppt_x"/>
                                          </p:val>
                                        </p:tav>
                                        <p:tav tm="100000">
                                          <p:val>
                                            <p:strVal val="#ppt_x"/>
                                          </p:val>
                                        </p:tav>
                                      </p:tavLst>
                                    </p:anim>
                                    <p:anim calcmode="lin" valueType="num">
                                      <p:cBhvr additive="repl">
                                        <p:cTn id="55" dur="500" fill="hold"/>
                                        <p:tgtEl>
                                          <p:spTgt spid="12296"/>
                                        </p:tgtEl>
                                        <p:attrNameLst>
                                          <p:attrName>ppt_y</p:attrName>
                                        </p:attrNameLst>
                                      </p:cBhvr>
                                      <p:tavLst>
                                        <p:tav tm="100000">
                                          <p:val>
                                            <p:strVal val="#ppt_h+1"/>
                                          </p:val>
                                        </p:tav>
                                        <p:tav tm="100000">
                                          <p:val>
                                            <p:strVal val="#ppt_y"/>
                                          </p:val>
                                        </p:tav>
                                      </p:tavLst>
                                    </p:anim>
                                    <p:animEffect transition="in" filter="fade">
                                      <p:cBhvr additive="repl">
                                        <p:cTn id="56" dur="500"/>
                                        <p:tgtEl>
                                          <p:spTgt spid="12296"/>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8" presetClass="entr" accel="100000" fill="hold" nodeType="clickEffect">
                                  <p:stCondLst>
                                    <p:cond delay="0"/>
                                  </p:stCondLst>
                                  <p:childTnLst>
                                    <p:set>
                                      <p:cBhvr additive="repl">
                                        <p:cTn id="60" dur="1" fill="hold">
                                          <p:stCondLst>
                                            <p:cond delay="0"/>
                                          </p:stCondLst>
                                        </p:cTn>
                                        <p:tgtEl>
                                          <p:spTgt spid="12300"/>
                                        </p:tgtEl>
                                        <p:attrNameLst>
                                          <p:attrName>style.visibility</p:attrName>
                                        </p:attrNameLst>
                                      </p:cBhvr>
                                      <p:to>
                                        <p:strVal val="visible"/>
                                      </p:to>
                                    </p:set>
                                    <p:anim calcmode="lin" valueType="num">
                                      <p:cBhvr additive="repl">
                                        <p:cTn id="61" dur="500" fill="hold"/>
                                        <p:tgtEl>
                                          <p:spTgt spid="12300"/>
                                        </p:tgtEl>
                                        <p:attrNameLst>
                                          <p:attrName>ppt_w</p:attrName>
                                        </p:attrNameLst>
                                      </p:cBhvr>
                                      <p:tavLst>
                                        <p:tav tm="100000">
                                          <p:val>
                                            <p:strVal val="#ppt_w*2.5"/>
                                          </p:val>
                                        </p:tav>
                                        <p:tav tm="100000">
                                          <p:val>
                                            <p:strVal val="#ppt_w"/>
                                          </p:val>
                                        </p:tav>
                                      </p:tavLst>
                                    </p:anim>
                                    <p:anim calcmode="lin" valueType="num">
                                      <p:cBhvr additive="repl">
                                        <p:cTn id="62" dur="500" fill="hold"/>
                                        <p:tgtEl>
                                          <p:spTgt spid="12300"/>
                                        </p:tgtEl>
                                        <p:attrNameLst>
                                          <p:attrName>ppt_h</p:attrName>
                                        </p:attrNameLst>
                                      </p:cBhvr>
                                      <p:tavLst>
                                        <p:tav tm="100000">
                                          <p:val>
                                            <p:strVal val="#ppt_h*0.01"/>
                                          </p:val>
                                        </p:tav>
                                        <p:tav tm="100000">
                                          <p:val>
                                            <p:strVal val="#ppt_h"/>
                                          </p:val>
                                        </p:tav>
                                      </p:tavLst>
                                    </p:anim>
                                    <p:anim calcmode="lin" valueType="num">
                                      <p:cBhvr additive="repl">
                                        <p:cTn id="63" dur="500" fill="hold"/>
                                        <p:tgtEl>
                                          <p:spTgt spid="12300"/>
                                        </p:tgtEl>
                                        <p:attrNameLst>
                                          <p:attrName>ppt_x</p:attrName>
                                        </p:attrNameLst>
                                      </p:cBhvr>
                                      <p:tavLst>
                                        <p:tav tm="100000">
                                          <p:val>
                                            <p:strVal val="#ppt_x"/>
                                          </p:val>
                                        </p:tav>
                                        <p:tav tm="100000">
                                          <p:val>
                                            <p:strVal val="#ppt_x"/>
                                          </p:val>
                                        </p:tav>
                                      </p:tavLst>
                                    </p:anim>
                                    <p:anim calcmode="lin" valueType="num">
                                      <p:cBhvr additive="repl">
                                        <p:cTn id="64" dur="500" fill="hold"/>
                                        <p:tgtEl>
                                          <p:spTgt spid="12300"/>
                                        </p:tgtEl>
                                        <p:attrNameLst>
                                          <p:attrName>ppt_y</p:attrName>
                                        </p:attrNameLst>
                                      </p:cBhvr>
                                      <p:tavLst>
                                        <p:tav tm="100000">
                                          <p:val>
                                            <p:strVal val="#ppt_h+1"/>
                                          </p:val>
                                        </p:tav>
                                        <p:tav tm="100000">
                                          <p:val>
                                            <p:strVal val="#ppt_y"/>
                                          </p:val>
                                        </p:tav>
                                      </p:tavLst>
                                    </p:anim>
                                    <p:animEffect transition="in" filter="fade">
                                      <p:cBhvr additive="repl">
                                        <p:cTn id="65" dur="500"/>
                                        <p:tgtEl>
                                          <p:spTgt spid="12300"/>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8" presetClass="entr" accel="100000" fill="hold" nodeType="clickEffect">
                                  <p:stCondLst>
                                    <p:cond delay="0"/>
                                  </p:stCondLst>
                                  <p:childTnLst>
                                    <p:set>
                                      <p:cBhvr additive="repl">
                                        <p:cTn id="69" dur="1" fill="hold">
                                          <p:stCondLst>
                                            <p:cond delay="0"/>
                                          </p:stCondLst>
                                        </p:cTn>
                                        <p:tgtEl>
                                          <p:spTgt spid="12297"/>
                                        </p:tgtEl>
                                        <p:attrNameLst>
                                          <p:attrName>style.visibility</p:attrName>
                                        </p:attrNameLst>
                                      </p:cBhvr>
                                      <p:to>
                                        <p:strVal val="visible"/>
                                      </p:to>
                                    </p:set>
                                    <p:anim calcmode="lin" valueType="num">
                                      <p:cBhvr additive="repl">
                                        <p:cTn id="70" dur="500" fill="hold"/>
                                        <p:tgtEl>
                                          <p:spTgt spid="12297"/>
                                        </p:tgtEl>
                                        <p:attrNameLst>
                                          <p:attrName>ppt_w</p:attrName>
                                        </p:attrNameLst>
                                      </p:cBhvr>
                                      <p:tavLst>
                                        <p:tav tm="100000">
                                          <p:val>
                                            <p:strVal val="#ppt_w*2.5"/>
                                          </p:val>
                                        </p:tav>
                                        <p:tav tm="100000">
                                          <p:val>
                                            <p:strVal val="#ppt_w"/>
                                          </p:val>
                                        </p:tav>
                                      </p:tavLst>
                                    </p:anim>
                                    <p:anim calcmode="lin" valueType="num">
                                      <p:cBhvr additive="repl">
                                        <p:cTn id="71" dur="500" fill="hold"/>
                                        <p:tgtEl>
                                          <p:spTgt spid="12297"/>
                                        </p:tgtEl>
                                        <p:attrNameLst>
                                          <p:attrName>ppt_h</p:attrName>
                                        </p:attrNameLst>
                                      </p:cBhvr>
                                      <p:tavLst>
                                        <p:tav tm="100000">
                                          <p:val>
                                            <p:strVal val="#ppt_h*0.01"/>
                                          </p:val>
                                        </p:tav>
                                        <p:tav tm="100000">
                                          <p:val>
                                            <p:strVal val="#ppt_h"/>
                                          </p:val>
                                        </p:tav>
                                      </p:tavLst>
                                    </p:anim>
                                    <p:anim calcmode="lin" valueType="num">
                                      <p:cBhvr additive="repl">
                                        <p:cTn id="72" dur="500" fill="hold"/>
                                        <p:tgtEl>
                                          <p:spTgt spid="12297"/>
                                        </p:tgtEl>
                                        <p:attrNameLst>
                                          <p:attrName>ppt_x</p:attrName>
                                        </p:attrNameLst>
                                      </p:cBhvr>
                                      <p:tavLst>
                                        <p:tav tm="100000">
                                          <p:val>
                                            <p:strVal val="#ppt_x"/>
                                          </p:val>
                                        </p:tav>
                                        <p:tav tm="100000">
                                          <p:val>
                                            <p:strVal val="#ppt_x"/>
                                          </p:val>
                                        </p:tav>
                                      </p:tavLst>
                                    </p:anim>
                                    <p:anim calcmode="lin" valueType="num">
                                      <p:cBhvr additive="repl">
                                        <p:cTn id="73" dur="500" fill="hold"/>
                                        <p:tgtEl>
                                          <p:spTgt spid="12297"/>
                                        </p:tgtEl>
                                        <p:attrNameLst>
                                          <p:attrName>ppt_y</p:attrName>
                                        </p:attrNameLst>
                                      </p:cBhvr>
                                      <p:tavLst>
                                        <p:tav tm="100000">
                                          <p:val>
                                            <p:strVal val="#ppt_h+1"/>
                                          </p:val>
                                        </p:tav>
                                        <p:tav tm="100000">
                                          <p:val>
                                            <p:strVal val="#ppt_y"/>
                                          </p:val>
                                        </p:tav>
                                      </p:tavLst>
                                    </p:anim>
                                    <p:animEffect transition="in" filter="fade">
                                      <p:cBhvr additive="repl">
                                        <p:cTn id="74" dur="500"/>
                                        <p:tgtEl>
                                          <p:spTgt spid="12297"/>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58" presetClass="entr" accel="100000" fill="hold" nodeType="clickEffect">
                                  <p:stCondLst>
                                    <p:cond delay="0"/>
                                  </p:stCondLst>
                                  <p:childTnLst>
                                    <p:set>
                                      <p:cBhvr additive="repl">
                                        <p:cTn id="78" dur="1" fill="hold">
                                          <p:stCondLst>
                                            <p:cond delay="0"/>
                                          </p:stCondLst>
                                        </p:cTn>
                                        <p:tgtEl>
                                          <p:spTgt spid="12301"/>
                                        </p:tgtEl>
                                        <p:attrNameLst>
                                          <p:attrName>style.visibility</p:attrName>
                                        </p:attrNameLst>
                                      </p:cBhvr>
                                      <p:to>
                                        <p:strVal val="visible"/>
                                      </p:to>
                                    </p:set>
                                    <p:anim calcmode="lin" valueType="num">
                                      <p:cBhvr additive="repl">
                                        <p:cTn id="79" dur="500" fill="hold"/>
                                        <p:tgtEl>
                                          <p:spTgt spid="12301"/>
                                        </p:tgtEl>
                                        <p:attrNameLst>
                                          <p:attrName>ppt_w</p:attrName>
                                        </p:attrNameLst>
                                      </p:cBhvr>
                                      <p:tavLst>
                                        <p:tav tm="100000">
                                          <p:val>
                                            <p:strVal val="#ppt_w*2.5"/>
                                          </p:val>
                                        </p:tav>
                                        <p:tav tm="100000">
                                          <p:val>
                                            <p:strVal val="#ppt_w"/>
                                          </p:val>
                                        </p:tav>
                                      </p:tavLst>
                                    </p:anim>
                                    <p:anim calcmode="lin" valueType="num">
                                      <p:cBhvr additive="repl">
                                        <p:cTn id="80" dur="500" fill="hold"/>
                                        <p:tgtEl>
                                          <p:spTgt spid="12301"/>
                                        </p:tgtEl>
                                        <p:attrNameLst>
                                          <p:attrName>ppt_h</p:attrName>
                                        </p:attrNameLst>
                                      </p:cBhvr>
                                      <p:tavLst>
                                        <p:tav tm="100000">
                                          <p:val>
                                            <p:strVal val="#ppt_h*0.01"/>
                                          </p:val>
                                        </p:tav>
                                        <p:tav tm="100000">
                                          <p:val>
                                            <p:strVal val="#ppt_h"/>
                                          </p:val>
                                        </p:tav>
                                      </p:tavLst>
                                    </p:anim>
                                    <p:anim calcmode="lin" valueType="num">
                                      <p:cBhvr additive="repl">
                                        <p:cTn id="81" dur="500" fill="hold"/>
                                        <p:tgtEl>
                                          <p:spTgt spid="12301"/>
                                        </p:tgtEl>
                                        <p:attrNameLst>
                                          <p:attrName>ppt_x</p:attrName>
                                        </p:attrNameLst>
                                      </p:cBhvr>
                                      <p:tavLst>
                                        <p:tav tm="100000">
                                          <p:val>
                                            <p:strVal val="#ppt_x"/>
                                          </p:val>
                                        </p:tav>
                                        <p:tav tm="100000">
                                          <p:val>
                                            <p:strVal val="#ppt_x"/>
                                          </p:val>
                                        </p:tav>
                                      </p:tavLst>
                                    </p:anim>
                                    <p:anim calcmode="lin" valueType="num">
                                      <p:cBhvr additive="repl">
                                        <p:cTn id="82" dur="500" fill="hold"/>
                                        <p:tgtEl>
                                          <p:spTgt spid="12301"/>
                                        </p:tgtEl>
                                        <p:attrNameLst>
                                          <p:attrName>ppt_y</p:attrName>
                                        </p:attrNameLst>
                                      </p:cBhvr>
                                      <p:tavLst>
                                        <p:tav tm="100000">
                                          <p:val>
                                            <p:strVal val="#ppt_h+1"/>
                                          </p:val>
                                        </p:tav>
                                        <p:tav tm="100000">
                                          <p:val>
                                            <p:strVal val="#ppt_y"/>
                                          </p:val>
                                        </p:tav>
                                      </p:tavLst>
                                    </p:anim>
                                    <p:animEffect transition="in" filter="fade">
                                      <p:cBhvr additive="repl">
                                        <p:cTn id="83" dur="500"/>
                                        <p:tgtEl>
                                          <p:spTgt spid="12301"/>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58" presetClass="entr" accel="100000" fill="hold" nodeType="clickEffect">
                                  <p:stCondLst>
                                    <p:cond delay="0"/>
                                  </p:stCondLst>
                                  <p:childTnLst>
                                    <p:set>
                                      <p:cBhvr additive="repl">
                                        <p:cTn id="87" dur="1" fill="hold">
                                          <p:stCondLst>
                                            <p:cond delay="0"/>
                                          </p:stCondLst>
                                        </p:cTn>
                                        <p:tgtEl>
                                          <p:spTgt spid="12294"/>
                                        </p:tgtEl>
                                        <p:attrNameLst>
                                          <p:attrName>style.visibility</p:attrName>
                                        </p:attrNameLst>
                                      </p:cBhvr>
                                      <p:to>
                                        <p:strVal val="visible"/>
                                      </p:to>
                                    </p:set>
                                    <p:anim calcmode="lin" valueType="num">
                                      <p:cBhvr additive="repl">
                                        <p:cTn id="88" dur="500" fill="hold"/>
                                        <p:tgtEl>
                                          <p:spTgt spid="12294"/>
                                        </p:tgtEl>
                                        <p:attrNameLst>
                                          <p:attrName>ppt_w</p:attrName>
                                        </p:attrNameLst>
                                      </p:cBhvr>
                                      <p:tavLst>
                                        <p:tav tm="100000">
                                          <p:val>
                                            <p:strVal val="#ppt_w*2.5"/>
                                          </p:val>
                                        </p:tav>
                                        <p:tav tm="100000">
                                          <p:val>
                                            <p:strVal val="#ppt_w"/>
                                          </p:val>
                                        </p:tav>
                                      </p:tavLst>
                                    </p:anim>
                                    <p:anim calcmode="lin" valueType="num">
                                      <p:cBhvr additive="repl">
                                        <p:cTn id="89" dur="500" fill="hold"/>
                                        <p:tgtEl>
                                          <p:spTgt spid="12294"/>
                                        </p:tgtEl>
                                        <p:attrNameLst>
                                          <p:attrName>ppt_h</p:attrName>
                                        </p:attrNameLst>
                                      </p:cBhvr>
                                      <p:tavLst>
                                        <p:tav tm="100000">
                                          <p:val>
                                            <p:strVal val="#ppt_h*0.01"/>
                                          </p:val>
                                        </p:tav>
                                        <p:tav tm="100000">
                                          <p:val>
                                            <p:strVal val="#ppt_h"/>
                                          </p:val>
                                        </p:tav>
                                      </p:tavLst>
                                    </p:anim>
                                    <p:anim calcmode="lin" valueType="num">
                                      <p:cBhvr additive="repl">
                                        <p:cTn id="90" dur="500" fill="hold"/>
                                        <p:tgtEl>
                                          <p:spTgt spid="12294"/>
                                        </p:tgtEl>
                                        <p:attrNameLst>
                                          <p:attrName>ppt_x</p:attrName>
                                        </p:attrNameLst>
                                      </p:cBhvr>
                                      <p:tavLst>
                                        <p:tav tm="100000">
                                          <p:val>
                                            <p:strVal val="#ppt_x"/>
                                          </p:val>
                                        </p:tav>
                                        <p:tav tm="100000">
                                          <p:val>
                                            <p:strVal val="#ppt_x"/>
                                          </p:val>
                                        </p:tav>
                                      </p:tavLst>
                                    </p:anim>
                                    <p:anim calcmode="lin" valueType="num">
                                      <p:cBhvr additive="repl">
                                        <p:cTn id="91" dur="500" fill="hold"/>
                                        <p:tgtEl>
                                          <p:spTgt spid="12294"/>
                                        </p:tgtEl>
                                        <p:attrNameLst>
                                          <p:attrName>ppt_y</p:attrName>
                                        </p:attrNameLst>
                                      </p:cBhvr>
                                      <p:tavLst>
                                        <p:tav tm="100000">
                                          <p:val>
                                            <p:strVal val="#ppt_h+1"/>
                                          </p:val>
                                        </p:tav>
                                        <p:tav tm="100000">
                                          <p:val>
                                            <p:strVal val="#ppt_y"/>
                                          </p:val>
                                        </p:tav>
                                      </p:tavLst>
                                    </p:anim>
                                    <p:animEffect transition="in" filter="fade">
                                      <p:cBhvr additive="repl">
                                        <p:cTn id="92" dur="500"/>
                                        <p:tgtEl>
                                          <p:spTgt spid="12294"/>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58" presetClass="entr" accel="100000" fill="hold" nodeType="clickEffect">
                                  <p:stCondLst>
                                    <p:cond delay="0"/>
                                  </p:stCondLst>
                                  <p:childTnLst>
                                    <p:set>
                                      <p:cBhvr additive="repl">
                                        <p:cTn id="96" dur="1" fill="hold">
                                          <p:stCondLst>
                                            <p:cond delay="0"/>
                                          </p:stCondLst>
                                        </p:cTn>
                                        <p:tgtEl>
                                          <p:spTgt spid="12302"/>
                                        </p:tgtEl>
                                        <p:attrNameLst>
                                          <p:attrName>style.visibility</p:attrName>
                                        </p:attrNameLst>
                                      </p:cBhvr>
                                      <p:to>
                                        <p:strVal val="visible"/>
                                      </p:to>
                                    </p:set>
                                    <p:anim calcmode="lin" valueType="num">
                                      <p:cBhvr additive="repl">
                                        <p:cTn id="97" dur="500" fill="hold"/>
                                        <p:tgtEl>
                                          <p:spTgt spid="12302"/>
                                        </p:tgtEl>
                                        <p:attrNameLst>
                                          <p:attrName>ppt_w</p:attrName>
                                        </p:attrNameLst>
                                      </p:cBhvr>
                                      <p:tavLst>
                                        <p:tav tm="100000">
                                          <p:val>
                                            <p:strVal val="#ppt_w*2.5"/>
                                          </p:val>
                                        </p:tav>
                                        <p:tav tm="100000">
                                          <p:val>
                                            <p:strVal val="#ppt_w"/>
                                          </p:val>
                                        </p:tav>
                                      </p:tavLst>
                                    </p:anim>
                                    <p:anim calcmode="lin" valueType="num">
                                      <p:cBhvr additive="repl">
                                        <p:cTn id="98" dur="500" fill="hold"/>
                                        <p:tgtEl>
                                          <p:spTgt spid="12302"/>
                                        </p:tgtEl>
                                        <p:attrNameLst>
                                          <p:attrName>ppt_h</p:attrName>
                                        </p:attrNameLst>
                                      </p:cBhvr>
                                      <p:tavLst>
                                        <p:tav tm="100000">
                                          <p:val>
                                            <p:strVal val="#ppt_h*0.01"/>
                                          </p:val>
                                        </p:tav>
                                        <p:tav tm="100000">
                                          <p:val>
                                            <p:strVal val="#ppt_h"/>
                                          </p:val>
                                        </p:tav>
                                      </p:tavLst>
                                    </p:anim>
                                    <p:anim calcmode="lin" valueType="num">
                                      <p:cBhvr additive="repl">
                                        <p:cTn id="99" dur="500" fill="hold"/>
                                        <p:tgtEl>
                                          <p:spTgt spid="12302"/>
                                        </p:tgtEl>
                                        <p:attrNameLst>
                                          <p:attrName>ppt_x</p:attrName>
                                        </p:attrNameLst>
                                      </p:cBhvr>
                                      <p:tavLst>
                                        <p:tav tm="100000">
                                          <p:val>
                                            <p:strVal val="#ppt_x"/>
                                          </p:val>
                                        </p:tav>
                                        <p:tav tm="100000">
                                          <p:val>
                                            <p:strVal val="#ppt_x"/>
                                          </p:val>
                                        </p:tav>
                                      </p:tavLst>
                                    </p:anim>
                                    <p:anim calcmode="lin" valueType="num">
                                      <p:cBhvr additive="repl">
                                        <p:cTn id="100" dur="500" fill="hold"/>
                                        <p:tgtEl>
                                          <p:spTgt spid="12302"/>
                                        </p:tgtEl>
                                        <p:attrNameLst>
                                          <p:attrName>ppt_y</p:attrName>
                                        </p:attrNameLst>
                                      </p:cBhvr>
                                      <p:tavLst>
                                        <p:tav tm="100000">
                                          <p:val>
                                            <p:strVal val="#ppt_h+1"/>
                                          </p:val>
                                        </p:tav>
                                        <p:tav tm="100000">
                                          <p:val>
                                            <p:strVal val="#ppt_y"/>
                                          </p:val>
                                        </p:tav>
                                      </p:tavLst>
                                    </p:anim>
                                    <p:animEffect transition="in" filter="fade">
                                      <p:cBhvr additive="repl">
                                        <p:cTn id="101" dur="500"/>
                                        <p:tgtEl>
                                          <p:spTgt spid="12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u="sng" dirty="0" smtClean="0">
                <a:solidFill>
                  <a:srgbClr val="FFC000"/>
                </a:solidFill>
                <a:hlinkClick r:id="rId2" action="ppaction://hlinkpres?slideindex=1&amp;slidetitle="/>
              </a:rPr>
              <a:t>Проект «Нужна ли нам математика?» ученика 5 "Д" класса </a:t>
            </a:r>
            <a:r>
              <a:rPr lang="ru-RU" u="sng" dirty="0" err="1" smtClean="0">
                <a:solidFill>
                  <a:srgbClr val="FFC000"/>
                </a:solidFill>
                <a:hlinkClick r:id="rId2" action="ppaction://hlinkpres?slideindex=1&amp;slidetitle="/>
              </a:rPr>
              <a:t>Рощупкина</a:t>
            </a:r>
            <a:r>
              <a:rPr lang="ru-RU" u="sng" dirty="0" smtClean="0">
                <a:solidFill>
                  <a:srgbClr val="FFC000"/>
                </a:solidFill>
                <a:hlinkClick r:id="rId2" action="ppaction://hlinkpres?slideindex=1&amp;slidetitle="/>
              </a:rPr>
              <a:t> Димы</a:t>
            </a:r>
            <a:r>
              <a:rPr lang="ru-RU" u="sng" dirty="0">
                <a:solidFill>
                  <a:srgbClr val="FFC000"/>
                </a:solidFill>
              </a:rPr>
              <a:t/>
            </a:r>
            <a:br>
              <a:rPr lang="ru-RU" u="sng" dirty="0">
                <a:solidFill>
                  <a:srgbClr val="FFC000"/>
                </a:solidFill>
              </a:rPr>
            </a:br>
            <a:endParaRPr lang="ru-RU" dirty="0">
              <a:solidFill>
                <a:srgbClr val="FFC000"/>
              </a:solidFill>
            </a:endParaRPr>
          </a:p>
        </p:txBody>
      </p:sp>
      <p:pic>
        <p:nvPicPr>
          <p:cNvPr id="1026" name="Picture 2" descr="D:\Новая папка\математический месячник 2013\ПРОЕКТ 3\imagesCA43V2K3.jpg"/>
          <p:cNvPicPr>
            <a:picLocks noChangeAspect="1" noChangeArrowheads="1"/>
          </p:cNvPicPr>
          <p:nvPr/>
        </p:nvPicPr>
        <p:blipFill rotWithShape="1">
          <a:blip r:embed="rId3" cstate="email">
            <a:extLst>
              <a:ext uri="{28A0092B-C50C-407E-A947-70E740481C1C}">
                <a14:useLocalDpi xmlns:a14="http://schemas.microsoft.com/office/drawing/2010/main" xmlns="" val="0"/>
              </a:ext>
            </a:extLst>
          </a:blip>
          <a:srcRect l="-6725" r="6725"/>
          <a:stretch/>
        </p:blipFill>
        <p:spPr bwMode="auto">
          <a:xfrm>
            <a:off x="864000" y="1223328"/>
            <a:ext cx="5885109" cy="550460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43438" y="714375"/>
            <a:ext cx="4143375" cy="5570756"/>
          </a:xfrm>
          <a:prstGeom prst="rect">
            <a:avLst/>
          </a:prstGeom>
        </p:spPr>
        <p:txBody>
          <a:bodyPr>
            <a:spAutoFit/>
          </a:bodyPr>
          <a:lstStyle/>
          <a:p>
            <a:pPr algn="ctr" fontAlgn="auto">
              <a:spcBef>
                <a:spcPts val="0"/>
              </a:spcBef>
              <a:spcAft>
                <a:spcPts val="0"/>
              </a:spcAft>
              <a:defRPr/>
            </a:pPr>
            <a:r>
              <a:rPr lang="ru-RU" sz="3600" b="1" i="1" dirty="0">
                <a:solidFill>
                  <a:schemeClr val="accent2">
                    <a:lumMod val="75000"/>
                  </a:schemeClr>
                </a:solidFill>
                <a:effectLst>
                  <a:outerShdw blurRad="38100" dist="38100" dir="2700000" algn="tl">
                    <a:srgbClr val="000000">
                      <a:alpha val="43137"/>
                    </a:srgbClr>
                  </a:outerShdw>
                </a:effectLst>
                <a:latin typeface="+mn-lt"/>
              </a:rPr>
              <a:t>Математика – царица наук …</a:t>
            </a:r>
          </a:p>
          <a:p>
            <a:pPr algn="ctr" fontAlgn="auto">
              <a:spcBef>
                <a:spcPts val="0"/>
              </a:spcBef>
              <a:spcAft>
                <a:spcPts val="0"/>
              </a:spcAft>
              <a:defRPr/>
            </a:pPr>
            <a:endParaRPr lang="ru-RU" sz="2800" b="1" i="1" dirty="0">
              <a:effectLst>
                <a:outerShdw blurRad="38100" dist="38100" dir="2700000" algn="tl">
                  <a:srgbClr val="000000">
                    <a:alpha val="43137"/>
                  </a:srgbClr>
                </a:outerShdw>
              </a:effectLst>
              <a:latin typeface="+mn-lt"/>
            </a:endParaRPr>
          </a:p>
          <a:p>
            <a:pPr algn="ctr" fontAlgn="auto">
              <a:spcBef>
                <a:spcPts val="0"/>
              </a:spcBef>
              <a:spcAft>
                <a:spcPts val="0"/>
              </a:spcAft>
              <a:defRPr/>
            </a:pPr>
            <a:r>
              <a:rPr lang="ru-RU" sz="3200" b="1" i="1" dirty="0">
                <a:solidFill>
                  <a:schemeClr val="accent2">
                    <a:lumMod val="75000"/>
                  </a:schemeClr>
                </a:solidFill>
                <a:effectLst>
                  <a:outerShdw blurRad="38100" dist="38100" dir="2700000" algn="tl">
                    <a:srgbClr val="000000">
                      <a:alpha val="43137"/>
                    </a:srgbClr>
                  </a:outerShdw>
                </a:effectLst>
                <a:latin typeface="+mn-lt"/>
              </a:rPr>
              <a:t>(К. Гаусс - </a:t>
            </a:r>
            <a:r>
              <a:rPr lang="ru-RU" sz="3200" b="1" i="1" dirty="0">
                <a:solidFill>
                  <a:schemeClr val="accent2">
                    <a:lumMod val="75000"/>
                  </a:schemeClr>
                </a:solidFill>
                <a:latin typeface="+mn-lt"/>
              </a:rPr>
              <a:t>немецкий математик, механик, физик и астроном. Считается одним из величайших математиков всех времён, «королём математиков»</a:t>
            </a:r>
            <a:r>
              <a:rPr lang="ru-RU" sz="3200" b="1" i="1" dirty="0">
                <a:solidFill>
                  <a:schemeClr val="accent2">
                    <a:lumMod val="75000"/>
                  </a:schemeClr>
                </a:solidFill>
                <a:effectLst>
                  <a:outerShdw blurRad="38100" dist="38100" dir="2700000" algn="tl">
                    <a:srgbClr val="000000">
                      <a:alpha val="43137"/>
                    </a:srgbClr>
                  </a:outerShdw>
                </a:effectLst>
                <a:latin typeface="+mn-lt"/>
              </a:rPr>
              <a:t>)</a:t>
            </a:r>
          </a:p>
        </p:txBody>
      </p:sp>
      <p:pic>
        <p:nvPicPr>
          <p:cNvPr id="3" name="Рисунок 2" descr="74175623.jpg"/>
          <p:cNvPicPr>
            <a:picLocks noChangeAspect="1"/>
          </p:cNvPicPr>
          <p:nvPr/>
        </p:nvPicPr>
        <p:blipFill>
          <a:blip r:embed="rId2" cstate="email"/>
          <a:stretch>
            <a:fillRect/>
          </a:stretch>
        </p:blipFill>
        <p:spPr>
          <a:xfrm>
            <a:off x="395536" y="1052736"/>
            <a:ext cx="3729038" cy="4781550"/>
          </a:xfrm>
          <a:prstGeom prst="rect">
            <a:avLst/>
          </a:prstGeom>
          <a:ln cmpd="sng">
            <a:solidFill>
              <a:schemeClr val="accent4">
                <a:lumMod val="60000"/>
                <a:lumOff val="4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323215141"/>
      </p:ext>
    </p:extLst>
  </p:cSld>
  <p:clrMapOvr>
    <a:masterClrMapping/>
  </p:clrMapOvr>
  <p:transition>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Другая 1">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694F07"/>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337</TotalTime>
  <Words>464</Words>
  <Application>Microsoft Office PowerPoint</Application>
  <PresentationFormat>Экран (4:3)</PresentationFormat>
  <Paragraphs>63</Paragraphs>
  <Slides>15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Трек</vt:lpstr>
      <vt:lpstr>Для чего нужна математика?</vt:lpstr>
      <vt:lpstr>Математика – царица всех наук</vt:lpstr>
      <vt:lpstr>Математика необходима  для развития ребенка! </vt:lpstr>
      <vt:lpstr>Математика в нашей жизни </vt:lpstr>
      <vt:lpstr>Зачем нужна математика</vt:lpstr>
      <vt:lpstr>Слайд 6</vt:lpstr>
      <vt:lpstr>Слайд 7</vt:lpstr>
      <vt:lpstr>Проект «Нужна ли нам математика?» ученика 5 "Д" класса Рощупкина Димы </vt:lpstr>
      <vt:lpstr>Слайд 9</vt:lpstr>
      <vt:lpstr>Слайд 10</vt:lpstr>
      <vt:lpstr>Слайд 11</vt:lpstr>
      <vt:lpstr>Слайд 12</vt:lpstr>
      <vt:lpstr>Слайд 13</vt:lpstr>
      <vt:lpstr>Слайд 14</vt:lpstr>
      <vt:lpstr>Суперфизкультминутка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Для чего нужна математика?</dc:title>
  <dc:creator>Алла Белоусова</dc:creator>
  <cp:lastModifiedBy>Roman</cp:lastModifiedBy>
  <cp:revision>29</cp:revision>
  <dcterms:created xsi:type="dcterms:W3CDTF">2014-01-27T18:12:44Z</dcterms:created>
  <dcterms:modified xsi:type="dcterms:W3CDTF">2014-04-09T19:06:33Z</dcterms:modified>
</cp:coreProperties>
</file>