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13"/>
  </p:notesMasterIdLst>
  <p:sldIdLst>
    <p:sldId id="256" r:id="rId2"/>
    <p:sldId id="322" r:id="rId3"/>
    <p:sldId id="339" r:id="rId4"/>
    <p:sldId id="323" r:id="rId5"/>
    <p:sldId id="348" r:id="rId6"/>
    <p:sldId id="346" r:id="rId7"/>
    <p:sldId id="326" r:id="rId8"/>
    <p:sldId id="340" r:id="rId9"/>
    <p:sldId id="347" r:id="rId10"/>
    <p:sldId id="334" r:id="rId11"/>
    <p:sldId id="345" r:id="rId12"/>
  </p:sldIdLst>
  <p:sldSz cx="9144000" cy="6858000" type="screen4x3"/>
  <p:notesSz cx="6669088" cy="9926638"/>
  <p:embeddedFontLst>
    <p:embeddedFont>
      <p:font typeface="Tahoma" pitchFamily="34" charset="0"/>
      <p:regular r:id="rId14"/>
      <p:bold r:id="rId15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FFFFFF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FFFFFF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FFFFFF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FFFFFF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FFFFFF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4303"/>
    <a:srgbClr val="FF6600"/>
    <a:srgbClr val="73400D"/>
    <a:srgbClr val="006600"/>
    <a:srgbClr val="72320E"/>
    <a:srgbClr val="000000"/>
    <a:srgbClr val="AD4E3B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4854" autoAdjust="0"/>
    <p:restoredTop sz="94088" autoAdjust="0"/>
  </p:normalViewPr>
  <p:slideViewPr>
    <p:cSldViewPr>
      <p:cViewPr>
        <p:scale>
          <a:sx n="90" d="100"/>
          <a:sy n="90" d="100"/>
        </p:scale>
        <p:origin x="-36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29" tIns="47414" rIns="94829" bIns="47414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29" tIns="47414" rIns="94829" bIns="4741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29" tIns="47414" rIns="94829" bIns="474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29" tIns="47414" rIns="94829" bIns="47414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81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29" tIns="47414" rIns="94829" bIns="4741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1921F99-C3B5-4FEA-B043-A7AAF5E51B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56E527-A627-4EE9-8582-CD3073830372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FA41C7D-CE48-4C80-B76A-BD16EEC4FE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F4450-3F43-4B02-A1ED-26E68CC36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578D8-456B-427F-8BFB-FB422F43CD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24A09-312D-4840-8850-C03DDC4F9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FB09B-1D30-40B3-9D43-C49F8D299C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A9E46-92AC-4C98-8E5E-35FA22BB43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E4D36-6126-41B0-9B50-FD7276DCEE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0CAD2-0583-44D3-A07E-D701C03151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A96D8-81C0-4883-85D8-4950EC36DE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53AD9-2691-48F5-B6A3-EFB0CEC12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9661A-D99A-4445-B116-3FF1B340D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A44F1-E813-4A9F-A627-FFC6B43293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2F824-F6A6-48B3-89C0-6C11615A24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ru-RU">
              <a:solidFill>
                <a:schemeClr val="tx1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2D2574-2BB0-4ED1-A8B2-30377FB672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4" r:id="rId1"/>
    <p:sldLayoutId id="2147484252" r:id="rId2"/>
    <p:sldLayoutId id="2147484253" r:id="rId3"/>
    <p:sldLayoutId id="2147484254" r:id="rId4"/>
    <p:sldLayoutId id="2147484255" r:id="rId5"/>
    <p:sldLayoutId id="2147484256" r:id="rId6"/>
    <p:sldLayoutId id="2147484257" r:id="rId7"/>
    <p:sldLayoutId id="2147484258" r:id="rId8"/>
    <p:sldLayoutId id="2147484259" r:id="rId9"/>
    <p:sldLayoutId id="2147484260" r:id="rId10"/>
    <p:sldLayoutId id="2147484261" r:id="rId11"/>
    <p:sldLayoutId id="2147484262" r:id="rId12"/>
    <p:sldLayoutId id="214748426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jpe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emf"/><Relationship Id="rId7" Type="http://schemas.openxmlformats.org/officeDocument/2006/relationships/image" Target="../media/image19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emf"/><Relationship Id="rId10" Type="http://schemas.openxmlformats.org/officeDocument/2006/relationships/image" Target="../media/image22.emf"/><Relationship Id="rId4" Type="http://schemas.openxmlformats.org/officeDocument/2006/relationships/image" Target="../media/image16.emf"/><Relationship Id="rId9" Type="http://schemas.openxmlformats.org/officeDocument/2006/relationships/image" Target="../media/image2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emf"/><Relationship Id="rId7" Type="http://schemas.openxmlformats.org/officeDocument/2006/relationships/image" Target="../media/image28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4.png"/><Relationship Id="rId7" Type="http://schemas.openxmlformats.org/officeDocument/2006/relationships/image" Target="../media/image37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emf"/><Relationship Id="rId10" Type="http://schemas.openxmlformats.org/officeDocument/2006/relationships/image" Target="../media/image40.png"/><Relationship Id="rId4" Type="http://schemas.openxmlformats.org/officeDocument/2006/relationships/image" Target="../media/image25.png"/><Relationship Id="rId9" Type="http://schemas.openxmlformats.org/officeDocument/2006/relationships/image" Target="../media/image3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625" y="4714875"/>
            <a:ext cx="8175625" cy="180975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Управленческая деятельность заместителя директора школы в условиях ОЭР по формированию ИОС средствами интегративного подхода к учебно-воспитательной деятельности </a:t>
            </a:r>
            <a:r>
              <a:rPr lang="ru-RU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403350" y="849313"/>
            <a:ext cx="7616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 b="1">
              <a:latin typeface="Arial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714356"/>
            <a:ext cx="9144000" cy="1000132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ru-RU" b="1" dirty="0">
                <a:solidFill>
                  <a:schemeClr val="accent2"/>
                </a:solidFill>
                <a:latin typeface="Arial" charset="0"/>
              </a:rPr>
              <a:t>           </a:t>
            </a:r>
          </a:p>
          <a:p>
            <a:pPr algn="ctr">
              <a:defRPr/>
            </a:pPr>
            <a:r>
              <a:rPr lang="ru-RU" sz="2800" b="1" spc="6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latin typeface="+mj-lt"/>
              </a:rPr>
              <a:t> </a:t>
            </a:r>
            <a:r>
              <a:rPr lang="ru-RU" sz="2000" b="1" spc="6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МБОУ СОШ №3 г.Петушки Владимирской обл.</a:t>
            </a:r>
          </a:p>
          <a:p>
            <a:pPr algn="ctr">
              <a:defRPr/>
            </a:pPr>
            <a:endParaRPr lang="ru-RU" b="1" spc="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>
              <a:defRPr/>
            </a:pPr>
            <a:r>
              <a:rPr lang="ru-RU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ЧАСОВСКИХ ИРИНА ПАВЛОВНА, </a:t>
            </a:r>
          </a:p>
          <a:p>
            <a:pPr algn="ctr">
              <a:defRPr/>
            </a:pPr>
            <a:r>
              <a:rPr lang="ru-RU" sz="2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заместитель директора по УВР, заслуженный учитель РФ  </a:t>
            </a:r>
          </a:p>
          <a:p>
            <a:pPr algn="ctr">
              <a:defRPr/>
            </a:pPr>
            <a:r>
              <a:rPr lang="ru-RU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>
              <a:defRPr/>
            </a:pPr>
            <a:r>
              <a:rPr lang="ru-RU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  </a:t>
            </a:r>
          </a:p>
        </p:txBody>
      </p:sp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4868863"/>
            <a:ext cx="863600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80400" y="5876925"/>
            <a:ext cx="8636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9" descr="Школа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50" y="1785938"/>
            <a:ext cx="2928938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Рисунок 4" descr="0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929438" y="1785938"/>
            <a:ext cx="1643062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1" descr="сканирование003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286250" y="1785938"/>
            <a:ext cx="1571625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Рисунок 10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14688" y="3071813"/>
            <a:ext cx="1071562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Рисунок 10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857875" y="3071813"/>
            <a:ext cx="1071563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1500188" y="0"/>
            <a:ext cx="6072187" cy="85725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2" algn="ctr">
              <a:defRPr/>
            </a:pP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ВНУТРИШКОЛЬНАЯ  СИСТЕМА «ВЫРАЩИВАНИЯ»   ТАЛАНТЛИВЫХ  ДЕТЕЙ</a:t>
            </a:r>
          </a:p>
          <a:p>
            <a:pPr>
              <a:defRPr/>
            </a:pPr>
            <a:endParaRPr lang="ru-RU"/>
          </a:p>
        </p:txBody>
      </p:sp>
      <p:sp>
        <p:nvSpPr>
          <p:cNvPr id="17412" name="AutoShape 3"/>
          <p:cNvSpPr>
            <a:spLocks noChangeArrowheads="1"/>
          </p:cNvSpPr>
          <p:nvPr/>
        </p:nvSpPr>
        <p:spPr bwMode="auto">
          <a:xfrm>
            <a:off x="252413" y="574675"/>
            <a:ext cx="8715375" cy="57150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>
              <a:spcAft>
                <a:spcPts val="1000"/>
              </a:spcAft>
              <a:buClr>
                <a:srgbClr val="000000"/>
              </a:buClr>
              <a:buFont typeface="Wingdings" pitchFamily="2" charset="2"/>
              <a:buChar char="n"/>
              <a:defRPr/>
            </a:pPr>
            <a:r>
              <a:rPr lang="ru-RU" sz="1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интеграция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 урочной и внеурочной деятельности школьников, направленная на выявление талантливых детей в разных направлениях творческой деятельности;</a:t>
            </a:r>
          </a:p>
          <a:p>
            <a:pPr algn="ctr">
              <a:spcAft>
                <a:spcPts val="1000"/>
              </a:spcAft>
              <a:defRPr/>
            </a:pPr>
            <a:endParaRPr lang="ru-RU" sz="1100" b="1"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17413" name="AutoShape 4"/>
          <p:cNvSpPr>
            <a:spLocks noChangeArrowheads="1"/>
          </p:cNvSpPr>
          <p:nvPr/>
        </p:nvSpPr>
        <p:spPr bwMode="auto">
          <a:xfrm>
            <a:off x="285750" y="1428750"/>
            <a:ext cx="8715375" cy="85725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>
              <a:spcAft>
                <a:spcPts val="1000"/>
              </a:spcAft>
              <a:buClr>
                <a:srgbClr val="000000"/>
              </a:buClr>
              <a:buFont typeface="Wingdings" pitchFamily="2" charset="2"/>
              <a:buChar char="n"/>
              <a:defRPr/>
            </a:pPr>
            <a:r>
              <a:rPr lang="ru-RU" sz="1400" b="1">
                <a:solidFill>
                  <a:srgbClr val="000000"/>
                </a:solidFill>
                <a:latin typeface="Times New Roman" pitchFamily="18" charset="0"/>
              </a:rPr>
              <a:t>   </a:t>
            </a: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программа организации 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массовой научно-исследовательской, проектной и творческой деятельности учащихся с проведением ежегодной общешкольной научно-практической конференции </a:t>
            </a:r>
            <a:r>
              <a:rPr lang="ru-RU" sz="1400" b="1">
                <a:solidFill>
                  <a:srgbClr val="FF0000"/>
                </a:solidFill>
                <a:cs typeface="Tahoma" pitchFamily="34" charset="0"/>
              </a:rPr>
              <a:t>«ШАГ В БУДУЩЕЕ»</a:t>
            </a:r>
            <a:endParaRPr lang="ru-RU" sz="1400" b="1">
              <a:solidFill>
                <a:srgbClr val="000000"/>
              </a:solidFill>
              <a:cs typeface="Tahoma" pitchFamily="34" charset="0"/>
            </a:endParaRPr>
          </a:p>
          <a:p>
            <a:pPr>
              <a:buClr>
                <a:srgbClr val="000000"/>
              </a:buClr>
              <a:buFont typeface="Wingdings" pitchFamily="2" charset="2"/>
              <a:buChar char="n"/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Aft>
                <a:spcPts val="1000"/>
              </a:spcAft>
              <a:defRPr/>
            </a:pPr>
            <a:endParaRPr lang="ru-RU" sz="1100" b="1"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17414" name="AutoShape 5"/>
          <p:cNvSpPr>
            <a:spLocks noChangeArrowheads="1"/>
          </p:cNvSpPr>
          <p:nvPr/>
        </p:nvSpPr>
        <p:spPr bwMode="auto">
          <a:xfrm>
            <a:off x="214313" y="2500313"/>
            <a:ext cx="8715375" cy="57150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>
              <a:spcAft>
                <a:spcPts val="1000"/>
              </a:spcAft>
              <a:buClr>
                <a:srgbClr val="000000"/>
              </a:buClr>
              <a:buFont typeface="Wingdings" pitchFamily="2" charset="2"/>
              <a:buChar char="n"/>
              <a:defRPr/>
            </a:pP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</a:rPr>
              <a:t>   </a:t>
            </a:r>
            <a:r>
              <a:rPr lang="ru-RU" sz="1400" b="1" dirty="0">
                <a:solidFill>
                  <a:srgbClr val="C00000"/>
                </a:solidFill>
                <a:cs typeface="Tahoma" pitchFamily="34" charset="0"/>
              </a:rPr>
              <a:t>вовлечение </a:t>
            </a:r>
            <a:r>
              <a:rPr lang="ru-RU" sz="1400" b="1" dirty="0">
                <a:solidFill>
                  <a:srgbClr val="000000"/>
                </a:solidFill>
                <a:cs typeface="Tahoma" pitchFamily="34" charset="0"/>
              </a:rPr>
              <a:t>детей в систему конкурсов и смотров разной </a:t>
            </a:r>
            <a:r>
              <a:rPr lang="ru-RU" sz="1400" b="1" dirty="0">
                <a:solidFill>
                  <a:srgbClr val="000000"/>
                </a:solidFill>
                <a:cs typeface="Tahoma" pitchFamily="34" charset="0"/>
              </a:rPr>
              <a:t>предметно-тематического направления ; конкурс </a:t>
            </a:r>
            <a:r>
              <a:rPr lang="ru-RU" sz="1400" b="1" dirty="0">
                <a:solidFill>
                  <a:srgbClr val="FF0000"/>
                </a:solidFill>
                <a:cs typeface="Tahoma" pitchFamily="34" charset="0"/>
              </a:rPr>
              <a:t>«Ученик года»</a:t>
            </a:r>
            <a:endParaRPr lang="ru-RU" sz="1400" b="1" dirty="0">
              <a:solidFill>
                <a:srgbClr val="FF0000"/>
              </a:solidFill>
              <a:cs typeface="Tahoma" pitchFamily="34" charset="0"/>
            </a:endParaRPr>
          </a:p>
          <a:p>
            <a:pPr lvl="1">
              <a:defRPr/>
            </a:pPr>
            <a:endParaRPr lang="ru-RU" sz="14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spcAft>
                <a:spcPts val="1000"/>
              </a:spcAft>
              <a:defRPr/>
            </a:pPr>
            <a:endParaRPr lang="ru-RU" sz="14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Aft>
                <a:spcPts val="1000"/>
              </a:spcAft>
              <a:defRPr/>
            </a:pPr>
            <a:endParaRPr lang="ru-RU" sz="1100" b="1" dirty="0">
              <a:latin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214313" y="3143250"/>
            <a:ext cx="8715375" cy="714375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just">
              <a:spcAft>
                <a:spcPts val="1000"/>
              </a:spcAft>
              <a:buFont typeface="Wingdings" pitchFamily="2" charset="2"/>
              <a:buChar char="n"/>
              <a:defRPr/>
            </a:pPr>
            <a:r>
              <a:rPr lang="ru-RU" sz="1400" b="1">
                <a:solidFill>
                  <a:srgbClr val="000000"/>
                </a:solidFill>
                <a:latin typeface="Times New Roman" pitchFamily="18" charset="0"/>
              </a:rPr>
              <a:t>   </a:t>
            </a: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разработка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 индивидуальных образовательных программ серии </a:t>
            </a:r>
            <a:r>
              <a:rPr lang="ru-RU" sz="1400" b="1">
                <a:solidFill>
                  <a:srgbClr val="FF0000"/>
                </a:solidFill>
                <a:cs typeface="Tahoma" pitchFamily="34" charset="0"/>
              </a:rPr>
              <a:t>«УМНИЦА»</a:t>
            </a:r>
            <a:r>
              <a:rPr lang="ru-RU" sz="1400" b="1">
                <a:cs typeface="Tahoma" pitchFamily="34" charset="0"/>
              </a:rPr>
              <a:t> 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для высокомотивированных и талантливых детей;</a:t>
            </a:r>
          </a:p>
          <a:p>
            <a:pPr lvl="1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spcAft>
                <a:spcPts val="1000"/>
              </a:spcAft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Aft>
                <a:spcPts val="1000"/>
              </a:spcAft>
              <a:defRPr/>
            </a:pPr>
            <a:endParaRPr lang="ru-RU" sz="1100" b="1"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214313" y="3929063"/>
            <a:ext cx="8715375" cy="35718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just">
              <a:spcAft>
                <a:spcPts val="1000"/>
              </a:spcAft>
              <a:buFont typeface="Wingdings" pitchFamily="2" charset="2"/>
              <a:buChar char="n"/>
              <a:defRPr/>
            </a:pPr>
            <a:r>
              <a:rPr lang="ru-RU" sz="1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система 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дополнительного образования;</a:t>
            </a:r>
          </a:p>
          <a:p>
            <a:pPr lvl="1" algn="just">
              <a:spcAft>
                <a:spcPts val="1000"/>
              </a:spcAft>
              <a:defRPr/>
            </a:pPr>
            <a:endParaRPr lang="ru-RU" sz="1400" b="1">
              <a:latin typeface="Times New Roman" pitchFamily="18" charset="0"/>
            </a:endParaRPr>
          </a:p>
          <a:p>
            <a:pPr lvl="1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spcAft>
                <a:spcPts val="1000"/>
              </a:spcAft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Aft>
                <a:spcPts val="1000"/>
              </a:spcAft>
              <a:defRPr/>
            </a:pPr>
            <a:endParaRPr lang="ru-RU" sz="1100" b="1"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214313" y="4286250"/>
            <a:ext cx="8715375" cy="57150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just">
              <a:spcAft>
                <a:spcPts val="1000"/>
              </a:spcAft>
              <a:buFont typeface="Wingdings" pitchFamily="2" charset="2"/>
              <a:buChar char="n"/>
              <a:defRPr/>
            </a:pP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  </a:t>
            </a: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создание 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 системы поощрений и стимулов для повышения учебных результатов школьников;</a:t>
            </a:r>
            <a:r>
              <a:rPr lang="ru-RU" sz="1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lvl="1" algn="just">
              <a:spcAft>
                <a:spcPts val="1000"/>
              </a:spcAft>
              <a:defRPr/>
            </a:pPr>
            <a:endParaRPr lang="ru-RU" sz="1400" b="1">
              <a:latin typeface="Times New Roman" pitchFamily="18" charset="0"/>
            </a:endParaRPr>
          </a:p>
          <a:p>
            <a:pPr lvl="1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spcAft>
                <a:spcPts val="1000"/>
              </a:spcAft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Aft>
                <a:spcPts val="1000"/>
              </a:spcAft>
              <a:defRPr/>
            </a:pPr>
            <a:endParaRPr lang="ru-RU" sz="1100" b="1"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214313" y="4786313"/>
            <a:ext cx="8715375" cy="92868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just">
              <a:spcAft>
                <a:spcPts val="1000"/>
              </a:spcAft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 algn="just">
              <a:spcAft>
                <a:spcPts val="1000"/>
              </a:spcAft>
              <a:buFont typeface="Wingdings" pitchFamily="2" charset="2"/>
              <a:buChar char="n"/>
              <a:defRPr/>
            </a:pP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 </a:t>
            </a: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формирование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 системы учета накопления личных достижений учащихся через </a:t>
            </a: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ПОРТФОЛИО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 и предметные портфели;</a:t>
            </a:r>
          </a:p>
          <a:p>
            <a:pPr lvl="1" algn="just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spcAft>
                <a:spcPts val="1000"/>
              </a:spcAft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Aft>
                <a:spcPts val="1000"/>
              </a:spcAft>
              <a:defRPr/>
            </a:pPr>
            <a:endParaRPr lang="ru-RU" sz="1100" b="1"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214313" y="5715000"/>
            <a:ext cx="8786812" cy="928688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just">
              <a:spcAft>
                <a:spcPts val="1000"/>
              </a:spcAft>
              <a:buFont typeface="Wingdings" pitchFamily="2" charset="2"/>
              <a:buChar char="n"/>
              <a:defRPr/>
            </a:pP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   ежегодное </a:t>
            </a: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участие 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во всероссийском фестивале исследовательских и творческих работ учащихся    </a:t>
            </a:r>
            <a:r>
              <a:rPr lang="ru-RU" sz="1400" b="1">
                <a:solidFill>
                  <a:srgbClr val="FF0000"/>
                </a:solidFill>
                <a:cs typeface="Tahoma" pitchFamily="34" charset="0"/>
              </a:rPr>
              <a:t>«ПОРТФОЛИО»</a:t>
            </a:r>
            <a:r>
              <a:rPr lang="ru-RU" sz="1400" b="1">
                <a:cs typeface="Tahoma" pitchFamily="34" charset="0"/>
              </a:rPr>
              <a:t>.</a:t>
            </a:r>
          </a:p>
          <a:p>
            <a:pPr algn="just">
              <a:spcAft>
                <a:spcPts val="1000"/>
              </a:spcAft>
              <a:defRPr/>
            </a:pPr>
            <a:endParaRPr lang="ru-RU" sz="1400">
              <a:latin typeface="Times New Roman" pitchFamily="18" charset="0"/>
            </a:endParaRPr>
          </a:p>
          <a:p>
            <a:pPr lvl="1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spcAft>
                <a:spcPts val="1000"/>
              </a:spcAft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Aft>
                <a:spcPts val="1000"/>
              </a:spcAft>
              <a:defRPr/>
            </a:pPr>
            <a:endParaRPr lang="ru-RU" sz="1100" b="1"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pic>
        <p:nvPicPr>
          <p:cNvPr id="122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67675" y="0"/>
            <a:ext cx="10763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0"/>
            <a:ext cx="10001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Рисунок 17" descr="maha.t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51725" y="0"/>
            <a:ext cx="500063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Рисунок 18" descr="vano.t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547813" y="0"/>
            <a:ext cx="5715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1143000"/>
            <a:ext cx="5715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6000750"/>
            <a:ext cx="5715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5214938"/>
            <a:ext cx="571500" cy="14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4500563"/>
            <a:ext cx="571500" cy="14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4071938"/>
            <a:ext cx="571500" cy="14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8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5" y="3357563"/>
            <a:ext cx="571500" cy="14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9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2714625"/>
            <a:ext cx="5715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0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1857375"/>
            <a:ext cx="5715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714375" y="214313"/>
            <a:ext cx="7715250" cy="1285875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</a:rPr>
              <a:t>ОСНОВНЫЕ КРИТЕРИИ   эффективности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</a:rPr>
              <a:t>ОЭР</a:t>
            </a:r>
            <a:endParaRPr lang="ru-RU" sz="1600" dirty="0">
              <a:solidFill>
                <a:schemeClr val="tx1"/>
              </a:solidFill>
            </a:endParaRPr>
          </a:p>
          <a:p>
            <a:pPr>
              <a:defRPr/>
            </a:pPr>
            <a:endParaRPr lang="ru-RU" sz="1600" dirty="0"/>
          </a:p>
        </p:txBody>
      </p:sp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357188" y="1785938"/>
            <a:ext cx="8358187" cy="4786312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600" b="1" dirty="0">
                <a:solidFill>
                  <a:srgbClr val="7D4303"/>
                </a:solidFill>
              </a:rPr>
              <a:t> </a:t>
            </a:r>
            <a:r>
              <a:rPr lang="ru-RU" sz="1800" b="1" dirty="0">
                <a:solidFill>
                  <a:srgbClr val="7D4303"/>
                </a:solidFill>
              </a:rPr>
              <a:t>Динамика</a:t>
            </a:r>
            <a:r>
              <a:rPr lang="ru-RU" sz="1800" dirty="0">
                <a:solidFill>
                  <a:srgbClr val="7D4303"/>
                </a:solidFill>
              </a:rPr>
              <a:t> основных показателей учебно-воспитательной работы </a:t>
            </a:r>
          </a:p>
          <a:p>
            <a:pPr algn="ctr">
              <a:defRPr/>
            </a:pPr>
            <a:r>
              <a:rPr lang="ru-RU" sz="1800" b="1" dirty="0">
                <a:solidFill>
                  <a:srgbClr val="7D4303"/>
                </a:solidFill>
              </a:rPr>
              <a:t>(на основе мониторинговой базы)</a:t>
            </a:r>
          </a:p>
          <a:p>
            <a:pPr algn="ctr">
              <a:defRPr/>
            </a:pPr>
            <a:endParaRPr lang="ru-RU" sz="1800" b="1" dirty="0">
              <a:solidFill>
                <a:srgbClr val="7D4303"/>
              </a:solidFill>
            </a:endParaRPr>
          </a:p>
          <a:p>
            <a:pPr marL="342900" indent="-342900" algn="just">
              <a:buFontTx/>
              <a:buAutoNum type="arabicPeriod"/>
              <a:defRPr/>
            </a:pPr>
            <a:r>
              <a:rPr lang="ru-RU" sz="1600" dirty="0">
                <a:solidFill>
                  <a:schemeClr val="tx1"/>
                </a:solidFill>
              </a:rPr>
              <a:t>Положительная динамика развития личностной, социальной, экологической, трудовой (профессиональной) и </a:t>
            </a:r>
            <a:r>
              <a:rPr lang="ru-RU" sz="1600" dirty="0" err="1">
                <a:solidFill>
                  <a:schemeClr val="tx1"/>
                </a:solidFill>
              </a:rPr>
              <a:t>здоровьесберегающей</a:t>
            </a:r>
            <a:r>
              <a:rPr lang="ru-RU" sz="1600" dirty="0">
                <a:solidFill>
                  <a:schemeClr val="tx1"/>
                </a:solidFill>
              </a:rPr>
              <a:t> культуры обучающихся.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ru-RU" sz="1600" dirty="0">
                <a:solidFill>
                  <a:schemeClr val="tx1"/>
                </a:solidFill>
              </a:rPr>
              <a:t>Положительная динамика социальной, психолого-педагогической и нравственной атмосферы в школе.</a:t>
            </a:r>
          </a:p>
          <a:p>
            <a:pPr marL="342900" indent="-342900" algn="just"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 algn="just">
              <a:defRPr/>
            </a:pPr>
            <a:r>
              <a:rPr lang="ru-RU" sz="1600" dirty="0">
                <a:solidFill>
                  <a:schemeClr val="tx1"/>
                </a:solidFill>
              </a:rPr>
              <a:t>3. Положительная динамика детско-родительских отношений и степени включённости родителей (законных представителей) в образовательный и воспитательный процесс.</a:t>
            </a:r>
          </a:p>
          <a:p>
            <a:pPr marL="342900" indent="-342900" algn="just"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 algn="just">
              <a:defRPr/>
            </a:pPr>
            <a:r>
              <a:rPr lang="ru-RU" sz="1600" dirty="0">
                <a:solidFill>
                  <a:schemeClr val="tx1"/>
                </a:solidFill>
              </a:rPr>
              <a:t>4.  Повышение имиджа школы в образовательном пространстве ОУ  района и области.</a:t>
            </a:r>
          </a:p>
          <a:p>
            <a:pPr marL="342900" indent="-342900" algn="just">
              <a:defRPr/>
            </a:pPr>
            <a:r>
              <a:rPr lang="ru-RU" sz="1600" dirty="0">
                <a:solidFill>
                  <a:schemeClr val="tx1"/>
                </a:solidFill>
              </a:rPr>
              <a:t> </a:t>
            </a:r>
          </a:p>
          <a:p>
            <a:pPr algn="just">
              <a:defRPr/>
            </a:pPr>
            <a:endParaRPr lang="ru-RU" sz="1800" dirty="0">
              <a:solidFill>
                <a:srgbClr val="7D4303"/>
              </a:solidFill>
            </a:endParaRPr>
          </a:p>
          <a:p>
            <a:pPr algn="ctr">
              <a:defRPr/>
            </a:pPr>
            <a:endParaRPr lang="ru-RU" sz="1600" dirty="0">
              <a:solidFill>
                <a:srgbClr val="7D4303"/>
              </a:solidFill>
            </a:endParaRPr>
          </a:p>
          <a:p>
            <a:pPr>
              <a:defRPr/>
            </a:pPr>
            <a:endParaRPr lang="ru-RU" sz="1600" dirty="0">
              <a:solidFill>
                <a:srgbClr val="7D4303"/>
              </a:solidFill>
            </a:endParaRPr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928688" y="571500"/>
            <a:ext cx="10001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571500"/>
            <a:ext cx="114300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UTurnArrow"/>
          <p:cNvSpPr>
            <a:spLocks noEditPoints="1" noChangeArrowheads="1"/>
          </p:cNvSpPr>
          <p:nvPr/>
        </p:nvSpPr>
        <p:spPr bwMode="auto">
          <a:xfrm>
            <a:off x="4286250" y="857250"/>
            <a:ext cx="714375" cy="954088"/>
          </a:xfrm>
          <a:custGeom>
            <a:avLst/>
            <a:gdLst>
              <a:gd name="T0" fmla="*/ 305098 w 21600"/>
              <a:gd name="T1" fmla="*/ 0 h 21600"/>
              <a:gd name="T2" fmla="*/ 92174 w 21600"/>
              <a:gd name="T3" fmla="*/ 954088 h 21600"/>
              <a:gd name="T4" fmla="*/ 321634 w 21600"/>
              <a:gd name="T5" fmla="*/ 389851 h 21600"/>
              <a:gd name="T6" fmla="*/ 518021 w 21600"/>
              <a:gd name="T7" fmla="*/ 656598 h 21600"/>
              <a:gd name="T8" fmla="*/ 714375 w 21600"/>
              <a:gd name="T9" fmla="*/ 389851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5574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lnTo>
                  <a:pt x="15663" y="14865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50" y="3429000"/>
            <a:ext cx="554038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5" y="3857625"/>
            <a:ext cx="554038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4929188"/>
            <a:ext cx="554038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25" y="5643563"/>
            <a:ext cx="554038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8" y="5643563"/>
            <a:ext cx="928687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435975" cy="785813"/>
          </a:xfrm>
        </p:spPr>
        <p:txBody>
          <a:bodyPr/>
          <a:lstStyle/>
          <a:p>
            <a:pPr algn="ctr"/>
            <a:r>
              <a:rPr lang="ru-RU" sz="2000" b="1" smtClean="0">
                <a:solidFill>
                  <a:srgbClr val="FFFF00"/>
                </a:solidFill>
              </a:rPr>
              <a:t>НА ПУТИ К ФОРМИРОВАНИЮ ИННОВАЦИОННОЙ ОБРАЗОВАТЕЛЬНОЙ  СРЕДЫ…</a:t>
            </a:r>
          </a:p>
        </p:txBody>
      </p:sp>
      <p:sp>
        <p:nvSpPr>
          <p:cNvPr id="4099" name="AutoShape 12"/>
          <p:cNvSpPr>
            <a:spLocks noChangeArrowheads="1"/>
          </p:cNvSpPr>
          <p:nvPr/>
        </p:nvSpPr>
        <p:spPr bwMode="auto">
          <a:xfrm>
            <a:off x="0" y="714375"/>
            <a:ext cx="9144000" cy="6143625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just">
              <a:spcAft>
                <a:spcPts val="1000"/>
              </a:spcAft>
              <a:buClr>
                <a:srgbClr val="C00000"/>
              </a:buClr>
              <a:defRPr/>
            </a:pPr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Свою </a:t>
            </a:r>
            <a:r>
              <a:rPr lang="ru-RU" sz="1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профессиональную компетентность </a:t>
            </a:r>
            <a:r>
              <a:rPr 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заместителя директора школы в условиях ОЭР рассматриваю как </a:t>
            </a:r>
            <a:r>
              <a:rPr lang="ru-RU" sz="1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ИНТЕГРАТИВНОЕ ПРОФЕССИОНАЛЬНОЕ ОБРАЗОВАНИЕ</a:t>
            </a:r>
            <a:r>
              <a:rPr 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6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AutoShape 2"/>
          <p:cNvSpPr>
            <a:spLocks noEditPoints="1" noChangeArrowheads="1"/>
          </p:cNvSpPr>
          <p:nvPr/>
        </p:nvSpPr>
        <p:spPr bwMode="auto">
          <a:xfrm>
            <a:off x="4786313" y="1857375"/>
            <a:ext cx="500062" cy="571500"/>
          </a:xfrm>
          <a:custGeom>
            <a:avLst/>
            <a:gdLst>
              <a:gd name="T0" fmla="*/ 213568 w 21600"/>
              <a:gd name="T1" fmla="*/ 0 h 21600"/>
              <a:gd name="T2" fmla="*/ 64522 w 21600"/>
              <a:gd name="T3" fmla="*/ 571500 h 21600"/>
              <a:gd name="T4" fmla="*/ 225144 w 21600"/>
              <a:gd name="T5" fmla="*/ 233521 h 21600"/>
              <a:gd name="T6" fmla="*/ 362614 w 21600"/>
              <a:gd name="T7" fmla="*/ 393303 h 21600"/>
              <a:gd name="T8" fmla="*/ 500062 w 21600"/>
              <a:gd name="T9" fmla="*/ 233521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5574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lnTo>
                  <a:pt x="15663" y="14865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410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67675" y="142875"/>
            <a:ext cx="10763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142875"/>
            <a:ext cx="1071563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AutoShape 6"/>
          <p:cNvSpPr>
            <a:spLocks noChangeArrowheads="1"/>
          </p:cNvSpPr>
          <p:nvPr/>
        </p:nvSpPr>
        <p:spPr bwMode="auto">
          <a:xfrm>
            <a:off x="3357563" y="2357438"/>
            <a:ext cx="2857500" cy="2143125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600" b="1">
                <a:solidFill>
                  <a:srgbClr val="C00000"/>
                </a:solidFill>
                <a:cs typeface="Tahoma" pitchFamily="34" charset="0"/>
              </a:rPr>
              <a:t>ИНТЕГРАТИВНОЕ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600" b="1">
                <a:solidFill>
                  <a:srgbClr val="C00000"/>
                </a:solidFill>
                <a:cs typeface="Tahoma" pitchFamily="34" charset="0"/>
              </a:rPr>
              <a:t>ПРОФЕССИОНАЛЬНОЕ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600" b="1">
                <a:solidFill>
                  <a:srgbClr val="C00000"/>
                </a:solidFill>
                <a:cs typeface="Tahoma" pitchFamily="34" charset="0"/>
              </a:rPr>
              <a:t>  ОБРАЗОВАНИЕ</a:t>
            </a:r>
            <a:endParaRPr lang="ru-RU" sz="1600">
              <a:solidFill>
                <a:srgbClr val="C00000"/>
              </a:solidFill>
            </a:endParaRPr>
          </a:p>
        </p:txBody>
      </p:sp>
      <p:pic>
        <p:nvPicPr>
          <p:cNvPr id="4104" name="Picture 24" descr="http://im4-tub-ru.yandex.net/i?id=341205381-42-7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7688" y="3500438"/>
            <a:ext cx="10001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AutoShape 6"/>
          <p:cNvSpPr>
            <a:spLocks noChangeArrowheads="1"/>
          </p:cNvSpPr>
          <p:nvPr/>
        </p:nvSpPr>
        <p:spPr bwMode="auto">
          <a:xfrm>
            <a:off x="6215063" y="1785938"/>
            <a:ext cx="2786062" cy="2500312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800">
              <a:solidFill>
                <a:schemeClr val="tx1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800">
              <a:solidFill>
                <a:schemeClr val="tx1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800">
              <a:solidFill>
                <a:schemeClr val="tx1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800">
                <a:solidFill>
                  <a:schemeClr val="tx1"/>
                </a:solidFill>
              </a:rPr>
              <a:t>профессионально значимые личностные качества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600">
              <a:solidFill>
                <a:schemeClr val="tx1"/>
              </a:solidFill>
            </a:endParaRPr>
          </a:p>
        </p:txBody>
      </p:sp>
      <p:sp>
        <p:nvSpPr>
          <p:cNvPr id="4106" name="AutoShape 6"/>
          <p:cNvSpPr>
            <a:spLocks noChangeArrowheads="1"/>
          </p:cNvSpPr>
          <p:nvPr/>
        </p:nvSpPr>
        <p:spPr bwMode="auto">
          <a:xfrm>
            <a:off x="142875" y="1928813"/>
            <a:ext cx="3214688" cy="1357312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800">
                <a:solidFill>
                  <a:schemeClr val="tx1"/>
                </a:solidFill>
              </a:rPr>
              <a:t>психолого-    педагогические, управленческие знания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600">
              <a:solidFill>
                <a:schemeClr val="tx1"/>
              </a:solidFill>
            </a:endParaRPr>
          </a:p>
        </p:txBody>
      </p:sp>
      <p:sp>
        <p:nvSpPr>
          <p:cNvPr id="4107" name="AutoShape 6"/>
          <p:cNvSpPr>
            <a:spLocks noChangeArrowheads="1"/>
          </p:cNvSpPr>
          <p:nvPr/>
        </p:nvSpPr>
        <p:spPr bwMode="auto">
          <a:xfrm>
            <a:off x="0" y="3786188"/>
            <a:ext cx="3286125" cy="264318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800">
                <a:solidFill>
                  <a:schemeClr val="tx1"/>
                </a:solidFill>
              </a:rPr>
              <a:t>освоенные  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800">
                <a:solidFill>
                  <a:schemeClr val="tx1"/>
                </a:solidFill>
              </a:rPr>
              <a:t>        профессиональные умения и способы решения профессиональных задач различного уровня сложности</a:t>
            </a:r>
          </a:p>
        </p:txBody>
      </p:sp>
      <p:sp>
        <p:nvSpPr>
          <p:cNvPr id="4108" name="AutoShape 6"/>
          <p:cNvSpPr>
            <a:spLocks noChangeArrowheads="1"/>
          </p:cNvSpPr>
          <p:nvPr/>
        </p:nvSpPr>
        <p:spPr bwMode="auto">
          <a:xfrm>
            <a:off x="4000500" y="4500563"/>
            <a:ext cx="4714875" cy="235743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800">
                <a:solidFill>
                  <a:schemeClr val="tx1"/>
                </a:solidFill>
              </a:rPr>
              <a:t>     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800">
                <a:solidFill>
                  <a:schemeClr val="tx1"/>
                </a:solidFill>
              </a:rPr>
              <a:t>        способности с высокой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800">
                <a:solidFill>
                  <a:schemeClr val="tx1"/>
                </a:solidFill>
              </a:rPr>
              <a:t>        эффективностью осуществлять  профессиональные функции динамично развивающейся системы  управленческой деятельности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600">
              <a:solidFill>
                <a:schemeClr val="tx1"/>
              </a:solidFill>
            </a:endParaRPr>
          </a:p>
        </p:txBody>
      </p:sp>
      <p:pic>
        <p:nvPicPr>
          <p:cNvPr id="4109" name="Рисунок 1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000250" y="2928938"/>
            <a:ext cx="112871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Рисунок 1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429375" y="3929063"/>
            <a:ext cx="112871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Рисунок 1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429500" y="6569075"/>
            <a:ext cx="11430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Рисунок 1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857375" y="6072188"/>
            <a:ext cx="112871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28" descr="http://im7-tub-ru.yandex.net/i?id=472806481-39-72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4313" y="2000250"/>
            <a:ext cx="622300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30" descr="http://im2-tub-ru.yandex.net/i?id=155171432-52-72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500938" y="1857375"/>
            <a:ext cx="11430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5" name="Picture 34" descr="http://im7-tub-ru.yandex.net/i?id=152580830-03-72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214313" y="3929063"/>
            <a:ext cx="66992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6" name="Picture 36" descr="http://im4-tub-ru.yandex.net/i?id=76013140-01-72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4143375" y="4643438"/>
            <a:ext cx="928688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357188" y="0"/>
            <a:ext cx="8586787" cy="500063"/>
          </a:xfrm>
        </p:spPr>
        <p:txBody>
          <a:bodyPr/>
          <a:lstStyle/>
          <a:p>
            <a:pPr algn="ctr"/>
            <a:r>
              <a:rPr lang="ru-RU" sz="2000" b="1" smtClean="0">
                <a:solidFill>
                  <a:srgbClr val="FFFF00"/>
                </a:solidFill>
              </a:rPr>
              <a:t>НА ПУТИ К  ФОРМИРОВАНИЮ ИОС </a:t>
            </a:r>
            <a:r>
              <a:rPr lang="ru-RU" sz="2400" b="1" smtClean="0">
                <a:solidFill>
                  <a:srgbClr val="FFFF00"/>
                </a:solidFill>
              </a:rPr>
              <a:t>…</a:t>
            </a:r>
            <a:r>
              <a:rPr lang="ru-RU" sz="2400" smtClean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4" name="AutoShape 12"/>
          <p:cNvSpPr>
            <a:spLocks noChangeArrowheads="1"/>
          </p:cNvSpPr>
          <p:nvPr/>
        </p:nvSpPr>
        <p:spPr bwMode="auto">
          <a:xfrm>
            <a:off x="0" y="642938"/>
            <a:ext cx="9144000" cy="6215062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AutoShape 6"/>
          <p:cNvSpPr>
            <a:spLocks noChangeArrowheads="1"/>
          </p:cNvSpPr>
          <p:nvPr/>
        </p:nvSpPr>
        <p:spPr bwMode="auto">
          <a:xfrm>
            <a:off x="928688" y="642938"/>
            <a:ext cx="7500937" cy="150018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800">
              <a:solidFill>
                <a:schemeClr val="tx1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800" b="1">
                <a:solidFill>
                  <a:srgbClr val="C00000"/>
                </a:solidFill>
              </a:rPr>
              <a:t>ПОЗИЦИИ</a:t>
            </a:r>
            <a:r>
              <a:rPr lang="ru-RU" sz="1800" b="1">
                <a:solidFill>
                  <a:schemeClr val="tx1"/>
                </a:solidFill>
              </a:rPr>
              <a:t>  и </a:t>
            </a:r>
            <a:r>
              <a:rPr lang="ru-RU" sz="1800" b="1">
                <a:solidFill>
                  <a:srgbClr val="C00000"/>
                </a:solidFill>
              </a:rPr>
              <a:t>СТИМУЛЫ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800" b="1">
                <a:solidFill>
                  <a:schemeClr val="tx1"/>
                </a:solidFill>
              </a:rPr>
              <a:t>для</a:t>
            </a:r>
            <a:r>
              <a:rPr lang="ru-RU" sz="1800">
                <a:solidFill>
                  <a:schemeClr val="tx1"/>
                </a:solidFill>
              </a:rPr>
              <a:t> </a:t>
            </a:r>
            <a:r>
              <a:rPr lang="ru-RU" sz="1800" b="1">
                <a:solidFill>
                  <a:schemeClr val="tx1"/>
                </a:solidFill>
              </a:rPr>
              <a:t>управленческой деятельности в условиях ОЭР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5125" name="AutoShape 6"/>
          <p:cNvSpPr>
            <a:spLocks noChangeArrowheads="1"/>
          </p:cNvSpPr>
          <p:nvPr/>
        </p:nvSpPr>
        <p:spPr bwMode="auto">
          <a:xfrm>
            <a:off x="1428750" y="2214563"/>
            <a:ext cx="6500813" cy="121443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800" b="1">
                <a:solidFill>
                  <a:srgbClr val="C00000"/>
                </a:solidFill>
              </a:rPr>
              <a:t>1. Профессионально-личностные:</a:t>
            </a:r>
          </a:p>
          <a:p>
            <a:pPr>
              <a:buFont typeface="Arial" charset="0"/>
              <a:buChar char="•"/>
              <a:defRPr/>
            </a:pPr>
            <a:r>
              <a:rPr lang="ru-RU" sz="1800">
                <a:solidFill>
                  <a:srgbClr val="C00000"/>
                </a:solidFill>
              </a:rPr>
              <a:t> </a:t>
            </a:r>
            <a:r>
              <a:rPr lang="ru-RU" sz="1800">
                <a:solidFill>
                  <a:srgbClr val="72320E"/>
                </a:solidFill>
              </a:rPr>
              <a:t>«Всё, что желаемо – всё достижимо», </a:t>
            </a:r>
          </a:p>
          <a:p>
            <a:pPr>
              <a:buFont typeface="Arial" charset="0"/>
              <a:buChar char="•"/>
              <a:defRPr/>
            </a:pPr>
            <a:r>
              <a:rPr lang="ru-RU" sz="1800">
                <a:solidFill>
                  <a:srgbClr val="C00000"/>
                </a:solidFill>
              </a:rPr>
              <a:t> </a:t>
            </a:r>
            <a:r>
              <a:rPr lang="ru-RU" sz="1800">
                <a:solidFill>
                  <a:srgbClr val="72320E"/>
                </a:solidFill>
              </a:rPr>
              <a:t>«Твоё будущее в руках твоего настоящего».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600" b="1">
              <a:solidFill>
                <a:schemeClr val="tx1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1428750" y="3500438"/>
            <a:ext cx="6500813" cy="1285875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800" b="1">
                <a:solidFill>
                  <a:srgbClr val="C00000"/>
                </a:solidFill>
              </a:rPr>
              <a:t>2.</a:t>
            </a:r>
            <a:r>
              <a:rPr lang="ru-RU" sz="1600">
                <a:solidFill>
                  <a:srgbClr val="72320E"/>
                </a:solidFill>
              </a:rPr>
              <a:t> </a:t>
            </a:r>
            <a:r>
              <a:rPr lang="ru-RU" sz="1800" b="1">
                <a:solidFill>
                  <a:srgbClr val="C00000"/>
                </a:solidFill>
              </a:rPr>
              <a:t>Управленческие:</a:t>
            </a:r>
          </a:p>
          <a:p>
            <a:pPr>
              <a:buFont typeface="Arial" charset="0"/>
              <a:buChar char="•"/>
              <a:defRPr/>
            </a:pPr>
            <a:r>
              <a:rPr lang="ru-RU" sz="1600">
                <a:solidFill>
                  <a:srgbClr val="C00000"/>
                </a:solidFill>
              </a:rPr>
              <a:t> </a:t>
            </a:r>
            <a:r>
              <a:rPr lang="ru-RU" sz="1800">
                <a:solidFill>
                  <a:srgbClr val="72320E"/>
                </a:solidFill>
              </a:rPr>
              <a:t>«Школа  - это мастерская, формирующая мысль </a:t>
            </a:r>
          </a:p>
          <a:p>
            <a:pPr>
              <a:defRPr/>
            </a:pPr>
            <a:r>
              <a:rPr lang="ru-RU" sz="1800">
                <a:solidFill>
                  <a:srgbClr val="72320E"/>
                </a:solidFill>
              </a:rPr>
              <a:t>и деятельность подрастающего поколения».</a:t>
            </a:r>
          </a:p>
          <a:p>
            <a:pPr>
              <a:defRPr/>
            </a:pPr>
            <a:endParaRPr lang="ru-RU" sz="1600" b="1">
              <a:solidFill>
                <a:srgbClr val="72320E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1600" b="1">
              <a:solidFill>
                <a:schemeClr val="tx1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5127" name="AutoShape 6"/>
          <p:cNvSpPr>
            <a:spLocks noChangeArrowheads="1"/>
          </p:cNvSpPr>
          <p:nvPr/>
        </p:nvSpPr>
        <p:spPr bwMode="auto">
          <a:xfrm>
            <a:off x="428625" y="4857750"/>
            <a:ext cx="8286750" cy="171450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800" b="1" dirty="0">
                <a:solidFill>
                  <a:srgbClr val="C00000"/>
                </a:solidFill>
              </a:rPr>
              <a:t>3</a:t>
            </a:r>
            <a:r>
              <a:rPr lang="ru-RU" sz="1800" b="1" dirty="0">
                <a:solidFill>
                  <a:srgbClr val="72320E"/>
                </a:solidFill>
              </a:rPr>
              <a:t>.</a:t>
            </a:r>
            <a:r>
              <a:rPr lang="ru-RU" sz="1800" dirty="0">
                <a:solidFill>
                  <a:srgbClr val="72320E"/>
                </a:solidFill>
              </a:rPr>
              <a:t> </a:t>
            </a:r>
            <a:r>
              <a:rPr lang="ru-RU" sz="1800" b="1" dirty="0">
                <a:solidFill>
                  <a:srgbClr val="C00000"/>
                </a:solidFill>
              </a:rPr>
              <a:t>Нормативно-правовые:</a:t>
            </a:r>
          </a:p>
          <a:p>
            <a:pPr>
              <a:buFont typeface="Arial" charset="0"/>
              <a:buChar char="•"/>
              <a:defRPr/>
            </a:pPr>
            <a:r>
              <a:rPr lang="ru-RU" sz="1800" dirty="0">
                <a:solidFill>
                  <a:srgbClr val="C00000"/>
                </a:solidFill>
              </a:rPr>
              <a:t> </a:t>
            </a:r>
            <a:r>
              <a:rPr lang="ru-RU" sz="1800" dirty="0">
                <a:solidFill>
                  <a:srgbClr val="72320E"/>
                </a:solidFill>
              </a:rPr>
              <a:t>НОИ «Наша новая школа»</a:t>
            </a:r>
          </a:p>
          <a:p>
            <a:pPr>
              <a:buFont typeface="Arial" charset="0"/>
              <a:buChar char="•"/>
              <a:defRPr/>
            </a:pPr>
            <a:r>
              <a:rPr lang="ru-RU" sz="1800" dirty="0">
                <a:solidFill>
                  <a:srgbClr val="C00000"/>
                </a:solidFill>
              </a:rPr>
              <a:t> </a:t>
            </a:r>
            <a:r>
              <a:rPr lang="ru-RU" sz="1800" dirty="0">
                <a:solidFill>
                  <a:srgbClr val="72320E"/>
                </a:solidFill>
              </a:rPr>
              <a:t>ФГОС второго поколения</a:t>
            </a:r>
          </a:p>
          <a:p>
            <a:pPr>
              <a:buFont typeface="Arial" charset="0"/>
              <a:buChar char="•"/>
              <a:defRPr/>
            </a:pPr>
            <a:r>
              <a:rPr lang="ru-RU" sz="1800" dirty="0">
                <a:solidFill>
                  <a:srgbClr val="C00000"/>
                </a:solidFill>
              </a:rPr>
              <a:t> </a:t>
            </a:r>
            <a:r>
              <a:rPr lang="ru-RU" sz="1800" dirty="0">
                <a:solidFill>
                  <a:srgbClr val="72320E"/>
                </a:solidFill>
              </a:rPr>
              <a:t>Долгосрочная целевая Программа развития образования Владимирской области на 2013-2015 годы</a:t>
            </a:r>
          </a:p>
          <a:p>
            <a:pPr algn="ctr">
              <a:defRPr/>
            </a:pPr>
            <a:r>
              <a:rPr lang="ru-RU" sz="1800" b="1" dirty="0">
                <a:solidFill>
                  <a:srgbClr val="C00000"/>
                </a:solidFill>
              </a:rPr>
              <a:t> </a:t>
            </a:r>
            <a:endParaRPr lang="ru-RU" sz="1800" b="1" dirty="0">
              <a:solidFill>
                <a:srgbClr val="72320E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1600" b="1" dirty="0">
              <a:solidFill>
                <a:schemeClr val="tx1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600" b="1" dirty="0">
              <a:solidFill>
                <a:schemeClr val="tx1"/>
              </a:solidFill>
            </a:endParaRPr>
          </a:p>
        </p:txBody>
      </p:sp>
      <p:pic>
        <p:nvPicPr>
          <p:cNvPr id="512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67675" y="142875"/>
            <a:ext cx="10763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142875"/>
            <a:ext cx="1071563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38" y="642938"/>
            <a:ext cx="86995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5188" y="642938"/>
            <a:ext cx="1000125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45325" y="5000625"/>
            <a:ext cx="8128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Рисунок 10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571625" y="2286000"/>
            <a:ext cx="85725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Рисунок 10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71750" y="3643313"/>
            <a:ext cx="785813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Рисунок 10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143125" y="5000625"/>
            <a:ext cx="85725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Рисунок 10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286000" y="1214438"/>
            <a:ext cx="928688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7" name="Рисунок 10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15063" y="1143000"/>
            <a:ext cx="85725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000875" y="3714750"/>
            <a:ext cx="9271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72313" y="2500313"/>
            <a:ext cx="6953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AutoShape 6"/>
          <p:cNvSpPr>
            <a:spLocks noChangeArrowheads="1"/>
          </p:cNvSpPr>
          <p:nvPr/>
        </p:nvSpPr>
        <p:spPr bwMode="auto">
          <a:xfrm>
            <a:off x="0" y="285750"/>
            <a:ext cx="9144000" cy="428625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800" b="1">
                <a:solidFill>
                  <a:srgbClr val="C00000"/>
                </a:solidFill>
              </a:rPr>
              <a:t>4. Концептуальные и научно-методические:</a:t>
            </a:r>
          </a:p>
          <a:p>
            <a:pPr algn="ctr">
              <a:defRPr/>
            </a:pPr>
            <a:endParaRPr lang="ru-RU" sz="1800" b="1">
              <a:solidFill>
                <a:srgbClr val="C0000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sz="1600">
                <a:solidFill>
                  <a:srgbClr val="C00000"/>
                </a:solidFill>
              </a:rPr>
              <a:t> </a:t>
            </a:r>
            <a:r>
              <a:rPr lang="ru-RU" sz="1600" b="1">
                <a:solidFill>
                  <a:srgbClr val="72320E"/>
                </a:solidFill>
              </a:rPr>
              <a:t>Программа развития школы </a:t>
            </a:r>
            <a:r>
              <a:rPr lang="ru-RU" sz="1600">
                <a:solidFill>
                  <a:srgbClr val="C00000"/>
                </a:solidFill>
              </a:rPr>
              <a:t>«Формирование инновационной образовательной среды как условие становления школы личностного роста учителя и ученика и основа реализации НОИ «Наша новая школа»  на 2010-2015 годы</a:t>
            </a:r>
          </a:p>
          <a:p>
            <a:pPr>
              <a:buFont typeface="Arial" charset="0"/>
              <a:buChar char="•"/>
              <a:defRPr/>
            </a:pPr>
            <a:r>
              <a:rPr lang="ru-RU" sz="1600">
                <a:solidFill>
                  <a:srgbClr val="C00000"/>
                </a:solidFill>
              </a:rPr>
              <a:t> </a:t>
            </a:r>
            <a:r>
              <a:rPr lang="ru-RU" sz="1600" b="1">
                <a:solidFill>
                  <a:srgbClr val="72320E"/>
                </a:solidFill>
              </a:rPr>
              <a:t>Образовательные программы школы</a:t>
            </a:r>
            <a:r>
              <a:rPr lang="ru-RU" sz="1600">
                <a:solidFill>
                  <a:srgbClr val="72320E"/>
                </a:solidFill>
              </a:rPr>
              <a:t>, реализующие новые ФГОС начального общего и основного общего образования</a:t>
            </a:r>
          </a:p>
          <a:p>
            <a:pPr>
              <a:buFont typeface="Arial" charset="0"/>
              <a:buChar char="•"/>
              <a:defRPr/>
            </a:pPr>
            <a:r>
              <a:rPr lang="ru-RU" sz="1600">
                <a:solidFill>
                  <a:srgbClr val="C00000"/>
                </a:solidFill>
              </a:rPr>
              <a:t> </a:t>
            </a:r>
            <a:r>
              <a:rPr lang="ru-RU" sz="1600" b="1">
                <a:solidFill>
                  <a:srgbClr val="72320E"/>
                </a:solidFill>
              </a:rPr>
              <a:t>Концепция воспитательной системы </a:t>
            </a:r>
            <a:r>
              <a:rPr lang="ru-RU" sz="1600">
                <a:solidFill>
                  <a:srgbClr val="72320E"/>
                </a:solidFill>
              </a:rPr>
              <a:t>школы культуротворческой направленности.</a:t>
            </a:r>
          </a:p>
          <a:p>
            <a:pPr>
              <a:buFont typeface="Arial" charset="0"/>
              <a:buChar char="•"/>
              <a:defRPr/>
            </a:pPr>
            <a:r>
              <a:rPr lang="ru-RU" sz="1600">
                <a:solidFill>
                  <a:srgbClr val="72320E"/>
                </a:solidFill>
              </a:rPr>
              <a:t> </a:t>
            </a:r>
            <a:r>
              <a:rPr lang="ru-RU" sz="1600" b="1">
                <a:solidFill>
                  <a:srgbClr val="72320E"/>
                </a:solidFill>
              </a:rPr>
              <a:t>Новая</a:t>
            </a:r>
            <a:r>
              <a:rPr lang="ru-RU" sz="1600">
                <a:solidFill>
                  <a:srgbClr val="72320E"/>
                </a:solidFill>
              </a:rPr>
              <a:t> </a:t>
            </a:r>
            <a:r>
              <a:rPr lang="ru-RU" sz="1600" b="1">
                <a:solidFill>
                  <a:srgbClr val="73400D"/>
                </a:solidFill>
              </a:rPr>
              <a:t>управленческая программа </a:t>
            </a:r>
            <a:r>
              <a:rPr lang="ru-RU" sz="1600">
                <a:solidFill>
                  <a:srgbClr val="C00000"/>
                </a:solidFill>
              </a:rPr>
              <a:t>«Диагностика педагогических затруднений в условиях реализации НОИ «Наша новая школа», ФГОС второго поколения»</a:t>
            </a:r>
          </a:p>
          <a:p>
            <a:pPr>
              <a:buFont typeface="Arial" charset="0"/>
              <a:buChar char="•"/>
              <a:defRPr/>
            </a:pPr>
            <a:r>
              <a:rPr lang="ru-RU" sz="1600">
                <a:solidFill>
                  <a:srgbClr val="72320E"/>
                </a:solidFill>
              </a:rPr>
              <a:t> </a:t>
            </a:r>
            <a:r>
              <a:rPr lang="ru-RU" sz="1600" b="1">
                <a:solidFill>
                  <a:srgbClr val="72320E"/>
                </a:solidFill>
              </a:rPr>
              <a:t>Программа ОЭР </a:t>
            </a:r>
            <a:r>
              <a:rPr lang="ru-RU" sz="1600">
                <a:solidFill>
                  <a:srgbClr val="C00000"/>
                </a:solidFill>
              </a:rPr>
              <a:t>«Формирование ИОС средствами интегративного подхода к учебно-воспитательной деятельности как условие реализации НОИ «Наша новая школа»</a:t>
            </a:r>
          </a:p>
          <a:p>
            <a:pPr>
              <a:buFont typeface="Arial" charset="0"/>
              <a:buChar char="•"/>
              <a:defRPr/>
            </a:pPr>
            <a:r>
              <a:rPr lang="ru-RU" sz="1600">
                <a:solidFill>
                  <a:srgbClr val="C00000"/>
                </a:solidFill>
              </a:rPr>
              <a:t> </a:t>
            </a:r>
            <a:r>
              <a:rPr lang="ru-RU" sz="1600" b="1">
                <a:solidFill>
                  <a:srgbClr val="7D4303"/>
                </a:solidFill>
              </a:rPr>
              <a:t>Новый управленческий проект </a:t>
            </a:r>
            <a:r>
              <a:rPr lang="ru-RU" sz="1600">
                <a:solidFill>
                  <a:srgbClr val="C00000"/>
                </a:solidFill>
              </a:rPr>
              <a:t>«Профессиональный имидж школы глазами учеников, родителей, общественности» </a:t>
            </a:r>
            <a:r>
              <a:rPr lang="ru-RU" sz="1600">
                <a:solidFill>
                  <a:srgbClr val="7D4303"/>
                </a:solidFill>
              </a:rPr>
              <a:t>с использованием ИКТ</a:t>
            </a:r>
            <a:endParaRPr lang="ru-RU" sz="1600">
              <a:solidFill>
                <a:srgbClr val="72320E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sz="1600" b="1">
                <a:solidFill>
                  <a:srgbClr val="72320E"/>
                </a:solidFill>
              </a:rPr>
              <a:t>Комплексно-целевые программы, подпрограммы, проекты </a:t>
            </a:r>
            <a:r>
              <a:rPr lang="ru-RU" sz="1600">
                <a:solidFill>
                  <a:srgbClr val="72320E"/>
                </a:solidFill>
              </a:rPr>
              <a:t>для учителя-предметника, классного руководителя и ученика</a:t>
            </a:r>
            <a:endParaRPr lang="ru-RU" sz="1600" b="1">
              <a:solidFill>
                <a:srgbClr val="72320E"/>
              </a:solidFill>
            </a:endParaRPr>
          </a:p>
        </p:txBody>
      </p:sp>
      <p:sp>
        <p:nvSpPr>
          <p:cNvPr id="6148" name="AutoShape 6"/>
          <p:cNvSpPr>
            <a:spLocks noChangeArrowheads="1"/>
          </p:cNvSpPr>
          <p:nvPr/>
        </p:nvSpPr>
        <p:spPr bwMode="auto">
          <a:xfrm>
            <a:off x="357188" y="4786313"/>
            <a:ext cx="8358187" cy="1928812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800" b="1">
                <a:solidFill>
                  <a:srgbClr val="C00000"/>
                </a:solidFill>
              </a:rPr>
              <a:t>5.</a:t>
            </a:r>
            <a:r>
              <a:rPr lang="ru-RU" sz="1800">
                <a:solidFill>
                  <a:srgbClr val="72320E"/>
                </a:solidFill>
              </a:rPr>
              <a:t> </a:t>
            </a:r>
            <a:r>
              <a:rPr lang="ru-RU" sz="1800" b="1">
                <a:solidFill>
                  <a:srgbClr val="C00000"/>
                </a:solidFill>
              </a:rPr>
              <a:t>Методические:</a:t>
            </a:r>
          </a:p>
          <a:p>
            <a:pPr>
              <a:buFont typeface="Arial" charset="0"/>
              <a:buChar char="•"/>
              <a:defRPr/>
            </a:pPr>
            <a:r>
              <a:rPr lang="ru-RU" sz="1800">
                <a:solidFill>
                  <a:srgbClr val="C00000"/>
                </a:solidFill>
              </a:rPr>
              <a:t> </a:t>
            </a:r>
            <a:r>
              <a:rPr lang="ru-RU" sz="1800">
                <a:solidFill>
                  <a:srgbClr val="72320E"/>
                </a:solidFill>
              </a:rPr>
              <a:t>Внутренняя и профессиональная потребность в актуализации и поиске инновационных форм методической работы</a:t>
            </a:r>
          </a:p>
          <a:p>
            <a:pPr>
              <a:buFont typeface="Arial" charset="0"/>
              <a:buChar char="•"/>
              <a:defRPr/>
            </a:pPr>
            <a:endParaRPr lang="ru-RU" sz="1800">
              <a:solidFill>
                <a:srgbClr val="72320E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sz="1800" b="1" i="1">
                <a:solidFill>
                  <a:srgbClr val="C00000"/>
                </a:solidFill>
              </a:rPr>
              <a:t> </a:t>
            </a:r>
            <a:r>
              <a:rPr lang="ru-RU" sz="1800" b="1">
                <a:solidFill>
                  <a:srgbClr val="72320E"/>
                </a:solidFill>
              </a:rPr>
              <a:t>«Сделай </a:t>
            </a:r>
            <a:r>
              <a:rPr lang="ru-RU" sz="1800" b="1">
                <a:solidFill>
                  <a:srgbClr val="FF6600"/>
                </a:solidFill>
              </a:rPr>
              <a:t>сегодня</a:t>
            </a:r>
            <a:r>
              <a:rPr lang="ru-RU" sz="1800" b="1">
                <a:solidFill>
                  <a:srgbClr val="72320E"/>
                </a:solidFill>
              </a:rPr>
              <a:t> методических заготовок как можно </a:t>
            </a:r>
            <a:r>
              <a:rPr lang="ru-RU" sz="1800" b="1">
                <a:solidFill>
                  <a:srgbClr val="FF6600"/>
                </a:solidFill>
              </a:rPr>
              <a:t>больше</a:t>
            </a:r>
            <a:r>
              <a:rPr lang="ru-RU" sz="1800" b="1">
                <a:solidFill>
                  <a:srgbClr val="72320E"/>
                </a:solidFill>
              </a:rPr>
              <a:t>, и </a:t>
            </a:r>
            <a:r>
              <a:rPr lang="ru-RU" sz="1800" b="1">
                <a:solidFill>
                  <a:srgbClr val="FF6600"/>
                </a:solidFill>
              </a:rPr>
              <a:t>завтра</a:t>
            </a:r>
            <a:r>
              <a:rPr lang="ru-RU" sz="1800" b="1">
                <a:solidFill>
                  <a:srgbClr val="72320E"/>
                </a:solidFill>
              </a:rPr>
              <a:t> дела твои пойдут </a:t>
            </a:r>
            <a:r>
              <a:rPr lang="ru-RU" sz="1800" b="1">
                <a:solidFill>
                  <a:srgbClr val="FF6600"/>
                </a:solidFill>
              </a:rPr>
              <a:t>успешнее</a:t>
            </a:r>
            <a:r>
              <a:rPr lang="ru-RU" sz="1800" b="1">
                <a:solidFill>
                  <a:srgbClr val="72320E"/>
                </a:solidFill>
              </a:rPr>
              <a:t>».</a:t>
            </a:r>
          </a:p>
          <a:p>
            <a:pPr>
              <a:defRPr/>
            </a:pPr>
            <a:endParaRPr lang="ru-RU" sz="1800" b="1">
              <a:solidFill>
                <a:srgbClr val="72320E"/>
              </a:solidFill>
            </a:endParaRPr>
          </a:p>
          <a:p>
            <a:pPr>
              <a:defRPr/>
            </a:pPr>
            <a:endParaRPr lang="ru-RU" sz="1800" b="1">
              <a:solidFill>
                <a:srgbClr val="72320E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1600" b="1">
              <a:solidFill>
                <a:schemeClr val="tx1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600" b="1">
              <a:solidFill>
                <a:schemeClr val="tx1"/>
              </a:solidFill>
            </a:endParaRPr>
          </a:p>
        </p:txBody>
      </p:sp>
      <p:pic>
        <p:nvPicPr>
          <p:cNvPr id="6149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357188"/>
            <a:ext cx="6794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875" y="428625"/>
            <a:ext cx="73818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Рисунок 1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43000" y="642938"/>
            <a:ext cx="7143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Рисунок 1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358063" y="642938"/>
            <a:ext cx="7080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358063" y="4857750"/>
            <a:ext cx="7239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9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214438" y="4714875"/>
            <a:ext cx="6429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Рисунок 10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143125" y="4929188"/>
            <a:ext cx="928688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Рисунок 10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929313" y="4929188"/>
            <a:ext cx="1071562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2"/>
          <p:cNvSpPr>
            <a:spLocks noGrp="1" noChangeArrowheads="1"/>
          </p:cNvSpPr>
          <p:nvPr>
            <p:ph idx="1"/>
          </p:nvPr>
        </p:nvSpPr>
        <p:spPr>
          <a:xfrm>
            <a:off x="142875" y="0"/>
            <a:ext cx="8858250" cy="685800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>
            <a:solidFill>
              <a:srgbClr val="0000FF"/>
            </a:solidFill>
            <a:rou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C00000"/>
              </a:buClr>
              <a:defRPr/>
            </a:pPr>
            <a:r>
              <a:rPr lang="ru-RU" sz="18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 </a:t>
            </a:r>
            <a:r>
              <a:rPr lang="ru-RU" sz="1800" b="1" dirty="0" smtClean="0">
                <a:solidFill>
                  <a:srgbClr val="C00000"/>
                </a:solidFill>
                <a:cs typeface="Times New Roman" pitchFamily="18" charset="0"/>
              </a:rPr>
              <a:t>Э</a:t>
            </a:r>
            <a:r>
              <a:rPr lang="ru-RU" sz="1800" b="1" dirty="0" smtClean="0">
                <a:solidFill>
                  <a:srgbClr val="C00000"/>
                </a:solidFill>
              </a:rPr>
              <a:t>тапы управленческой деятельности на пути к разработке модели ОЭР </a:t>
            </a:r>
            <a:endParaRPr lang="ru-RU" sz="1800" b="1" dirty="0">
              <a:solidFill>
                <a:srgbClr val="C00000"/>
              </a:solidFill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400" dirty="0"/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latin typeface="+mj-lt"/>
              <a:cs typeface="Times New Roman" pitchFamily="18" charset="0"/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285750" y="1143000"/>
            <a:ext cx="8572500" cy="1357313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just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Этап осознания</a:t>
            </a:r>
            <a:r>
              <a:rPr lang="ru-RU" sz="1400">
                <a:solidFill>
                  <a:srgbClr val="000000"/>
                </a:solidFill>
                <a:cs typeface="Tahoma" pitchFamily="34" charset="0"/>
              </a:rPr>
              <a:t> важности, необходимости и неизбежности будущих преобразований в школе </a:t>
            </a:r>
            <a:r>
              <a:rPr lang="ru-RU" sz="1400" i="1">
                <a:solidFill>
                  <a:srgbClr val="000000"/>
                </a:solidFill>
                <a:cs typeface="Tahoma" pitchFamily="34" charset="0"/>
              </a:rPr>
              <a:t>(«заместитель директора по УВР» – «идейный вдохновитель», «генератор идей», «формальный лидер» со своими управленческими полномочиями)</a:t>
            </a:r>
            <a:r>
              <a:rPr lang="ru-RU" sz="1400">
                <a:solidFill>
                  <a:srgbClr val="000000"/>
                </a:solidFill>
                <a:cs typeface="Tahoma" pitchFamily="34" charset="0"/>
              </a:rPr>
              <a:t>. Принятие и готовность к анализу нормативно-правовой базы </a:t>
            </a:r>
            <a:r>
              <a:rPr lang="ru-RU" sz="1400" b="1" i="1">
                <a:solidFill>
                  <a:srgbClr val="C00000"/>
                </a:solidFill>
                <a:cs typeface="Tahoma" pitchFamily="34" charset="0"/>
              </a:rPr>
              <a:t>(ФГОС НОО, национальная образовательная инициатива «Наша новая школа», региональные  программы развития образования).</a:t>
            </a:r>
          </a:p>
          <a:p>
            <a:pPr algn="ctr">
              <a:spcAft>
                <a:spcPts val="1000"/>
              </a:spcAft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spcAft>
                <a:spcPts val="1000"/>
              </a:spcAft>
              <a:defRPr/>
            </a:pPr>
            <a:endParaRPr lang="ru-RU" sz="1400" b="1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285750" y="2786063"/>
            <a:ext cx="8572500" cy="785812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just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Этап</a:t>
            </a:r>
            <a:r>
              <a:rPr lang="ru-RU" sz="1400">
                <a:solidFill>
                  <a:srgbClr val="000000"/>
                </a:solidFill>
                <a:cs typeface="Tahoma" pitchFamily="34" charset="0"/>
              </a:rPr>
              <a:t> 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формирования </a:t>
            </a:r>
            <a:r>
              <a:rPr lang="ru-RU" sz="1400">
                <a:solidFill>
                  <a:srgbClr val="000000"/>
                </a:solidFill>
                <a:cs typeface="Tahoma" pitchFamily="34" charset="0"/>
              </a:rPr>
              <a:t> своей 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команды</a:t>
            </a:r>
            <a:r>
              <a:rPr lang="ru-RU" sz="1400">
                <a:solidFill>
                  <a:srgbClr val="000000"/>
                </a:solidFill>
                <a:cs typeface="Tahoma" pitchFamily="34" charset="0"/>
              </a:rPr>
              <a:t> — </a:t>
            </a:r>
            <a:r>
              <a:rPr lang="ru-RU" sz="1400" b="1" i="1">
                <a:solidFill>
                  <a:srgbClr val="C00000"/>
                </a:solidFill>
                <a:cs typeface="Tahoma" pitchFamily="34" charset="0"/>
              </a:rPr>
              <a:t>идейных сторонников из числа педагогического коллектива,  методически и технологически подготовленных к внедрению того или иного новшества</a:t>
            </a:r>
            <a:r>
              <a:rPr lang="ru-RU" sz="1400" b="1">
                <a:solidFill>
                  <a:srgbClr val="C00000"/>
                </a:solidFill>
                <a:cs typeface="Tahoma" pitchFamily="34" charset="0"/>
              </a:rPr>
              <a:t>.</a:t>
            </a:r>
            <a:endParaRPr lang="ru-RU" sz="1400">
              <a:solidFill>
                <a:srgbClr val="000000"/>
              </a:solidFill>
              <a:cs typeface="Tahoma" pitchFamily="34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17500" y="3786188"/>
            <a:ext cx="8715375" cy="150018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just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Этап</a:t>
            </a:r>
            <a:r>
              <a:rPr lang="ru-RU" sz="1400">
                <a:solidFill>
                  <a:srgbClr val="000000"/>
                </a:solidFill>
                <a:cs typeface="Tahoma" pitchFamily="34" charset="0"/>
              </a:rPr>
              <a:t> </a:t>
            </a:r>
            <a:r>
              <a:rPr lang="ru-RU" sz="1400" b="1">
                <a:solidFill>
                  <a:srgbClr val="000000"/>
                </a:solidFill>
                <a:cs typeface="Tahoma" pitchFamily="34" charset="0"/>
              </a:rPr>
              <a:t>формирования  психологической и личностно-профессиональной готовности</a:t>
            </a:r>
            <a:r>
              <a:rPr lang="ru-RU" sz="1400">
                <a:solidFill>
                  <a:srgbClr val="000000"/>
                </a:solidFill>
                <a:cs typeface="Tahoma" pitchFamily="34" charset="0"/>
              </a:rPr>
              <a:t> и готовности учителей к инновационной деятельности. Мониторинг готовности к созданию инновационной образовательно-развивающей среды для личностного роста учителя и ученика </a:t>
            </a:r>
            <a:r>
              <a:rPr lang="ru-RU" sz="1400" b="1" i="1">
                <a:solidFill>
                  <a:srgbClr val="C00000"/>
                </a:solidFill>
                <a:cs typeface="Tahoma" pitchFamily="34" charset="0"/>
              </a:rPr>
              <a:t>(Зачем нужны предстоящие изменения в нашей школе? Что лично мы получим от них? Как изменится наша профессиональная деятельность в связи с предстоящими изменениями?</a:t>
            </a:r>
            <a:r>
              <a:rPr lang="ru-RU" sz="1400" i="1">
                <a:solidFill>
                  <a:srgbClr val="C00000"/>
                </a:solidFill>
                <a:cs typeface="Tahoma" pitchFamily="34" charset="0"/>
              </a:rPr>
              <a:t>)</a:t>
            </a:r>
            <a:endParaRPr lang="ru-RU" sz="1400" i="1">
              <a:solidFill>
                <a:srgbClr val="000000"/>
              </a:solidFill>
              <a:cs typeface="Tahoma" pitchFamily="34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85750" y="5643563"/>
            <a:ext cx="8572500" cy="85725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just">
              <a:spcBef>
                <a:spcPts val="500"/>
              </a:spcBef>
              <a:spcAft>
                <a:spcPts val="500"/>
              </a:spcAft>
              <a:defRPr/>
            </a:pPr>
            <a:r>
              <a:rPr lang="ru-RU" sz="1400" b="1" dirty="0">
                <a:solidFill>
                  <a:srgbClr val="000000"/>
                </a:solidFill>
                <a:cs typeface="Tahoma" pitchFamily="34" charset="0"/>
              </a:rPr>
              <a:t>Этап</a:t>
            </a:r>
            <a:r>
              <a:rPr lang="ru-RU" sz="1400" dirty="0">
                <a:solidFill>
                  <a:srgbClr val="000000"/>
                </a:solidFill>
                <a:cs typeface="Tahoma" pitchFamily="34" charset="0"/>
              </a:rPr>
              <a:t> </a:t>
            </a:r>
            <a:r>
              <a:rPr lang="ru-RU" sz="1400" b="1" dirty="0">
                <a:solidFill>
                  <a:srgbClr val="000000"/>
                </a:solidFill>
                <a:cs typeface="Tahoma" pitchFamily="34" charset="0"/>
              </a:rPr>
              <a:t>проблемного анализа собственной профессиональной деятельности и жизнедеятельности своего ОУ</a:t>
            </a:r>
            <a:r>
              <a:rPr lang="ru-RU" sz="1400" dirty="0">
                <a:solidFill>
                  <a:srgbClr val="000000"/>
                </a:solidFill>
                <a:cs typeface="Tahoma" pitchFamily="34" charset="0"/>
              </a:rPr>
              <a:t>, построение «проблемного поля». Определение главных проблем на данный момент и в перспективе.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7175" name="Рисунок 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75" y="2143125"/>
            <a:ext cx="84931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Рисунок 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0" y="5000625"/>
            <a:ext cx="84931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Рисунок 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71750" y="3357563"/>
            <a:ext cx="84931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Рисунок 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29313" y="6215063"/>
            <a:ext cx="849312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9" name="AutoShape 2"/>
          <p:cNvSpPr>
            <a:spLocks noEditPoints="1" noChangeArrowheads="1"/>
          </p:cNvSpPr>
          <p:nvPr/>
        </p:nvSpPr>
        <p:spPr bwMode="auto">
          <a:xfrm>
            <a:off x="4429125" y="2357438"/>
            <a:ext cx="428625" cy="500062"/>
          </a:xfrm>
          <a:custGeom>
            <a:avLst/>
            <a:gdLst>
              <a:gd name="T0" fmla="*/ 183059 w 21600"/>
              <a:gd name="T1" fmla="*/ 0 h 21600"/>
              <a:gd name="T2" fmla="*/ 55305 w 21600"/>
              <a:gd name="T3" fmla="*/ 500062 h 21600"/>
              <a:gd name="T4" fmla="*/ 192980 w 21600"/>
              <a:gd name="T5" fmla="*/ 204331 h 21600"/>
              <a:gd name="T6" fmla="*/ 310813 w 21600"/>
              <a:gd name="T7" fmla="*/ 344140 h 21600"/>
              <a:gd name="T8" fmla="*/ 428625 w 21600"/>
              <a:gd name="T9" fmla="*/ 204331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5574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lnTo>
                  <a:pt x="15663" y="14865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180" name="AutoShape 2"/>
          <p:cNvSpPr>
            <a:spLocks noEditPoints="1" noChangeArrowheads="1"/>
          </p:cNvSpPr>
          <p:nvPr/>
        </p:nvSpPr>
        <p:spPr bwMode="auto">
          <a:xfrm>
            <a:off x="4429125" y="3429000"/>
            <a:ext cx="428625" cy="500063"/>
          </a:xfrm>
          <a:custGeom>
            <a:avLst/>
            <a:gdLst>
              <a:gd name="T0" fmla="*/ 183059 w 21600"/>
              <a:gd name="T1" fmla="*/ 0 h 21600"/>
              <a:gd name="T2" fmla="*/ 55305 w 21600"/>
              <a:gd name="T3" fmla="*/ 500063 h 21600"/>
              <a:gd name="T4" fmla="*/ 192980 w 21600"/>
              <a:gd name="T5" fmla="*/ 204331 h 21600"/>
              <a:gd name="T6" fmla="*/ 310813 w 21600"/>
              <a:gd name="T7" fmla="*/ 344141 h 21600"/>
              <a:gd name="T8" fmla="*/ 428625 w 21600"/>
              <a:gd name="T9" fmla="*/ 204331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5574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lnTo>
                  <a:pt x="15663" y="14865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181" name="AutoShape 2"/>
          <p:cNvSpPr>
            <a:spLocks noEditPoints="1" noChangeArrowheads="1"/>
          </p:cNvSpPr>
          <p:nvPr/>
        </p:nvSpPr>
        <p:spPr bwMode="auto">
          <a:xfrm>
            <a:off x="4357688" y="5072063"/>
            <a:ext cx="428625" cy="500062"/>
          </a:xfrm>
          <a:custGeom>
            <a:avLst/>
            <a:gdLst>
              <a:gd name="T0" fmla="*/ 183059 w 21600"/>
              <a:gd name="T1" fmla="*/ 0 h 21600"/>
              <a:gd name="T2" fmla="*/ 55305 w 21600"/>
              <a:gd name="T3" fmla="*/ 500062 h 21600"/>
              <a:gd name="T4" fmla="*/ 192980 w 21600"/>
              <a:gd name="T5" fmla="*/ 204331 h 21600"/>
              <a:gd name="T6" fmla="*/ 310813 w 21600"/>
              <a:gd name="T7" fmla="*/ 344140 h 21600"/>
              <a:gd name="T8" fmla="*/ 428625 w 21600"/>
              <a:gd name="T9" fmla="*/ 204331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5574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lnTo>
                  <a:pt x="15663" y="14865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182" name="AutoShape 2"/>
          <p:cNvSpPr>
            <a:spLocks noEditPoints="1" noChangeArrowheads="1"/>
          </p:cNvSpPr>
          <p:nvPr/>
        </p:nvSpPr>
        <p:spPr bwMode="auto">
          <a:xfrm>
            <a:off x="4572000" y="928688"/>
            <a:ext cx="357188" cy="357187"/>
          </a:xfrm>
          <a:custGeom>
            <a:avLst/>
            <a:gdLst>
              <a:gd name="T0" fmla="*/ 152549 w 21600"/>
              <a:gd name="T1" fmla="*/ 0 h 21600"/>
              <a:gd name="T2" fmla="*/ 46087 w 21600"/>
              <a:gd name="T3" fmla="*/ 357187 h 21600"/>
              <a:gd name="T4" fmla="*/ 160817 w 21600"/>
              <a:gd name="T5" fmla="*/ 145951 h 21600"/>
              <a:gd name="T6" fmla="*/ 259011 w 21600"/>
              <a:gd name="T7" fmla="*/ 245814 h 21600"/>
              <a:gd name="T8" fmla="*/ 357188 w 21600"/>
              <a:gd name="T9" fmla="*/ 145951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5574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lnTo>
                  <a:pt x="15663" y="14865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718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714375"/>
            <a:ext cx="1071562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500188" y="714375"/>
            <a:ext cx="10001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142875"/>
            <a:ext cx="9144000" cy="428625"/>
          </a:xfrm>
        </p:spPr>
        <p:txBody>
          <a:bodyPr/>
          <a:lstStyle/>
          <a:p>
            <a:pPr algn="ctr"/>
            <a:r>
              <a:rPr lang="ru-RU" sz="2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УПРАВЛЕНЧЕСКИЕ ФУНКЦИИ  РУКОВОДИТЕЛЯ  ОЭР на уровне ОУ</a:t>
            </a:r>
          </a:p>
        </p:txBody>
      </p:sp>
      <p:sp>
        <p:nvSpPr>
          <p:cNvPr id="8195" name="AutoShape 6"/>
          <p:cNvSpPr>
            <a:spLocks noChangeArrowheads="1"/>
          </p:cNvSpPr>
          <p:nvPr/>
        </p:nvSpPr>
        <p:spPr bwMode="auto">
          <a:xfrm>
            <a:off x="0" y="571500"/>
            <a:ext cx="9144000" cy="6143625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500" b="1">
                <a:solidFill>
                  <a:schemeClr val="tx1"/>
                </a:solidFill>
              </a:rPr>
              <a:t>Специфика моей управленческой деятельности в качестве руководителя ОЭР сводится в выполнению 5 основных функций</a:t>
            </a:r>
            <a:endParaRPr lang="ru-RU" sz="1500" b="1"/>
          </a:p>
          <a:p>
            <a:pPr>
              <a:defRPr/>
            </a:pPr>
            <a:endParaRPr lang="ru-RU" sz="1500" b="1">
              <a:solidFill>
                <a:srgbClr val="7D4303"/>
              </a:solidFill>
            </a:endParaRPr>
          </a:p>
          <a:p>
            <a:pPr>
              <a:defRPr/>
            </a:pPr>
            <a:r>
              <a:rPr lang="ru-RU" sz="1500" b="1">
                <a:solidFill>
                  <a:srgbClr val="7D4303"/>
                </a:solidFill>
              </a:rPr>
              <a:t>1</a:t>
            </a:r>
            <a:r>
              <a:rPr lang="ru-RU" sz="1500" b="1">
                <a:solidFill>
                  <a:srgbClr val="C00000"/>
                </a:solidFill>
              </a:rPr>
              <a:t>. ПРОГНОСТИЧЕСКАЯ  ФУНКЦИЯ: </a:t>
            </a:r>
            <a:r>
              <a:rPr lang="ru-RU" sz="1500" b="1">
                <a:solidFill>
                  <a:srgbClr val="7D4303"/>
                </a:solidFill>
              </a:rPr>
              <a:t>определяю </a:t>
            </a:r>
            <a:r>
              <a:rPr lang="ru-RU" sz="1500">
                <a:solidFill>
                  <a:srgbClr val="7D4303"/>
                </a:solidFill>
              </a:rPr>
              <a:t>перспективы развития школы,</a:t>
            </a:r>
          </a:p>
          <a:p>
            <a:pPr>
              <a:defRPr/>
            </a:pPr>
            <a:r>
              <a:rPr lang="ru-RU" sz="1500" b="1">
                <a:solidFill>
                  <a:srgbClr val="7D4303"/>
                </a:solidFill>
              </a:rPr>
              <a:t>прогнозирую</a:t>
            </a:r>
            <a:r>
              <a:rPr lang="ru-RU" sz="1500">
                <a:solidFill>
                  <a:srgbClr val="7D4303"/>
                </a:solidFill>
              </a:rPr>
              <a:t> результативность  деятельности всех направлений  и служб, создаю условия для формирования  ИОС в новых условиях…</a:t>
            </a:r>
          </a:p>
          <a:p>
            <a:pPr>
              <a:defRPr/>
            </a:pPr>
            <a:endParaRPr lang="ru-RU" sz="1500" b="1">
              <a:solidFill>
                <a:srgbClr val="7D4303"/>
              </a:solidFill>
            </a:endParaRPr>
          </a:p>
          <a:p>
            <a:pPr>
              <a:defRPr/>
            </a:pPr>
            <a:r>
              <a:rPr lang="ru-RU" sz="1500" b="1">
                <a:solidFill>
                  <a:srgbClr val="7D4303"/>
                </a:solidFill>
              </a:rPr>
              <a:t>2</a:t>
            </a:r>
            <a:r>
              <a:rPr lang="ru-RU" sz="1500" b="1">
                <a:solidFill>
                  <a:srgbClr val="C00000"/>
                </a:solidFill>
              </a:rPr>
              <a:t>. КОНСУЛЬТАТИВНАЯ  ФУНКЦИЯ:</a:t>
            </a:r>
            <a:r>
              <a:rPr lang="ru-RU" sz="1500">
                <a:solidFill>
                  <a:srgbClr val="C00000"/>
                </a:solidFill>
              </a:rPr>
              <a:t> </a:t>
            </a:r>
            <a:r>
              <a:rPr lang="ru-RU" sz="1500" b="1">
                <a:solidFill>
                  <a:srgbClr val="7D4303"/>
                </a:solidFill>
              </a:rPr>
              <a:t>стараюсь дать </a:t>
            </a:r>
            <a:r>
              <a:rPr lang="ru-RU" sz="1500">
                <a:solidFill>
                  <a:srgbClr val="7D4303"/>
                </a:solidFill>
              </a:rPr>
              <a:t>квалифицированные</a:t>
            </a:r>
            <a:r>
              <a:rPr lang="ru-RU" sz="1500" b="1">
                <a:solidFill>
                  <a:srgbClr val="7D4303"/>
                </a:solidFill>
              </a:rPr>
              <a:t> </a:t>
            </a:r>
            <a:r>
              <a:rPr lang="ru-RU" sz="1500">
                <a:solidFill>
                  <a:srgbClr val="7D4303"/>
                </a:solidFill>
              </a:rPr>
              <a:t>советы по разным вопросам и направлениям ОЭР…</a:t>
            </a:r>
          </a:p>
          <a:p>
            <a:pPr>
              <a:defRPr/>
            </a:pPr>
            <a:endParaRPr lang="ru-RU" sz="1500" b="1">
              <a:solidFill>
                <a:srgbClr val="7D4303"/>
              </a:solidFill>
            </a:endParaRPr>
          </a:p>
          <a:p>
            <a:pPr>
              <a:defRPr/>
            </a:pPr>
            <a:r>
              <a:rPr lang="ru-RU" sz="1500" b="1">
                <a:solidFill>
                  <a:srgbClr val="7D4303"/>
                </a:solidFill>
              </a:rPr>
              <a:t>3. </a:t>
            </a:r>
            <a:r>
              <a:rPr lang="ru-RU" sz="1500" b="1">
                <a:solidFill>
                  <a:srgbClr val="C00000"/>
                </a:solidFill>
              </a:rPr>
              <a:t>ПРЕДСТАВИТЕЛЬСКУЮ  ФУНКЦИЮ</a:t>
            </a:r>
            <a:r>
              <a:rPr lang="ru-RU" sz="1500">
                <a:solidFill>
                  <a:srgbClr val="C00000"/>
                </a:solidFill>
              </a:rPr>
              <a:t> </a:t>
            </a:r>
            <a:r>
              <a:rPr lang="ru-RU" sz="1500" b="1">
                <a:solidFill>
                  <a:srgbClr val="7D4303"/>
                </a:solidFill>
              </a:rPr>
              <a:t>вижу  </a:t>
            </a:r>
            <a:r>
              <a:rPr lang="ru-RU" sz="1500">
                <a:solidFill>
                  <a:srgbClr val="7D4303"/>
                </a:solidFill>
              </a:rPr>
              <a:t>в умении: 1) репрезентировать свою школу, педагогический коллектив, группу учителей или отдельного учителя на всех уровнях, включая федеральный (через систему профессиональных конкурсов, фестивалей, смотров, средств массовой информации, систему награждения); 2) раскрыть достижения в обучении и воспитании учащихся; 3) выступать на конференциях, симпозиумах, педагогических советах и т.д.</a:t>
            </a:r>
          </a:p>
          <a:p>
            <a:pPr>
              <a:defRPr/>
            </a:pPr>
            <a:endParaRPr lang="ru-RU" sz="1500" b="1">
              <a:solidFill>
                <a:srgbClr val="7D4303"/>
              </a:solidFill>
            </a:endParaRPr>
          </a:p>
          <a:p>
            <a:pPr>
              <a:defRPr/>
            </a:pPr>
            <a:r>
              <a:rPr lang="ru-RU" sz="1500" b="1">
                <a:solidFill>
                  <a:srgbClr val="7D4303"/>
                </a:solidFill>
              </a:rPr>
              <a:t>4. </a:t>
            </a:r>
            <a:r>
              <a:rPr lang="ru-RU" sz="1500" b="1">
                <a:solidFill>
                  <a:srgbClr val="C00000"/>
                </a:solidFill>
              </a:rPr>
              <a:t>ПОЛИТИКО-ДЕМОКРАТИЧЕ</a:t>
            </a:r>
            <a:r>
              <a:rPr lang="en-US" sz="1500" b="1">
                <a:solidFill>
                  <a:srgbClr val="C00000"/>
                </a:solidFill>
              </a:rPr>
              <a:t>C</a:t>
            </a:r>
            <a:r>
              <a:rPr lang="ru-RU" sz="1500" b="1">
                <a:solidFill>
                  <a:srgbClr val="C00000"/>
                </a:solidFill>
              </a:rPr>
              <a:t>КАЯ ФУНКЦИЯ</a:t>
            </a:r>
            <a:r>
              <a:rPr lang="ru-RU" sz="1500">
                <a:solidFill>
                  <a:srgbClr val="C00000"/>
                </a:solidFill>
              </a:rPr>
              <a:t> </a:t>
            </a:r>
            <a:r>
              <a:rPr lang="ru-RU" sz="1500">
                <a:solidFill>
                  <a:srgbClr val="7D4303"/>
                </a:solidFill>
              </a:rPr>
              <a:t>состоит в правильном понимании, разъяснении цели и задач ОЭР, решении проблем профессиональной этики и культуры. Важным моментом реализации этой функции считаю и внедрение в практику работы принципов демократизации и гуманизма…</a:t>
            </a:r>
          </a:p>
          <a:p>
            <a:pPr>
              <a:defRPr/>
            </a:pPr>
            <a:endParaRPr lang="ru-RU" sz="1500">
              <a:solidFill>
                <a:srgbClr val="7D4303"/>
              </a:solidFill>
            </a:endParaRPr>
          </a:p>
          <a:p>
            <a:pPr>
              <a:defRPr/>
            </a:pPr>
            <a:r>
              <a:rPr lang="ru-RU" sz="1500" b="1">
                <a:solidFill>
                  <a:srgbClr val="7D4303"/>
                </a:solidFill>
              </a:rPr>
              <a:t>5</a:t>
            </a:r>
            <a:r>
              <a:rPr lang="ru-RU" sz="1500">
                <a:solidFill>
                  <a:srgbClr val="7D4303"/>
                </a:solidFill>
              </a:rPr>
              <a:t>. </a:t>
            </a:r>
            <a:r>
              <a:rPr lang="ru-RU" sz="1500" b="1">
                <a:solidFill>
                  <a:srgbClr val="C00000"/>
                </a:solidFill>
              </a:rPr>
              <a:t>МЕНЕДЖЕРСКАЯ  ФУНКЦИЯ</a:t>
            </a:r>
            <a:r>
              <a:rPr lang="ru-RU" sz="1500">
                <a:solidFill>
                  <a:srgbClr val="C00000"/>
                </a:solidFill>
              </a:rPr>
              <a:t> </a:t>
            </a:r>
            <a:r>
              <a:rPr lang="ru-RU" sz="1500">
                <a:solidFill>
                  <a:srgbClr val="7D4303"/>
                </a:solidFill>
              </a:rPr>
              <a:t>предусматривает </a:t>
            </a:r>
            <a:r>
              <a:rPr lang="ru-RU" sz="1500" b="1">
                <a:solidFill>
                  <a:srgbClr val="7D4303"/>
                </a:solidFill>
              </a:rPr>
              <a:t>усиленное о внимание </a:t>
            </a:r>
            <a:r>
              <a:rPr lang="ru-RU" sz="1500">
                <a:solidFill>
                  <a:srgbClr val="7D4303"/>
                </a:solidFill>
              </a:rPr>
              <a:t>к руководству  ОЭР, разработке механизмов  управления  ОЭР на всех этапах, сплочению педагогического коллектива в новых условиях… </a:t>
            </a:r>
            <a:endParaRPr lang="ru-RU" sz="1500" b="1">
              <a:solidFill>
                <a:srgbClr val="7D4303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defRPr/>
            </a:pPr>
            <a:endParaRPr lang="ru-RU" sz="1400" b="1">
              <a:solidFill>
                <a:srgbClr val="7D4303"/>
              </a:solidFill>
            </a:endParaRPr>
          </a:p>
        </p:txBody>
      </p:sp>
      <p:pic>
        <p:nvPicPr>
          <p:cNvPr id="8196" name="Рисунок 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4813" y="2786063"/>
            <a:ext cx="7143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Рисунок 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813" y="2143125"/>
            <a:ext cx="7080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1214438"/>
            <a:ext cx="1071562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14375" y="1214438"/>
            <a:ext cx="1071563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Рисунок 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29000" y="6500813"/>
            <a:ext cx="7080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Рисунок 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5643563"/>
            <a:ext cx="7080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Рисунок 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43000" y="4429125"/>
            <a:ext cx="7080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C00000"/>
              </a:buClr>
              <a:defRPr/>
            </a:pPr>
            <a:r>
              <a:rPr lang="ru-RU" sz="16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   </a:t>
            </a:r>
            <a:endParaRPr lang="ru-RU" sz="1400" dirty="0">
              <a:solidFill>
                <a:schemeClr val="tx1"/>
              </a:solidFill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67675" y="0"/>
            <a:ext cx="10763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0"/>
            <a:ext cx="1071563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AutoShape 13"/>
          <p:cNvSpPr>
            <a:spLocks noChangeArrowheads="1"/>
          </p:cNvSpPr>
          <p:nvPr/>
        </p:nvSpPr>
        <p:spPr bwMode="auto">
          <a:xfrm>
            <a:off x="357188" y="285750"/>
            <a:ext cx="8358187" cy="1643063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1600" b="1">
                <a:solidFill>
                  <a:schemeClr val="tx1"/>
                </a:solidFill>
                <a:latin typeface="Times New Roman" pitchFamily="18" charset="0"/>
              </a:rPr>
              <a:t>ПРОГРАММА ОЭР предоставляет следующие ВОЗМОЖНОСТИ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1400" b="1">
                <a:solidFill>
                  <a:srgbClr val="C00000"/>
                </a:solidFill>
                <a:latin typeface="Times New Roman" pitchFamily="18" charset="0"/>
              </a:rPr>
              <a:t>           </a:t>
            </a:r>
            <a:r>
              <a:rPr lang="ru-RU" sz="1600" b="1">
                <a:solidFill>
                  <a:srgbClr val="C00000"/>
                </a:solidFill>
                <a:latin typeface="Times New Roman" pitchFamily="18" charset="0"/>
              </a:rPr>
              <a:t>АДМИНИСТАЦИИ ОУ, УЧИТЕЛЮ-ПРЕДМЕТНИКУ, КЛАССНОМУ РУКОВОДИТЕЛЮ,  ПЕДАГОГАМ ДОПОЛНИТЕЛЬНОГО ОБРАЗОВАНИЯ</a:t>
            </a:r>
          </a:p>
          <a:p>
            <a:pPr algn="ctr">
              <a:spcAft>
                <a:spcPts val="1000"/>
              </a:spcAft>
              <a:defRPr/>
            </a:pPr>
            <a:r>
              <a:rPr lang="ru-RU" sz="1600" b="1">
                <a:solidFill>
                  <a:srgbClr val="000000"/>
                </a:solidFill>
                <a:latin typeface="Times New Roman" pitchFamily="18" charset="0"/>
              </a:rPr>
              <a:t>ознакомиться, разобраться, применить, а также самому ОПРЕДЕЛИТЬ и РАЗРАБОТАТЬ…</a:t>
            </a:r>
            <a:endParaRPr lang="ru-RU" sz="1600"/>
          </a:p>
        </p:txBody>
      </p:sp>
      <p:pic>
        <p:nvPicPr>
          <p:cNvPr id="9222" name="Рисунок 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38" y="1714500"/>
            <a:ext cx="78581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Рисунок 1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" y="500063"/>
            <a:ext cx="7143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AutoShape 14"/>
          <p:cNvSpPr>
            <a:spLocks noChangeArrowheads="1"/>
          </p:cNvSpPr>
          <p:nvPr/>
        </p:nvSpPr>
        <p:spPr bwMode="auto">
          <a:xfrm>
            <a:off x="0" y="1928813"/>
            <a:ext cx="9001125" cy="64293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000000"/>
              </a:buClr>
              <a:buFont typeface="Symbol" pitchFamily="18" charset="2"/>
              <a:buChar char="·"/>
              <a:defRPr/>
            </a:pPr>
            <a:r>
              <a:rPr lang="ru-RU" sz="140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Необходимые 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информационные, наглядно-практические материалы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 по вопросам формирования ИОС средствами интегративного подхода к УВ деятельности</a:t>
            </a:r>
          </a:p>
          <a:p>
            <a:pPr>
              <a:defRPr/>
            </a:pPr>
            <a:endParaRPr lang="ru-RU"/>
          </a:p>
        </p:txBody>
      </p:sp>
      <p:sp>
        <p:nvSpPr>
          <p:cNvPr id="10249" name="AutoShape 15"/>
          <p:cNvSpPr>
            <a:spLocks noChangeArrowheads="1"/>
          </p:cNvSpPr>
          <p:nvPr/>
        </p:nvSpPr>
        <p:spPr bwMode="auto">
          <a:xfrm>
            <a:off x="357188" y="2571750"/>
            <a:ext cx="8501062" cy="85725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000000"/>
              </a:buClr>
              <a:buFont typeface="Symbol" pitchFamily="18" charset="2"/>
              <a:buChar char="·"/>
              <a:defRPr/>
            </a:pPr>
            <a:r>
              <a:rPr lang="ru-RU" sz="160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Структурированные 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тематические блоки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модули образовательных и воспитательных программ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, программ 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научно-исследовательской, проектной и творческой деятельности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 обучающихся </a:t>
            </a:r>
          </a:p>
          <a:p>
            <a:pPr>
              <a:defRPr/>
            </a:pPr>
            <a:endParaRPr lang="ru-RU"/>
          </a:p>
        </p:txBody>
      </p:sp>
      <p:sp>
        <p:nvSpPr>
          <p:cNvPr id="10250" name="AutoShape 16"/>
          <p:cNvSpPr>
            <a:spLocks noChangeArrowheads="1"/>
          </p:cNvSpPr>
          <p:nvPr/>
        </p:nvSpPr>
        <p:spPr bwMode="auto">
          <a:xfrm>
            <a:off x="642938" y="3500438"/>
            <a:ext cx="7786687" cy="57150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000000"/>
              </a:buClr>
              <a:buFont typeface="Symbol" pitchFamily="18" charset="2"/>
              <a:buChar char="·"/>
              <a:defRPr/>
            </a:pPr>
            <a:r>
              <a:rPr lang="ru-RU" sz="140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ru-RU" sz="1600" b="1">
                <a:solidFill>
                  <a:srgbClr val="C00000"/>
                </a:solidFill>
                <a:latin typeface="Times New Roman" pitchFamily="18" charset="0"/>
              </a:rPr>
              <a:t>Циклы</a:t>
            </a:r>
            <a:r>
              <a:rPr lang="ru-RU" sz="160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ru-RU" sz="1600" b="1">
                <a:solidFill>
                  <a:srgbClr val="C00000"/>
                </a:solidFill>
                <a:latin typeface="Times New Roman" pitchFamily="18" charset="0"/>
              </a:rPr>
              <a:t>серии</a:t>
            </a:r>
            <a:r>
              <a:rPr lang="ru-RU" sz="1600">
                <a:solidFill>
                  <a:srgbClr val="000000"/>
                </a:solidFill>
                <a:latin typeface="Times New Roman" pitchFamily="18" charset="0"/>
              </a:rPr>
              <a:t> интегрированных занятий, </a:t>
            </a:r>
            <a:r>
              <a:rPr lang="ru-RU" sz="1600" b="1">
                <a:solidFill>
                  <a:srgbClr val="C00000"/>
                </a:solidFill>
                <a:latin typeface="Times New Roman" pitchFamily="18" charset="0"/>
              </a:rPr>
              <a:t>презентации</a:t>
            </a:r>
            <a:r>
              <a:rPr lang="ru-RU" sz="160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логические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 схемы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, учебные опорно-занимательные 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таблицы </a:t>
            </a:r>
            <a:r>
              <a:rPr lang="ru-RU" sz="1700">
                <a:solidFill>
                  <a:schemeClr val="tx1"/>
                </a:solidFill>
                <a:latin typeface="Times New Roman" pitchFamily="18" charset="0"/>
              </a:rPr>
              <a:t>и др.</a:t>
            </a:r>
            <a:endParaRPr lang="ru-RU" sz="1700">
              <a:solidFill>
                <a:srgbClr val="C00000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10251" name="AutoShape 17"/>
          <p:cNvSpPr>
            <a:spLocks noChangeArrowheads="1"/>
          </p:cNvSpPr>
          <p:nvPr/>
        </p:nvSpPr>
        <p:spPr bwMode="auto">
          <a:xfrm>
            <a:off x="0" y="4071938"/>
            <a:ext cx="9144000" cy="74295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>
              <a:spcAft>
                <a:spcPts val="1000"/>
              </a:spcAft>
              <a:buClr>
                <a:srgbClr val="C00000"/>
              </a:buClr>
              <a:buFont typeface="Arial" charset="0"/>
              <a:buChar char="•"/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   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Тематику 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и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 содержание </a:t>
            </a:r>
            <a:r>
              <a:rPr lang="ru-RU" sz="1700">
                <a:solidFill>
                  <a:schemeClr val="tx1"/>
                </a:solidFill>
                <a:latin typeface="Times New Roman" pitchFamily="18" charset="0"/>
              </a:rPr>
              <a:t>интегрированных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комплексно-целевых, долгосрочных и краткосрочных программ, подпрограмм, проектов для учащихся, учителей, родителей</a:t>
            </a:r>
          </a:p>
          <a:p>
            <a:pPr>
              <a:defRPr/>
            </a:pPr>
            <a:endParaRPr lang="ru-RU"/>
          </a:p>
        </p:txBody>
      </p:sp>
      <p:sp>
        <p:nvSpPr>
          <p:cNvPr id="10252" name="AutoShape 18"/>
          <p:cNvSpPr>
            <a:spLocks noChangeArrowheads="1"/>
          </p:cNvSpPr>
          <p:nvPr/>
        </p:nvSpPr>
        <p:spPr bwMode="auto">
          <a:xfrm>
            <a:off x="642938" y="4857750"/>
            <a:ext cx="7358062" cy="455613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C00000"/>
              </a:buClr>
              <a:buFont typeface="Symbol" pitchFamily="18" charset="2"/>
              <a:buChar char="·"/>
              <a:defRPr/>
            </a:pPr>
            <a:r>
              <a:rPr lang="ru-RU" sz="1400" b="1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Яркие странички  </a:t>
            </a:r>
            <a:r>
              <a:rPr lang="ru-RU" sz="1700">
                <a:solidFill>
                  <a:schemeClr val="tx1"/>
                </a:solidFill>
                <a:latin typeface="Times New Roman" pitchFamily="18" charset="0"/>
              </a:rPr>
              <a:t>учебно-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воспитательных мероприятий</a:t>
            </a:r>
          </a:p>
          <a:p>
            <a:pPr>
              <a:defRPr/>
            </a:pPr>
            <a:endParaRPr lang="ru-RU"/>
          </a:p>
        </p:txBody>
      </p:sp>
      <p:sp>
        <p:nvSpPr>
          <p:cNvPr id="10253" name="AutoShape 19"/>
          <p:cNvSpPr>
            <a:spLocks noChangeArrowheads="1"/>
          </p:cNvSpPr>
          <p:nvPr/>
        </p:nvSpPr>
        <p:spPr bwMode="auto">
          <a:xfrm>
            <a:off x="285750" y="5357813"/>
            <a:ext cx="8643938" cy="61753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C00000"/>
              </a:buClr>
              <a:buFont typeface="Symbol" pitchFamily="18" charset="2"/>
              <a:buChar char="·"/>
              <a:defRPr/>
            </a:pP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  Сценарные материалы 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для внутришкольной системы повышения профессиональной квалификации</a:t>
            </a:r>
          </a:p>
          <a:p>
            <a:pPr>
              <a:defRPr/>
            </a:pPr>
            <a:endParaRPr lang="ru-RU"/>
          </a:p>
        </p:txBody>
      </p:sp>
      <p:sp>
        <p:nvSpPr>
          <p:cNvPr id="10254" name="AutoShape 20"/>
          <p:cNvSpPr>
            <a:spLocks noChangeArrowheads="1"/>
          </p:cNvSpPr>
          <p:nvPr/>
        </p:nvSpPr>
        <p:spPr bwMode="auto">
          <a:xfrm>
            <a:off x="642938" y="6000750"/>
            <a:ext cx="7429500" cy="85725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C00000"/>
              </a:buClr>
              <a:buFont typeface="Symbol" pitchFamily="18" charset="2"/>
              <a:buChar char="·"/>
              <a:defRPr/>
            </a:pPr>
            <a:r>
              <a:rPr lang="ru-RU" sz="1400" b="1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ru-RU" sz="1700" b="1">
                <a:solidFill>
                  <a:srgbClr val="C00000"/>
                </a:solidFill>
                <a:latin typeface="Times New Roman" pitchFamily="18" charset="0"/>
              </a:rPr>
              <a:t>Инновационные формы </a:t>
            </a:r>
            <a:r>
              <a:rPr lang="ru-RU" sz="1700">
                <a:solidFill>
                  <a:srgbClr val="000000"/>
                </a:solidFill>
                <a:latin typeface="Times New Roman" pitchFamily="18" charset="0"/>
              </a:rPr>
              <a:t>методической работы со  всеми заинтересованными структурами в системе учебно-воспитательной работы </a:t>
            </a:r>
          </a:p>
          <a:p>
            <a:pPr>
              <a:defRPr/>
            </a:pPr>
            <a:endParaRPr lang="ru-RU"/>
          </a:p>
        </p:txBody>
      </p:sp>
      <p:pic>
        <p:nvPicPr>
          <p:cNvPr id="9231" name="Picture 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2071688"/>
            <a:ext cx="390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2" name="Picture 2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8429625" y="3000375"/>
            <a:ext cx="4572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3" name="Picture 23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85813" y="3500438"/>
            <a:ext cx="4953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4" name="Picture 24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8582025" y="4429125"/>
            <a:ext cx="5619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5" name="Picture 25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357313" y="4857750"/>
            <a:ext cx="44291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6" name="Picture 26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8286750" y="5357813"/>
            <a:ext cx="5715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7" name="Picture 27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714375" y="6143625"/>
            <a:ext cx="6572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ru-RU" sz="1600" b="1">
                <a:solidFill>
                  <a:srgbClr val="C00000"/>
                </a:solidFill>
              </a:rPr>
              <a:t>МЕТОДИЧЕСКАЯ «МАТРЕШКА» </a:t>
            </a:r>
            <a:r>
              <a:rPr lang="ru-RU" sz="1600" b="1">
                <a:solidFill>
                  <a:schemeClr val="tx1"/>
                </a:solidFill>
              </a:rPr>
              <a:t>как комплекс взаимосвязанных  </a:t>
            </a:r>
            <a:r>
              <a:rPr lang="ru-RU" sz="1600" b="1">
                <a:solidFill>
                  <a:srgbClr val="C00000"/>
                </a:solidFill>
              </a:rPr>
              <a:t>ПРОГРАММ</a:t>
            </a:r>
            <a:r>
              <a:rPr lang="ru-RU" sz="1600" b="1">
                <a:solidFill>
                  <a:schemeClr val="tx1"/>
                </a:solidFill>
              </a:rPr>
              <a:t>, </a:t>
            </a:r>
            <a:r>
              <a:rPr lang="ru-RU" sz="1600" b="1">
                <a:solidFill>
                  <a:srgbClr val="C00000"/>
                </a:solidFill>
              </a:rPr>
              <a:t>ИННОВАЦИОННЫХ  ПРОЕКТОВ </a:t>
            </a:r>
            <a:r>
              <a:rPr lang="ru-RU" sz="1600" b="1">
                <a:solidFill>
                  <a:schemeClr val="tx1"/>
                </a:solidFill>
              </a:rPr>
              <a:t>для </a:t>
            </a:r>
            <a:r>
              <a:rPr lang="ru-RU" sz="1600" b="1">
                <a:solidFill>
                  <a:srgbClr val="C00000"/>
                </a:solidFill>
              </a:rPr>
              <a:t>УЧЕНИКА </a:t>
            </a:r>
            <a:r>
              <a:rPr lang="ru-RU" sz="1600" b="1">
                <a:solidFill>
                  <a:schemeClr val="tx1"/>
                </a:solidFill>
              </a:rPr>
              <a:t>и</a:t>
            </a:r>
            <a:r>
              <a:rPr lang="ru-RU" sz="1600" b="1">
                <a:solidFill>
                  <a:srgbClr val="C00000"/>
                </a:solidFill>
              </a:rPr>
              <a:t> УЧИТЕЛЯ, </a:t>
            </a:r>
            <a:r>
              <a:rPr lang="ru-RU" sz="1600" b="1">
                <a:solidFill>
                  <a:schemeClr val="tx1"/>
                </a:solidFill>
              </a:rPr>
              <a:t>калейдоскоп идей и практических действий</a:t>
            </a:r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>
              <a:solidFill>
                <a:schemeClr val="tx1"/>
              </a:solidFill>
            </a:endParaRPr>
          </a:p>
        </p:txBody>
      </p:sp>
      <p:pic>
        <p:nvPicPr>
          <p:cNvPr id="10243" name="Рисунок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143000"/>
            <a:ext cx="3071813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714375" y="3214688"/>
            <a:ext cx="2214563" cy="928687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C00000"/>
              </a:buClr>
              <a:defRPr/>
            </a:pPr>
            <a:r>
              <a:rPr lang="ru-RU" sz="1400" b="1" dirty="0">
                <a:solidFill>
                  <a:schemeClr val="tx1"/>
                </a:solidFill>
                <a:latin typeface="+mn-lt"/>
              </a:rPr>
              <a:t>Программа  развития</a:t>
            </a:r>
          </a:p>
          <a:p>
            <a:pPr lvl="1" algn="ctr">
              <a:spcAft>
                <a:spcPts val="1000"/>
              </a:spcAft>
              <a:buClr>
                <a:srgbClr val="C00000"/>
              </a:buClr>
              <a:defRPr/>
            </a:pPr>
            <a:r>
              <a:rPr lang="ru-RU" sz="1400" b="1" dirty="0">
                <a:solidFill>
                  <a:schemeClr val="tx1"/>
                </a:solidFill>
                <a:latin typeface="+mn-lt"/>
              </a:rPr>
              <a:t>школы</a:t>
            </a:r>
            <a:endParaRPr lang="ru-RU" sz="1400" b="1" dirty="0">
              <a:solidFill>
                <a:srgbClr val="C00000"/>
              </a:solidFill>
              <a:latin typeface="+mn-lt"/>
            </a:endParaRPr>
          </a:p>
          <a:p>
            <a:pPr lvl="1">
              <a:spcAft>
                <a:spcPts val="1000"/>
              </a:spcAft>
              <a:buClr>
                <a:srgbClr val="C00000"/>
              </a:buClr>
              <a:defRPr/>
            </a:pPr>
            <a:endParaRPr lang="ru-RU" sz="1400" dirty="0">
              <a:solidFill>
                <a:schemeClr val="tx1"/>
              </a:solidFill>
              <a:latin typeface="+mn-lt"/>
            </a:endParaRPr>
          </a:p>
          <a:p>
            <a:pPr>
              <a:defRPr/>
            </a:pPr>
            <a:endParaRPr lang="ru-RU" dirty="0"/>
          </a:p>
        </p:txBody>
      </p:sp>
      <p:pic>
        <p:nvPicPr>
          <p:cNvPr id="10245" name="Рисунок 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86125" y="1785938"/>
            <a:ext cx="271462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AutoShape 2"/>
          <p:cNvSpPr>
            <a:spLocks noChangeArrowheads="1"/>
          </p:cNvSpPr>
          <p:nvPr/>
        </p:nvSpPr>
        <p:spPr bwMode="auto">
          <a:xfrm>
            <a:off x="3571875" y="3500438"/>
            <a:ext cx="2000250" cy="85725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C00000"/>
              </a:buClr>
              <a:defRPr/>
            </a:pPr>
            <a:r>
              <a:rPr lang="ru-RU" sz="1400" b="1" dirty="0">
                <a:solidFill>
                  <a:schemeClr val="tx1"/>
                </a:solidFill>
                <a:latin typeface="+mn-lt"/>
              </a:rPr>
              <a:t>Программа</a:t>
            </a:r>
          </a:p>
          <a:p>
            <a:pPr lvl="1" algn="ctr">
              <a:spcAft>
                <a:spcPts val="1000"/>
              </a:spcAft>
              <a:buClr>
                <a:srgbClr val="C00000"/>
              </a:buClr>
              <a:defRPr/>
            </a:pPr>
            <a:r>
              <a:rPr lang="ru-RU" sz="1400" b="1" dirty="0">
                <a:solidFill>
                  <a:schemeClr val="tx1"/>
                </a:solidFill>
                <a:latin typeface="+mn-lt"/>
              </a:rPr>
              <a:t>ОЭР</a:t>
            </a:r>
            <a:endParaRPr lang="ru-RU" sz="1400" dirty="0">
              <a:solidFill>
                <a:schemeClr val="tx1"/>
              </a:solidFill>
              <a:latin typeface="+mn-lt"/>
            </a:endParaRPr>
          </a:p>
          <a:p>
            <a:pPr>
              <a:defRPr/>
            </a:pPr>
            <a:endParaRPr lang="ru-RU" dirty="0"/>
          </a:p>
        </p:txBody>
      </p:sp>
      <p:pic>
        <p:nvPicPr>
          <p:cNvPr id="10247" name="Рисунок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50" y="2428875"/>
            <a:ext cx="2928938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6215063" y="4357688"/>
            <a:ext cx="2571750" cy="171450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C00000"/>
              </a:buClr>
              <a:defRPr/>
            </a:pPr>
            <a:r>
              <a:rPr lang="ru-RU" sz="1200" b="1" dirty="0">
                <a:solidFill>
                  <a:schemeClr val="tx1"/>
                </a:solidFill>
                <a:latin typeface="+mj-lt"/>
                <a:cs typeface="Times New Roman" pitchFamily="18" charset="0"/>
              </a:rPr>
              <a:t>Управленческий проект  </a:t>
            </a:r>
            <a:r>
              <a:rPr lang="ru-RU" sz="1200" b="1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«Профессиональный имидж школы глазами учеников, родителей, общественности»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1024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571500"/>
            <a:ext cx="7858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85813" y="3643313"/>
            <a:ext cx="785812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714750" y="3857625"/>
            <a:ext cx="785813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6215063" y="5000625"/>
            <a:ext cx="64293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86750" y="642938"/>
            <a:ext cx="85725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2" name="AutoShape 2"/>
          <p:cNvSpPr>
            <a:spLocks noEditPoints="1" noChangeArrowheads="1"/>
          </p:cNvSpPr>
          <p:nvPr/>
        </p:nvSpPr>
        <p:spPr bwMode="auto">
          <a:xfrm>
            <a:off x="1714500" y="1071563"/>
            <a:ext cx="428625" cy="500062"/>
          </a:xfrm>
          <a:custGeom>
            <a:avLst/>
            <a:gdLst>
              <a:gd name="T0" fmla="*/ 183059 w 21600"/>
              <a:gd name="T1" fmla="*/ 0 h 21600"/>
              <a:gd name="T2" fmla="*/ 55305 w 21600"/>
              <a:gd name="T3" fmla="*/ 500062 h 21600"/>
              <a:gd name="T4" fmla="*/ 192980 w 21600"/>
              <a:gd name="T5" fmla="*/ 204331 h 21600"/>
              <a:gd name="T6" fmla="*/ 310813 w 21600"/>
              <a:gd name="T7" fmla="*/ 344140 h 21600"/>
              <a:gd name="T8" fmla="*/ 428625 w 21600"/>
              <a:gd name="T9" fmla="*/ 204331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5574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lnTo>
                  <a:pt x="15663" y="14865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303" name="AutoShape 2"/>
          <p:cNvSpPr>
            <a:spLocks noEditPoints="1" noChangeArrowheads="1"/>
          </p:cNvSpPr>
          <p:nvPr/>
        </p:nvSpPr>
        <p:spPr bwMode="auto">
          <a:xfrm>
            <a:off x="4500563" y="1714500"/>
            <a:ext cx="428625" cy="500063"/>
          </a:xfrm>
          <a:custGeom>
            <a:avLst/>
            <a:gdLst>
              <a:gd name="T0" fmla="*/ 183059 w 21600"/>
              <a:gd name="T1" fmla="*/ 0 h 21600"/>
              <a:gd name="T2" fmla="*/ 55305 w 21600"/>
              <a:gd name="T3" fmla="*/ 500063 h 21600"/>
              <a:gd name="T4" fmla="*/ 192980 w 21600"/>
              <a:gd name="T5" fmla="*/ 204331 h 21600"/>
              <a:gd name="T6" fmla="*/ 310813 w 21600"/>
              <a:gd name="T7" fmla="*/ 344141 h 21600"/>
              <a:gd name="T8" fmla="*/ 428625 w 21600"/>
              <a:gd name="T9" fmla="*/ 204331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5574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lnTo>
                  <a:pt x="15663" y="14865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304" name="AutoShape 2"/>
          <p:cNvSpPr>
            <a:spLocks noEditPoints="1" noChangeArrowheads="1"/>
          </p:cNvSpPr>
          <p:nvPr/>
        </p:nvSpPr>
        <p:spPr bwMode="auto">
          <a:xfrm>
            <a:off x="7429500" y="2357438"/>
            <a:ext cx="428625" cy="500062"/>
          </a:xfrm>
          <a:custGeom>
            <a:avLst/>
            <a:gdLst>
              <a:gd name="T0" fmla="*/ 183059 w 21600"/>
              <a:gd name="T1" fmla="*/ 0 h 21600"/>
              <a:gd name="T2" fmla="*/ 55305 w 21600"/>
              <a:gd name="T3" fmla="*/ 500062 h 21600"/>
              <a:gd name="T4" fmla="*/ 192980 w 21600"/>
              <a:gd name="T5" fmla="*/ 204331 h 21600"/>
              <a:gd name="T6" fmla="*/ 310813 w 21600"/>
              <a:gd name="T7" fmla="*/ 344140 h 21600"/>
              <a:gd name="T8" fmla="*/ 428625 w 21600"/>
              <a:gd name="T9" fmla="*/ 204331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5574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lnTo>
                  <a:pt x="15663" y="14865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285750" y="642938"/>
            <a:ext cx="8658225" cy="311150"/>
          </a:xfrm>
        </p:spPr>
        <p:txBody>
          <a:bodyPr/>
          <a:lstStyle/>
          <a:p>
            <a:pPr algn="ctr"/>
            <a:r>
              <a:rPr lang="ru-RU" sz="2000" b="1" smtClean="0">
                <a:solidFill>
                  <a:srgbClr val="FFFF00"/>
                </a:solidFill>
              </a:rPr>
              <a:t>ПЕДАГОГИЧЕСКИЕ ОБРАЗОВАТЕЛЬНЫЕ  И ВОСПИТАТЕЛЬНЫЕ ТЕХНОЛОГИИ как механизм реализации интегративного подхода   к учебно-воспитательной деятельности</a:t>
            </a:r>
          </a:p>
        </p:txBody>
      </p:sp>
      <p:sp>
        <p:nvSpPr>
          <p:cNvPr id="14339" name="AutoShape 2"/>
          <p:cNvSpPr>
            <a:spLocks noChangeArrowheads="1"/>
          </p:cNvSpPr>
          <p:nvPr/>
        </p:nvSpPr>
        <p:spPr bwMode="auto">
          <a:xfrm>
            <a:off x="0" y="1000125"/>
            <a:ext cx="9144000" cy="5857875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600" b="1">
                <a:solidFill>
                  <a:srgbClr val="C00000"/>
                </a:solidFill>
              </a:rPr>
              <a:t>ПЕДТЕХНОЛОГИИ как содержательная техника УВП</a:t>
            </a:r>
          </a:p>
          <a:p>
            <a:pPr algn="ctr">
              <a:defRPr/>
            </a:pPr>
            <a:endParaRPr lang="ru-RU" sz="1600" b="1">
              <a:solidFill>
                <a:srgbClr val="C00000"/>
              </a:solidFill>
            </a:endParaRPr>
          </a:p>
          <a:p>
            <a:pPr algn="just">
              <a:defRPr/>
            </a:pPr>
            <a:r>
              <a:rPr lang="ru-RU" sz="1300" b="1">
                <a:solidFill>
                  <a:srgbClr val="7D4303"/>
                </a:solidFill>
              </a:rPr>
              <a:t>   </a:t>
            </a:r>
            <a:endParaRPr lang="ru-RU" sz="1200" b="1">
              <a:solidFill>
                <a:schemeClr val="tx1"/>
              </a:solidFill>
            </a:endParaRPr>
          </a:p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endParaRPr lang="ru-RU" sz="1200" b="1">
              <a:solidFill>
                <a:schemeClr val="tx1"/>
              </a:solidFill>
            </a:endParaRPr>
          </a:p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endParaRPr lang="ru-RU" sz="1200" b="1">
              <a:solidFill>
                <a:schemeClr val="tx1"/>
              </a:solidFill>
            </a:endParaRPr>
          </a:p>
          <a:p>
            <a:pPr lvl="1" algn="ctr">
              <a:spcAft>
                <a:spcPts val="1000"/>
              </a:spcAft>
              <a:buClr>
                <a:srgbClr val="000000"/>
              </a:buClr>
              <a:buFont typeface="Symbol" pitchFamily="18" charset="2"/>
              <a:buChar char="·"/>
              <a:defRPr/>
            </a:pPr>
            <a:endParaRPr lang="ru-RU" sz="1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pic>
        <p:nvPicPr>
          <p:cNvPr id="11268" name="Picture 2" descr="http://im5-tub-ru.yandex.net/i?id=86654336-29-7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57188"/>
            <a:ext cx="785813" cy="98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1643063"/>
          <a:ext cx="8858250" cy="4003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125"/>
                <a:gridCol w="4429125"/>
              </a:tblGrid>
              <a:tr h="36581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Технологии </a:t>
                      </a:r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Технологии</a:t>
                      </a:r>
                    </a:p>
                  </a:txBody>
                  <a:tcPr marL="91439" marR="91439" marT="45727" marB="45727"/>
                </a:tc>
              </a:tr>
              <a:tr h="37089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1.КСО (коллективный способ обучения)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8. Алгоритмизация обучения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</a:tr>
              <a:tr h="57921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2.Технология дифференцированного обучения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9. Проблемное обучение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</a:tr>
              <a:tr h="57921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3.Технология развивающего обучения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10.Обучение поэтапного формирования умственных</a:t>
                      </a:r>
                      <a:r>
                        <a:rPr lang="ru-RU" sz="1600" baseline="0" dirty="0" smtClean="0"/>
                        <a:t> действий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</a:tr>
              <a:tr h="57921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 Игровые технологии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11. Технология интенсификации обучения с использованием схемно-знаковых моделей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</a:tr>
              <a:tr h="37089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5. ИКТ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12.Здоровьесберегающие технологии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</a:tr>
              <a:tr h="57921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6. Метод проектов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13. Творческая мастерская</a:t>
                      </a:r>
                      <a:r>
                        <a:rPr lang="ru-RU" sz="1600" baseline="0" dirty="0" smtClean="0"/>
                        <a:t> постановки голоса и выразительного чтения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</a:tr>
              <a:tr h="57921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7.Технология</a:t>
                      </a:r>
                      <a:r>
                        <a:rPr lang="ru-RU" sz="1600" baseline="0" dirty="0" smtClean="0"/>
                        <a:t> критического мышления</a:t>
                      </a: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 Технология личностно-ориентированного образования</a:t>
                      </a:r>
                      <a:endParaRPr lang="ru-RU" sz="1600" dirty="0"/>
                    </a:p>
                  </a:txBody>
                  <a:tcPr marL="91439" marR="91439" marT="45727" marB="45727"/>
                </a:tc>
              </a:tr>
            </a:tbl>
          </a:graphicData>
        </a:graphic>
      </p:graphicFrame>
      <p:sp>
        <p:nvSpPr>
          <p:cNvPr id="14370" name="AutoShape 2"/>
          <p:cNvSpPr>
            <a:spLocks noChangeArrowheads="1"/>
          </p:cNvSpPr>
          <p:nvPr/>
        </p:nvSpPr>
        <p:spPr bwMode="auto">
          <a:xfrm>
            <a:off x="285750" y="5857875"/>
            <a:ext cx="2143125" cy="642938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ctr">
              <a:spcAft>
                <a:spcPts val="1000"/>
              </a:spcAft>
              <a:buClr>
                <a:srgbClr val="000000"/>
              </a:buClr>
              <a:defRPr/>
            </a:pPr>
            <a:r>
              <a:rPr lang="ru-RU" sz="1600" b="1">
                <a:solidFill>
                  <a:srgbClr val="C00000"/>
                </a:solidFill>
              </a:rPr>
              <a:t>  Технология КТД</a:t>
            </a:r>
          </a:p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endParaRPr lang="ru-RU" sz="1200" b="1">
              <a:solidFill>
                <a:schemeClr val="tx1"/>
              </a:solidFill>
            </a:endParaRPr>
          </a:p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endParaRPr lang="ru-RU" sz="1200" b="1">
              <a:solidFill>
                <a:schemeClr val="tx1"/>
              </a:solidFill>
            </a:endParaRPr>
          </a:p>
          <a:p>
            <a:pPr lvl="1" algn="ctr">
              <a:spcAft>
                <a:spcPts val="1000"/>
              </a:spcAft>
              <a:buClr>
                <a:srgbClr val="000000"/>
              </a:buClr>
              <a:buFont typeface="Symbol" pitchFamily="18" charset="2"/>
              <a:buChar char="·"/>
              <a:defRPr/>
            </a:pPr>
            <a:endParaRPr lang="ru-RU" sz="1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14371" name="AutoShape 2"/>
          <p:cNvSpPr>
            <a:spLocks noChangeArrowheads="1"/>
          </p:cNvSpPr>
          <p:nvPr/>
        </p:nvSpPr>
        <p:spPr bwMode="auto">
          <a:xfrm>
            <a:off x="6572250" y="5786438"/>
            <a:ext cx="2214563" cy="857250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r>
              <a:rPr lang="ru-RU" sz="1600" b="1">
                <a:solidFill>
                  <a:srgbClr val="C00000"/>
                </a:solidFill>
              </a:rPr>
              <a:t>Музейная педагогика</a:t>
            </a:r>
          </a:p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endParaRPr lang="ru-RU" sz="1200" b="1">
              <a:solidFill>
                <a:schemeClr val="tx1"/>
              </a:solidFill>
            </a:endParaRPr>
          </a:p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endParaRPr lang="ru-RU" sz="1200" b="1">
              <a:solidFill>
                <a:schemeClr val="tx1"/>
              </a:solidFill>
            </a:endParaRPr>
          </a:p>
          <a:p>
            <a:pPr lvl="1" algn="ctr">
              <a:spcAft>
                <a:spcPts val="1000"/>
              </a:spcAft>
              <a:buClr>
                <a:srgbClr val="000000"/>
              </a:buClr>
              <a:buFont typeface="Symbol" pitchFamily="18" charset="2"/>
              <a:buChar char="·"/>
              <a:defRPr/>
            </a:pPr>
            <a:endParaRPr lang="ru-RU" sz="1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sp>
        <p:nvSpPr>
          <p:cNvPr id="14372" name="AutoShape 2"/>
          <p:cNvSpPr>
            <a:spLocks noChangeArrowheads="1"/>
          </p:cNvSpPr>
          <p:nvPr/>
        </p:nvSpPr>
        <p:spPr bwMode="auto">
          <a:xfrm>
            <a:off x="2928938" y="5715000"/>
            <a:ext cx="3143250" cy="1000125"/>
          </a:xfrm>
          <a:prstGeom prst="roundRect">
            <a:avLst>
              <a:gd name="adj" fmla="val 16667"/>
            </a:avLst>
          </a:prstGeom>
          <a:solidFill>
            <a:srgbClr val="FFFFC9"/>
          </a:solidFill>
          <a:ln w="9525">
            <a:solidFill>
              <a:srgbClr val="0000FF"/>
            </a:solidFill>
            <a:round/>
            <a:headEnd/>
            <a:tailEnd/>
          </a:ln>
          <a:effectLst>
            <a:outerShdw dist="107763" dir="2700000" algn="ctr" rotWithShape="0">
              <a:srgbClr val="FF9900">
                <a:alpha val="50000"/>
              </a:srgbClr>
            </a:outerShdw>
          </a:effectLst>
        </p:spPr>
        <p:txBody>
          <a:bodyPr/>
          <a:lstStyle/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r>
              <a:rPr lang="ru-RU" sz="1600" b="1">
                <a:solidFill>
                  <a:srgbClr val="C00000"/>
                </a:solidFill>
              </a:rPr>
              <a:t> Драматизация </a:t>
            </a:r>
          </a:p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r>
              <a:rPr lang="ru-RU" sz="1600" b="1">
                <a:solidFill>
                  <a:srgbClr val="C00000"/>
                </a:solidFill>
              </a:rPr>
              <a:t>и театрализация УВП</a:t>
            </a:r>
          </a:p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endParaRPr lang="ru-RU" sz="1200" b="1">
              <a:solidFill>
                <a:schemeClr val="tx1"/>
              </a:solidFill>
            </a:endParaRPr>
          </a:p>
          <a:p>
            <a:pPr lvl="1" algn="just">
              <a:spcAft>
                <a:spcPts val="1000"/>
              </a:spcAft>
              <a:buClr>
                <a:srgbClr val="000000"/>
              </a:buClr>
              <a:defRPr/>
            </a:pPr>
            <a:endParaRPr lang="ru-RU" sz="1200" b="1">
              <a:solidFill>
                <a:schemeClr val="tx1"/>
              </a:solidFill>
            </a:endParaRPr>
          </a:p>
          <a:p>
            <a:pPr lvl="1" algn="ctr">
              <a:spcAft>
                <a:spcPts val="1000"/>
              </a:spcAft>
              <a:buClr>
                <a:srgbClr val="000000"/>
              </a:buClr>
              <a:buFont typeface="Symbol" pitchFamily="18" charset="2"/>
              <a:buChar char="·"/>
              <a:defRPr/>
            </a:pPr>
            <a:endParaRPr lang="ru-RU" sz="1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defRPr/>
            </a:pPr>
            <a:endParaRPr lang="ru-RU"/>
          </a:p>
        </p:txBody>
      </p:sp>
      <p:pic>
        <p:nvPicPr>
          <p:cNvPr id="1130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57250" y="1357313"/>
            <a:ext cx="857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75" y="1357313"/>
            <a:ext cx="857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286000" y="6072188"/>
            <a:ext cx="857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13" y="6072188"/>
            <a:ext cx="857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Смесь">
  <a:themeElements>
    <a:clrScheme name="Смесь 8">
      <a:dk1>
        <a:srgbClr val="000000"/>
      </a:dk1>
      <a:lt1>
        <a:srgbClr val="008000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AAC0AA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Смесь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Смесь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месь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месь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месь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месь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месь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месь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месь 8">
        <a:dk1>
          <a:srgbClr val="000000"/>
        </a:dk1>
        <a:lt1>
          <a:srgbClr val="008000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AAC0A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6665</TotalTime>
  <Words>1178</Words>
  <Application>Microsoft Office PowerPoint</Application>
  <PresentationFormat>Экран (4:3)</PresentationFormat>
  <Paragraphs>177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Tahoma</vt:lpstr>
      <vt:lpstr>Arial</vt:lpstr>
      <vt:lpstr>Wingdings</vt:lpstr>
      <vt:lpstr>Times New Roman</vt:lpstr>
      <vt:lpstr>Symbol</vt:lpstr>
      <vt:lpstr>Смесь</vt:lpstr>
      <vt:lpstr> Управленческая деятельность заместителя директора школы в условиях ОЭР по формированию ИОС средствами интегративного подхода к учебно-воспитательной деятельности  </vt:lpstr>
      <vt:lpstr>НА ПУТИ К ФОРМИРОВАНИЮ ИННОВАЦИОННОЙ ОБРАЗОВАТЕЛЬНОЙ  СРЕДЫ…</vt:lpstr>
      <vt:lpstr>НА ПУТИ К  ФОРМИРОВАНИЮ ИОС … </vt:lpstr>
      <vt:lpstr>Слайд 4</vt:lpstr>
      <vt:lpstr>Слайд 5</vt:lpstr>
      <vt:lpstr>УПРАВЛЕНЧЕСКИЕ ФУНКЦИИ  РУКОВОДИТЕЛЯ  ОЭР на уровне ОУ</vt:lpstr>
      <vt:lpstr>Слайд 7</vt:lpstr>
      <vt:lpstr>Слайд 8</vt:lpstr>
      <vt:lpstr>ПЕДАГОГИЧЕСКИЕ ОБРАЗОВАТЕЛЬНЫЕ  И ВОСПИТАТЕЛЬНЫЕ ТЕХНОЛОГИИ как механизм реализации интегративного подхода   к учебно-воспитательной деятельности</vt:lpstr>
      <vt:lpstr>Слайд 10</vt:lpstr>
      <vt:lpstr>Слайд 11</vt:lpstr>
    </vt:vector>
  </TitlesOfParts>
  <Company>Prosv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Государственные стандарты общего образования</dc:title>
  <dc:creator>sivozhelezova</dc:creator>
  <cp:lastModifiedBy>Tata</cp:lastModifiedBy>
  <cp:revision>457</cp:revision>
  <dcterms:created xsi:type="dcterms:W3CDTF">2007-08-07T13:13:33Z</dcterms:created>
  <dcterms:modified xsi:type="dcterms:W3CDTF">2014-04-17T19:33:00Z</dcterms:modified>
</cp:coreProperties>
</file>