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wmv" ContentType="video/x-ms-wmv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0" r:id="rId3"/>
    <p:sldId id="272" r:id="rId4"/>
    <p:sldId id="271" r:id="rId5"/>
    <p:sldId id="283" r:id="rId6"/>
    <p:sldId id="284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Master" Target="../slideMasters/slideMaster1.xml"/><Relationship Id="rId1" Type="http://schemas.openxmlformats.org/officeDocument/2006/relationships/vide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uds fly trough rain,loop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 rotWithShape="1">
          <a:blip r:embed="rId4"/>
          <a:srcRect/>
          <a:stretch/>
        </p:blipFill>
        <p:spPr>
          <a:xfrm>
            <a:off x="0" y="0"/>
            <a:ext cx="9144000" cy="480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565709" y="685800"/>
            <a:ext cx="6578291" cy="55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686800" cy="1470025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657600"/>
            <a:ext cx="3886200" cy="2133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771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133600"/>
            <a:ext cx="8686800" cy="4191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9688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2165874"/>
            <a:ext cx="1905000" cy="419100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752600"/>
            <a:ext cx="6629400" cy="459093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2737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6404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24325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2413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9563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057400"/>
            <a:ext cx="4267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267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624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88595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525712"/>
            <a:ext cx="4268788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8595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25712"/>
            <a:ext cx="4270375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1762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4880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3117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1200"/>
            <a:ext cx="32369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81200"/>
            <a:ext cx="5340350" cy="4343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143251"/>
            <a:ext cx="3236913" cy="318135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1574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645025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457200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2117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36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ideo" Target="NULL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media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uds fly trough rain,loop.wmv">
            <a:hlinkClick r:id="" action="ppaction://media"/>
          </p:cNvPr>
          <p:cNvPicPr>
            <a:picLocks noChangeAspect="1"/>
          </p:cNvPicPr>
          <p:nvPr>
            <a:videoFile r:link="rId13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 rotWithShape="1">
          <a:blip r:embed="rId15"/>
          <a:srcRect/>
          <a:stretch/>
        </p:blipFill>
        <p:spPr>
          <a:xfrm>
            <a:off x="0" y="0"/>
            <a:ext cx="9144000" cy="480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400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553200" y="0"/>
            <a:ext cx="2590800" cy="22098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64548"/>
            <a:ext cx="7010400" cy="1154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52600"/>
            <a:ext cx="86868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287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" y="5517232"/>
            <a:ext cx="4278676" cy="134076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Работа учителя физики</a:t>
            </a:r>
          </a:p>
          <a:p>
            <a:r>
              <a:rPr lang="ru-RU" dirty="0" smtClean="0"/>
              <a:t>ГБОУ СОШ №1133 ЗАО</a:t>
            </a:r>
          </a:p>
          <a:p>
            <a:r>
              <a:rPr lang="ru-RU" dirty="0" smtClean="0"/>
              <a:t>Роич К.А.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052736"/>
            <a:ext cx="48774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Импульс тела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3942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87"/>
          <a:stretch/>
        </p:blipFill>
        <p:spPr bwMode="auto">
          <a:xfrm>
            <a:off x="395536" y="2276872"/>
            <a:ext cx="829126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439" y="32792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Формула второго закона Ньютона и формулировка второго закона Ньютона спрятаны учителем </a:t>
            </a:r>
            <a:r>
              <a:rPr lang="ru-RU" sz="2400" dirty="0" smtClean="0"/>
              <a:t>справа.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588731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5796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Появляется </a:t>
            </a:r>
            <a:r>
              <a:rPr lang="ru-RU" sz="2400" dirty="0"/>
              <a:t>формула второго закона Ньютона в новой интерпретации.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41" b="14441"/>
          <a:stretch/>
        </p:blipFill>
        <p:spPr bwMode="auto">
          <a:xfrm>
            <a:off x="179512" y="2132856"/>
            <a:ext cx="8382597" cy="45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70177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Она получается из формул второго закона Ньютона, ускорения, импульса тела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887083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9860" y="-181654"/>
            <a:ext cx="74198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  <a:p>
            <a:r>
              <a:rPr lang="ru-RU" dirty="0"/>
              <a:t> </a:t>
            </a:r>
            <a:r>
              <a:rPr lang="ru-RU" sz="2400" dirty="0"/>
              <a:t>Появляется  формулировка второго закона Ньютона в новой интерпретации. Учащиеся делают записи в тетрадь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018"/>
          <a:stretch/>
        </p:blipFill>
        <p:spPr bwMode="auto">
          <a:xfrm>
            <a:off x="130901" y="2276872"/>
            <a:ext cx="876052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772816"/>
            <a:ext cx="4834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Учащиеся делают записи в тетрадь.</a:t>
            </a:r>
          </a:p>
        </p:txBody>
      </p:sp>
    </p:spTree>
    <p:extLst>
      <p:ext uri="{BB962C8B-B14F-4D97-AF65-F5344CB8AC3E}">
        <p14:creationId xmlns:p14="http://schemas.microsoft.com/office/powerpoint/2010/main" xmlns="" val="1013069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7812360" cy="115465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Закрепление </a:t>
            </a:r>
            <a:r>
              <a:rPr lang="ru-RU" sz="3200" dirty="0"/>
              <a:t>материала (тест из 7 </a:t>
            </a:r>
            <a:r>
              <a:rPr lang="ru-RU" sz="3200" dirty="0" smtClean="0"/>
              <a:t>вопросов).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992573"/>
            <a:ext cx="73062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  <a:p>
            <a:r>
              <a:rPr lang="ru-RU" sz="2400" dirty="0">
                <a:solidFill>
                  <a:schemeClr val="bg1"/>
                </a:solidFill>
              </a:rPr>
              <a:t>Ученик должен перетаскать формулы в таблицу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102"/>
          <a:stretch/>
        </p:blipFill>
        <p:spPr bwMode="auto">
          <a:xfrm>
            <a:off x="323528" y="2153502"/>
            <a:ext cx="7664141" cy="420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1754820"/>
            <a:ext cx="5895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Идет работа в парах и взаимооценка.</a:t>
            </a:r>
          </a:p>
        </p:txBody>
      </p:sp>
    </p:spTree>
    <p:extLst>
      <p:ext uri="{BB962C8B-B14F-4D97-AF65-F5344CB8AC3E}">
        <p14:creationId xmlns:p14="http://schemas.microsoft.com/office/powerpoint/2010/main" xmlns="" val="2917705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3528" y="2132856"/>
            <a:ext cx="8447488" cy="44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1209" y="260648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Остается еще одна формула</a:t>
            </a:r>
          </a:p>
        </p:txBody>
      </p:sp>
    </p:spTree>
    <p:extLst>
      <p:ext uri="{BB962C8B-B14F-4D97-AF65-F5344CB8AC3E}">
        <p14:creationId xmlns:p14="http://schemas.microsoft.com/office/powerpoint/2010/main" xmlns="" val="131942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873044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4804" y="332656"/>
            <a:ext cx="5232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Наконец  все формулы в таблице</a:t>
            </a:r>
          </a:p>
        </p:txBody>
      </p:sp>
    </p:spTree>
    <p:extLst>
      <p:ext uri="{BB962C8B-B14F-4D97-AF65-F5344CB8AC3E}">
        <p14:creationId xmlns:p14="http://schemas.microsoft.com/office/powerpoint/2010/main" xmlns="" val="3907788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5799" y="1495264"/>
            <a:ext cx="819065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  <a:p>
            <a:r>
              <a:rPr lang="ru-RU" sz="2400" dirty="0">
                <a:solidFill>
                  <a:schemeClr val="bg1"/>
                </a:solidFill>
              </a:rPr>
              <a:t>Ученик должен перетащить кружки  в соответствии с вопросом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183"/>
          <a:stretch/>
        </p:blipFill>
        <p:spPr bwMode="auto">
          <a:xfrm>
            <a:off x="330327" y="2486681"/>
            <a:ext cx="8379487" cy="433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3" y="260648"/>
            <a:ext cx="3371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Учитель задает 2 вопрос</a:t>
            </a:r>
          </a:p>
        </p:txBody>
      </p:sp>
    </p:spTree>
    <p:extLst>
      <p:ext uri="{BB962C8B-B14F-4D97-AF65-F5344CB8AC3E}">
        <p14:creationId xmlns:p14="http://schemas.microsoft.com/office/powerpoint/2010/main" xmlns="" val="1996760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91265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  <a:p>
            <a:r>
              <a:rPr lang="ru-RU" sz="2400" dirty="0"/>
              <a:t>Ученик верный ответ (в кружках) установил слева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799"/>
          <a:stretch/>
        </p:blipFill>
        <p:spPr bwMode="auto">
          <a:xfrm>
            <a:off x="30913" y="2060848"/>
            <a:ext cx="9096854" cy="464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9655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Учитель задает 3 вопрос</a:t>
            </a:r>
          </a:p>
          <a:p>
            <a:r>
              <a:rPr lang="ru-RU" dirty="0"/>
              <a:t>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71" b="13944"/>
          <a:stretch/>
        </p:blipFill>
        <p:spPr bwMode="auto">
          <a:xfrm>
            <a:off x="-684584" y="949095"/>
            <a:ext cx="9413653" cy="459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22242" y="2060848"/>
            <a:ext cx="5168521" cy="428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509" y="5575462"/>
            <a:ext cx="38427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Учитель показывает варианты ответов, ученик выбирает верный ответ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48" t="70256" r="61139" b="17285"/>
          <a:stretch/>
        </p:blipFill>
        <p:spPr bwMode="auto">
          <a:xfrm>
            <a:off x="1530183" y="4725144"/>
            <a:ext cx="2150978" cy="62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0678" y="5436962"/>
            <a:ext cx="35016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Верный ответ – за шторкой, происходит </a:t>
            </a:r>
            <a:r>
              <a:rPr lang="ru-RU" sz="2400" dirty="0" smtClean="0">
                <a:solidFill>
                  <a:schemeClr val="bg1"/>
                </a:solidFill>
              </a:rPr>
              <a:t>сверка с образцом.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3983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684" y="225514"/>
            <a:ext cx="49353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Учитель задает 4 вопрос</a:t>
            </a:r>
          </a:p>
          <a:p>
            <a:endParaRPr lang="ru-RU" dirty="0"/>
          </a:p>
        </p:txBody>
      </p:sp>
      <p:pic>
        <p:nvPicPr>
          <p:cNvPr id="1026" name="Рисунок 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083" y="1988840"/>
            <a:ext cx="802046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2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1988840"/>
            <a:ext cx="8282397" cy="428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4628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352928" cy="481399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•Достижение </a:t>
            </a:r>
            <a:r>
              <a:rPr lang="ru-RU" dirty="0"/>
              <a:t>личностных результатов:</a:t>
            </a:r>
          </a:p>
          <a:p>
            <a:pPr marL="0" indent="0">
              <a:buNone/>
            </a:pPr>
            <a:r>
              <a:rPr lang="ru-RU" dirty="0"/>
              <a:t>актуализировать личностный смысл учащихся к изучению темы;</a:t>
            </a:r>
          </a:p>
          <a:p>
            <a:pPr marL="0" indent="0">
              <a:buNone/>
            </a:pPr>
            <a:r>
              <a:rPr lang="ru-RU" dirty="0"/>
              <a:t>способствовать развитию умения сопоставлять факты;</a:t>
            </a:r>
          </a:p>
          <a:p>
            <a:pPr marL="0" indent="0">
              <a:buNone/>
            </a:pPr>
            <a:r>
              <a:rPr lang="ru-RU" dirty="0"/>
              <a:t>создавать условия для повышения интереса к изучаемому материалу.</a:t>
            </a:r>
          </a:p>
          <a:p>
            <a:pPr marL="0" indent="0">
              <a:buNone/>
            </a:pPr>
            <a:r>
              <a:rPr lang="ru-RU" dirty="0" smtClean="0"/>
              <a:t>•Достижение </a:t>
            </a:r>
            <a:r>
              <a:rPr lang="ru-RU" dirty="0"/>
              <a:t>предметных результатов:</a:t>
            </a:r>
          </a:p>
          <a:p>
            <a:pPr marL="0" indent="0">
              <a:buNone/>
            </a:pPr>
            <a:r>
              <a:rPr lang="ru-RU" dirty="0"/>
              <a:t>освоить алгоритм решения задач;</a:t>
            </a:r>
          </a:p>
          <a:p>
            <a:pPr marL="0" indent="0">
              <a:buNone/>
            </a:pPr>
            <a:r>
              <a:rPr lang="ru-RU" dirty="0"/>
              <a:t>помочь учащимся осмыслить практическую значимость, полезность приобретаемых знаний и умений;</a:t>
            </a:r>
          </a:p>
          <a:p>
            <a:pPr marL="0" indent="0">
              <a:buNone/>
            </a:pPr>
            <a:r>
              <a:rPr lang="ru-RU" dirty="0"/>
              <a:t>развивать исследовательские и творческие навыки.</a:t>
            </a:r>
          </a:p>
          <a:p>
            <a:pPr marL="0" indent="0">
              <a:buNone/>
            </a:pPr>
            <a:r>
              <a:rPr lang="ru-RU" dirty="0" smtClean="0"/>
              <a:t>•Достижение </a:t>
            </a:r>
            <a:r>
              <a:rPr lang="ru-RU" dirty="0"/>
              <a:t>метапредметных результатов:</a:t>
            </a:r>
          </a:p>
          <a:p>
            <a:pPr marL="0" indent="0">
              <a:buNone/>
            </a:pPr>
            <a:r>
              <a:rPr lang="ru-RU" dirty="0"/>
              <a:t>создавать условия для развития навыков общения и совместной деятельности;</a:t>
            </a:r>
          </a:p>
          <a:p>
            <a:pPr marL="0" indent="0">
              <a:buNone/>
            </a:pPr>
            <a:r>
              <a:rPr lang="ru-RU" dirty="0"/>
              <a:t>овладение навыками самоконтроля и оценки результатов своей деятельности.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4040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Цели урока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1649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39558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Учитель задает 5 вопрос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050" y="764704"/>
            <a:ext cx="907657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300064" y="3352800"/>
            <a:ext cx="7426036" cy="197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2250" y="5805263"/>
            <a:ext cx="74221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Учитель отодвигает шторку, за которой запрятано верное решение, таким образом происходит сверка.</a:t>
            </a:r>
          </a:p>
        </p:txBody>
      </p:sp>
    </p:spTree>
    <p:extLst>
      <p:ext uri="{BB962C8B-B14F-4D97-AF65-F5344CB8AC3E}">
        <p14:creationId xmlns:p14="http://schemas.microsoft.com/office/powerpoint/2010/main" xmlns="" val="2451050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Учитель задает 6 вопрос</a:t>
            </a:r>
          </a:p>
        </p:txBody>
      </p:sp>
      <p:pic>
        <p:nvPicPr>
          <p:cNvPr id="3074" name="Рисунок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872" y="2247706"/>
            <a:ext cx="8152549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1872" y="1772816"/>
            <a:ext cx="7944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Ответы разбросаны. Ученик должен выбрать верный ответ.</a:t>
            </a:r>
          </a:p>
        </p:txBody>
      </p:sp>
    </p:spTree>
    <p:extLst>
      <p:ext uri="{BB962C8B-B14F-4D97-AF65-F5344CB8AC3E}">
        <p14:creationId xmlns:p14="http://schemas.microsoft.com/office/powerpoint/2010/main" xmlns="" val="3497619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36377"/>
            <a:ext cx="855516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62646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Верный ответ – за шторкой, происходит сверка</a:t>
            </a:r>
          </a:p>
        </p:txBody>
      </p:sp>
    </p:spTree>
    <p:extLst>
      <p:ext uri="{BB962C8B-B14F-4D97-AF65-F5344CB8AC3E}">
        <p14:creationId xmlns:p14="http://schemas.microsoft.com/office/powerpoint/2010/main" xmlns="" val="1881089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3907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Учитель задает 7 вопрос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871" y="2105472"/>
            <a:ext cx="880961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0326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8368396" cy="450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04664"/>
            <a:ext cx="5148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Верность проверяется отодвиганием шторки</a:t>
            </a:r>
          </a:p>
        </p:txBody>
      </p:sp>
    </p:spTree>
    <p:extLst>
      <p:ext uri="{BB962C8B-B14F-4D97-AF65-F5344CB8AC3E}">
        <p14:creationId xmlns:p14="http://schemas.microsoft.com/office/powerpoint/2010/main" xmlns="" val="2733897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4832" y="1628800"/>
            <a:ext cx="64992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 smtClean="0">
                <a:solidFill>
                  <a:schemeClr val="bg1"/>
                </a:solidFill>
              </a:rPr>
              <a:t>сегодня </a:t>
            </a:r>
            <a:r>
              <a:rPr lang="ru-RU" sz="3600" b="1" i="1" dirty="0">
                <a:solidFill>
                  <a:schemeClr val="bg1"/>
                </a:solidFill>
              </a:rPr>
              <a:t>я узнал …  </a:t>
            </a:r>
            <a:r>
              <a:rPr lang="ru-RU" sz="3600" b="1" i="1" dirty="0" smtClean="0">
                <a:solidFill>
                  <a:schemeClr val="bg1"/>
                </a:solidFill>
              </a:rPr>
              <a:t>?</a:t>
            </a:r>
          </a:p>
          <a:p>
            <a:pPr lvl="0"/>
            <a:endParaRPr lang="ru-RU" sz="3600" dirty="0">
              <a:solidFill>
                <a:schemeClr val="bg1"/>
              </a:solidFill>
            </a:endParaRPr>
          </a:p>
          <a:p>
            <a:pPr lvl="0"/>
            <a:r>
              <a:rPr lang="ru-RU" sz="3600" b="1" i="1" dirty="0">
                <a:solidFill>
                  <a:schemeClr val="bg1"/>
                </a:solidFill>
              </a:rPr>
              <a:t>я научился …  </a:t>
            </a:r>
            <a:r>
              <a:rPr lang="ru-RU" sz="3600" b="1" i="1" dirty="0" smtClean="0">
                <a:solidFill>
                  <a:schemeClr val="bg1"/>
                </a:solidFill>
              </a:rPr>
              <a:t>?</a:t>
            </a:r>
          </a:p>
          <a:p>
            <a:pPr lvl="0"/>
            <a:endParaRPr lang="ru-RU" sz="3600" dirty="0">
              <a:solidFill>
                <a:schemeClr val="bg1"/>
              </a:solidFill>
            </a:endParaRPr>
          </a:p>
          <a:p>
            <a:pPr lvl="0"/>
            <a:r>
              <a:rPr lang="ru-RU" sz="3600" b="1" i="1" dirty="0">
                <a:solidFill>
                  <a:schemeClr val="bg1"/>
                </a:solidFill>
              </a:rPr>
              <a:t>мне захотелось …  </a:t>
            </a:r>
            <a:r>
              <a:rPr lang="ru-RU" sz="3600" b="1" i="1" dirty="0" smtClean="0">
                <a:solidFill>
                  <a:schemeClr val="bg1"/>
                </a:solidFill>
              </a:rPr>
              <a:t>?</a:t>
            </a:r>
          </a:p>
          <a:p>
            <a:pPr lvl="0"/>
            <a:endParaRPr lang="ru-RU" sz="3600" dirty="0">
              <a:solidFill>
                <a:schemeClr val="bg1"/>
              </a:solidFill>
            </a:endParaRPr>
          </a:p>
          <a:p>
            <a:pPr lvl="0"/>
            <a:r>
              <a:rPr lang="ru-RU" sz="3600" b="1" i="1" dirty="0">
                <a:solidFill>
                  <a:schemeClr val="bg1"/>
                </a:solidFill>
              </a:rPr>
              <a:t>было интересно …  </a:t>
            </a:r>
            <a:r>
              <a:rPr lang="ru-RU" sz="3600" b="1" i="1" dirty="0" smtClean="0">
                <a:solidFill>
                  <a:schemeClr val="bg1"/>
                </a:solidFill>
              </a:rPr>
              <a:t>?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4968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Подводя итоги урока, предлагаю  учащимся ответить на вопросы по рефлексии: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8353" y="5733256"/>
            <a:ext cx="8856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aseline="30000" dirty="0">
                <a:solidFill>
                  <a:schemeClr val="bg1"/>
                </a:solidFill>
              </a:rPr>
              <a:t>Учитель предлагает учащимся оценить свою работу на уроке</a:t>
            </a:r>
            <a:r>
              <a:rPr lang="ru-RU" sz="3600" baseline="30000" dirty="0" smtClean="0">
                <a:solidFill>
                  <a:schemeClr val="bg1"/>
                </a:solidFill>
              </a:rPr>
              <a:t>.</a:t>
            </a:r>
          </a:p>
          <a:p>
            <a:endParaRPr lang="ru-RU" sz="3600" strike="sngStrike" baseline="30000" dirty="0">
              <a:solidFill>
                <a:schemeClr val="bg1"/>
              </a:solidFill>
            </a:endParaRPr>
          </a:p>
          <a:p>
            <a:r>
              <a:rPr lang="ru-RU" sz="3600" baseline="30000" dirty="0">
                <a:solidFill>
                  <a:schemeClr val="bg1"/>
                </a:solidFill>
              </a:rPr>
              <a:t>Учитель благодарит всех за сотрудничество.</a:t>
            </a:r>
            <a:endParaRPr lang="ru-RU" sz="3600" strike="sngStrike" baseline="30000" dirty="0">
              <a:solidFill>
                <a:schemeClr val="bg1"/>
              </a:solidFill>
            </a:endParaRPr>
          </a:p>
          <a:p>
            <a:r>
              <a:rPr lang="ru-RU" baseline="30000" dirty="0"/>
              <a:t> </a:t>
            </a:r>
            <a:endParaRPr lang="ru-RU" strike="sngStrike" baseline="30000" dirty="0"/>
          </a:p>
        </p:txBody>
      </p:sp>
    </p:spTree>
    <p:extLst>
      <p:ext uri="{BB962C8B-B14F-4D97-AF65-F5344CB8AC3E}">
        <p14:creationId xmlns:p14="http://schemas.microsoft.com/office/powerpoint/2010/main" xmlns="" val="495516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892" y="2852936"/>
            <a:ext cx="84245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Учебник  </a:t>
            </a:r>
            <a:r>
              <a:rPr lang="ru-RU" sz="4000" dirty="0">
                <a:solidFill>
                  <a:schemeClr val="bg1"/>
                </a:solidFill>
              </a:rPr>
              <a:t>«Физика – 9» </a:t>
            </a:r>
            <a:endParaRPr lang="ru-RU" sz="4000" dirty="0" smtClean="0">
              <a:solidFill>
                <a:schemeClr val="bg1"/>
              </a:solidFill>
            </a:endParaRPr>
          </a:p>
          <a:p>
            <a:r>
              <a:rPr lang="ru-RU" sz="4000" dirty="0" smtClean="0">
                <a:solidFill>
                  <a:schemeClr val="bg1"/>
                </a:solidFill>
              </a:rPr>
              <a:t>(</a:t>
            </a:r>
            <a:r>
              <a:rPr lang="ru-RU" sz="4000" dirty="0">
                <a:solidFill>
                  <a:schemeClr val="bg1"/>
                </a:solidFill>
              </a:rPr>
              <a:t>А.В. Перышкин, Е.М. Гутник) </a:t>
            </a:r>
            <a:endParaRPr lang="ru-RU" sz="4000" dirty="0" smtClean="0">
              <a:solidFill>
                <a:schemeClr val="bg1"/>
              </a:solidFill>
            </a:endParaRPr>
          </a:p>
          <a:p>
            <a:r>
              <a:rPr lang="ru-RU" sz="4000" dirty="0" smtClean="0">
                <a:solidFill>
                  <a:schemeClr val="bg1"/>
                </a:solidFill>
              </a:rPr>
              <a:t>§</a:t>
            </a:r>
            <a:r>
              <a:rPr lang="ru-RU" sz="4000" dirty="0">
                <a:solidFill>
                  <a:schemeClr val="bg1"/>
                </a:solidFill>
              </a:rPr>
              <a:t>21 (часть</a:t>
            </a:r>
            <a:r>
              <a:rPr lang="ru-RU" sz="4000" dirty="0" smtClean="0">
                <a:solidFill>
                  <a:schemeClr val="bg1"/>
                </a:solidFill>
              </a:rPr>
              <a:t>), задачи </a:t>
            </a:r>
            <a:r>
              <a:rPr lang="ru-RU" sz="4000" dirty="0">
                <a:solidFill>
                  <a:schemeClr val="bg1"/>
                </a:solidFill>
              </a:rPr>
              <a:t>№ 314, 317, </a:t>
            </a:r>
            <a:r>
              <a:rPr lang="ru-RU" sz="4000" dirty="0" smtClean="0">
                <a:solidFill>
                  <a:schemeClr val="bg1"/>
                </a:solidFill>
              </a:rPr>
              <a:t>320 (А.П. Рымкевич).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2830"/>
            <a:ext cx="39604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Задание на дом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3234262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2497" y="2967335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54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0190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752600"/>
            <a:ext cx="8735888" cy="4916760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ru-RU" dirty="0" smtClean="0"/>
              <a:t>•Образовательные</a:t>
            </a:r>
            <a:r>
              <a:rPr lang="ru-RU" dirty="0"/>
              <a:t>:</a:t>
            </a:r>
          </a:p>
          <a:p>
            <a:pPr marL="0" lvl="0" indent="0">
              <a:buNone/>
            </a:pPr>
            <a:r>
              <a:rPr lang="ru-RU" dirty="0"/>
              <a:t>уметь применять теоретические знания на практике, решать  задачи на применение полученных знаний; продолжать формирование информационных познавательных УУД;  формирование умений работать в группе.</a:t>
            </a:r>
          </a:p>
          <a:p>
            <a:pPr marL="0" lvl="0" indent="0">
              <a:buNone/>
            </a:pPr>
            <a:r>
              <a:rPr lang="ru-RU" dirty="0" smtClean="0"/>
              <a:t>•Развивающие</a:t>
            </a:r>
            <a:r>
              <a:rPr lang="ru-RU" dirty="0"/>
              <a:t>:</a:t>
            </a:r>
          </a:p>
          <a:p>
            <a:pPr marL="0" lvl="0" indent="0">
              <a:buNone/>
            </a:pPr>
            <a:r>
              <a:rPr lang="ru-RU" dirty="0"/>
              <a:t>формирование физических компетенций учащихся посредством  возможностей информационно – коммуникационной среды, развитие познавательной активности</a:t>
            </a:r>
            <a:r>
              <a:rPr lang="ru-RU" dirty="0" smtClean="0"/>
              <a:t>; уметь </a:t>
            </a:r>
            <a:r>
              <a:rPr lang="ru-RU" dirty="0"/>
              <a:t>анализировать, устанавливать связи   между элементами содержания ранее </a:t>
            </a:r>
            <a:r>
              <a:rPr lang="ru-RU" dirty="0" smtClean="0"/>
              <a:t>изученного материала; </a:t>
            </a:r>
            <a:r>
              <a:rPr lang="ru-RU" dirty="0"/>
              <a:t>способность к </a:t>
            </a:r>
            <a:r>
              <a:rPr lang="ru-RU" dirty="0" smtClean="0"/>
              <a:t>самоанализу; </a:t>
            </a:r>
            <a:r>
              <a:rPr lang="ru-RU" dirty="0"/>
              <a:t>развитие навыков работы с интерактивной доской.</a:t>
            </a:r>
          </a:p>
          <a:p>
            <a:pPr marL="0" lvl="0" indent="0">
              <a:buNone/>
            </a:pPr>
            <a:r>
              <a:rPr lang="ru-RU" dirty="0" smtClean="0"/>
              <a:t>•Воспитательные</a:t>
            </a:r>
            <a:r>
              <a:rPr lang="ru-RU" dirty="0"/>
              <a:t>:</a:t>
            </a:r>
          </a:p>
          <a:p>
            <a:pPr marL="0" lvl="0" indent="0">
              <a:buNone/>
            </a:pPr>
            <a:r>
              <a:rPr lang="ru-RU" dirty="0"/>
              <a:t>способствовать формированию культуры умственного труда, межличностного общения в процессе работы; поддерживать интерес  к предмету.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88640"/>
            <a:ext cx="2623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задачи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7267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013" y="2060848"/>
            <a:ext cx="86868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/>
              <a:t>У</a:t>
            </a:r>
            <a:r>
              <a:rPr lang="ru-RU" sz="5400" dirty="0" smtClean="0"/>
              <a:t>рок </a:t>
            </a:r>
            <a:r>
              <a:rPr lang="ru-RU" sz="5400" dirty="0"/>
              <a:t>изучения и первичного закрепления новых знаний.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0648"/>
            <a:ext cx="3597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Тип Урока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922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996952"/>
            <a:ext cx="8686800" cy="2376264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/>
              <a:t>Интерактивная  доска </a:t>
            </a:r>
            <a:r>
              <a:rPr lang="ru-RU" dirty="0" smtClean="0"/>
              <a:t>S</a:t>
            </a:r>
            <a:r>
              <a:rPr lang="en-US" dirty="0" smtClean="0"/>
              <a:t>MART</a:t>
            </a:r>
            <a:r>
              <a:rPr lang="ru-RU" dirty="0" smtClean="0"/>
              <a:t> </a:t>
            </a:r>
            <a:r>
              <a:rPr lang="ru-RU" dirty="0" err="1" smtClean="0"/>
              <a:t>Board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ru-RU" dirty="0"/>
              <a:t>Э</a:t>
            </a:r>
            <a:r>
              <a:rPr lang="ru-RU" dirty="0" smtClean="0"/>
              <a:t>лектронный конспект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ru-RU" dirty="0"/>
              <a:t>К</a:t>
            </a:r>
            <a:r>
              <a:rPr lang="ru-RU" dirty="0" smtClean="0"/>
              <a:t>арточки </a:t>
            </a:r>
            <a:r>
              <a:rPr lang="ru-RU" dirty="0"/>
              <a:t>c таблицами, задачами.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522474" y="260648"/>
            <a:ext cx="63186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Оборудование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Нашивка 1"/>
          <p:cNvSpPr/>
          <p:nvPr/>
        </p:nvSpPr>
        <p:spPr>
          <a:xfrm rot="5400000">
            <a:off x="80478" y="4059802"/>
            <a:ext cx="625923" cy="427856"/>
          </a:xfrm>
          <a:custGeom>
            <a:avLst/>
            <a:gdLst>
              <a:gd name="connsiteX0" fmla="*/ 0 w 1224136"/>
              <a:gd name="connsiteY0" fmla="*/ 0 h 1008112"/>
              <a:gd name="connsiteX1" fmla="*/ 387574 w 1224136"/>
              <a:gd name="connsiteY1" fmla="*/ 0 h 1008112"/>
              <a:gd name="connsiteX2" fmla="*/ 1224136 w 1224136"/>
              <a:gd name="connsiteY2" fmla="*/ 504056 h 1008112"/>
              <a:gd name="connsiteX3" fmla="*/ 387574 w 1224136"/>
              <a:gd name="connsiteY3" fmla="*/ 1008112 h 1008112"/>
              <a:gd name="connsiteX4" fmla="*/ 0 w 1224136"/>
              <a:gd name="connsiteY4" fmla="*/ 1008112 h 1008112"/>
              <a:gd name="connsiteX5" fmla="*/ 836562 w 1224136"/>
              <a:gd name="connsiteY5" fmla="*/ 504056 h 1008112"/>
              <a:gd name="connsiteX6" fmla="*/ 0 w 1224136"/>
              <a:gd name="connsiteY6" fmla="*/ 0 h 1008112"/>
              <a:gd name="connsiteX0" fmla="*/ 27709 w 1251845"/>
              <a:gd name="connsiteY0" fmla="*/ 0 h 1008112"/>
              <a:gd name="connsiteX1" fmla="*/ 415283 w 1251845"/>
              <a:gd name="connsiteY1" fmla="*/ 0 h 1008112"/>
              <a:gd name="connsiteX2" fmla="*/ 1251845 w 1251845"/>
              <a:gd name="connsiteY2" fmla="*/ 504056 h 1008112"/>
              <a:gd name="connsiteX3" fmla="*/ 415283 w 1251845"/>
              <a:gd name="connsiteY3" fmla="*/ 1008112 h 1008112"/>
              <a:gd name="connsiteX4" fmla="*/ 0 w 1251845"/>
              <a:gd name="connsiteY4" fmla="*/ 980403 h 1008112"/>
              <a:gd name="connsiteX5" fmla="*/ 864271 w 1251845"/>
              <a:gd name="connsiteY5" fmla="*/ 504056 h 1008112"/>
              <a:gd name="connsiteX6" fmla="*/ 27709 w 1251845"/>
              <a:gd name="connsiteY6" fmla="*/ 0 h 1008112"/>
              <a:gd name="connsiteX0" fmla="*/ 484912 w 1251845"/>
              <a:gd name="connsiteY0" fmla="*/ 221672 h 1008112"/>
              <a:gd name="connsiteX1" fmla="*/ 415283 w 1251845"/>
              <a:gd name="connsiteY1" fmla="*/ 0 h 1008112"/>
              <a:gd name="connsiteX2" fmla="*/ 1251845 w 1251845"/>
              <a:gd name="connsiteY2" fmla="*/ 504056 h 1008112"/>
              <a:gd name="connsiteX3" fmla="*/ 415283 w 1251845"/>
              <a:gd name="connsiteY3" fmla="*/ 1008112 h 1008112"/>
              <a:gd name="connsiteX4" fmla="*/ 0 w 1251845"/>
              <a:gd name="connsiteY4" fmla="*/ 980403 h 1008112"/>
              <a:gd name="connsiteX5" fmla="*/ 864271 w 1251845"/>
              <a:gd name="connsiteY5" fmla="*/ 504056 h 1008112"/>
              <a:gd name="connsiteX6" fmla="*/ 484912 w 1251845"/>
              <a:gd name="connsiteY6" fmla="*/ 221672 h 1008112"/>
              <a:gd name="connsiteX0" fmla="*/ 484912 w 1251845"/>
              <a:gd name="connsiteY0" fmla="*/ 69273 h 855713"/>
              <a:gd name="connsiteX1" fmla="*/ 609250 w 1251845"/>
              <a:gd name="connsiteY1" fmla="*/ 0 h 855713"/>
              <a:gd name="connsiteX2" fmla="*/ 1251845 w 1251845"/>
              <a:gd name="connsiteY2" fmla="*/ 351657 h 855713"/>
              <a:gd name="connsiteX3" fmla="*/ 415283 w 1251845"/>
              <a:gd name="connsiteY3" fmla="*/ 855713 h 855713"/>
              <a:gd name="connsiteX4" fmla="*/ 0 w 1251845"/>
              <a:gd name="connsiteY4" fmla="*/ 828004 h 855713"/>
              <a:gd name="connsiteX5" fmla="*/ 864271 w 1251845"/>
              <a:gd name="connsiteY5" fmla="*/ 351657 h 855713"/>
              <a:gd name="connsiteX6" fmla="*/ 484912 w 1251845"/>
              <a:gd name="connsiteY6" fmla="*/ 69273 h 8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845" h="855713">
                <a:moveTo>
                  <a:pt x="484912" y="69273"/>
                </a:moveTo>
                <a:lnTo>
                  <a:pt x="609250" y="0"/>
                </a:lnTo>
                <a:lnTo>
                  <a:pt x="1251845" y="351657"/>
                </a:lnTo>
                <a:lnTo>
                  <a:pt x="415283" y="855713"/>
                </a:lnTo>
                <a:lnTo>
                  <a:pt x="0" y="828004"/>
                </a:lnTo>
                <a:lnTo>
                  <a:pt x="864271" y="351657"/>
                </a:lnTo>
                <a:lnTo>
                  <a:pt x="484912" y="69273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1"/>
          <p:cNvSpPr/>
          <p:nvPr/>
        </p:nvSpPr>
        <p:spPr>
          <a:xfrm rot="5400000">
            <a:off x="80477" y="3433878"/>
            <a:ext cx="625923" cy="427856"/>
          </a:xfrm>
          <a:custGeom>
            <a:avLst/>
            <a:gdLst>
              <a:gd name="connsiteX0" fmla="*/ 0 w 1224136"/>
              <a:gd name="connsiteY0" fmla="*/ 0 h 1008112"/>
              <a:gd name="connsiteX1" fmla="*/ 387574 w 1224136"/>
              <a:gd name="connsiteY1" fmla="*/ 0 h 1008112"/>
              <a:gd name="connsiteX2" fmla="*/ 1224136 w 1224136"/>
              <a:gd name="connsiteY2" fmla="*/ 504056 h 1008112"/>
              <a:gd name="connsiteX3" fmla="*/ 387574 w 1224136"/>
              <a:gd name="connsiteY3" fmla="*/ 1008112 h 1008112"/>
              <a:gd name="connsiteX4" fmla="*/ 0 w 1224136"/>
              <a:gd name="connsiteY4" fmla="*/ 1008112 h 1008112"/>
              <a:gd name="connsiteX5" fmla="*/ 836562 w 1224136"/>
              <a:gd name="connsiteY5" fmla="*/ 504056 h 1008112"/>
              <a:gd name="connsiteX6" fmla="*/ 0 w 1224136"/>
              <a:gd name="connsiteY6" fmla="*/ 0 h 1008112"/>
              <a:gd name="connsiteX0" fmla="*/ 27709 w 1251845"/>
              <a:gd name="connsiteY0" fmla="*/ 0 h 1008112"/>
              <a:gd name="connsiteX1" fmla="*/ 415283 w 1251845"/>
              <a:gd name="connsiteY1" fmla="*/ 0 h 1008112"/>
              <a:gd name="connsiteX2" fmla="*/ 1251845 w 1251845"/>
              <a:gd name="connsiteY2" fmla="*/ 504056 h 1008112"/>
              <a:gd name="connsiteX3" fmla="*/ 415283 w 1251845"/>
              <a:gd name="connsiteY3" fmla="*/ 1008112 h 1008112"/>
              <a:gd name="connsiteX4" fmla="*/ 0 w 1251845"/>
              <a:gd name="connsiteY4" fmla="*/ 980403 h 1008112"/>
              <a:gd name="connsiteX5" fmla="*/ 864271 w 1251845"/>
              <a:gd name="connsiteY5" fmla="*/ 504056 h 1008112"/>
              <a:gd name="connsiteX6" fmla="*/ 27709 w 1251845"/>
              <a:gd name="connsiteY6" fmla="*/ 0 h 1008112"/>
              <a:gd name="connsiteX0" fmla="*/ 484912 w 1251845"/>
              <a:gd name="connsiteY0" fmla="*/ 221672 h 1008112"/>
              <a:gd name="connsiteX1" fmla="*/ 415283 w 1251845"/>
              <a:gd name="connsiteY1" fmla="*/ 0 h 1008112"/>
              <a:gd name="connsiteX2" fmla="*/ 1251845 w 1251845"/>
              <a:gd name="connsiteY2" fmla="*/ 504056 h 1008112"/>
              <a:gd name="connsiteX3" fmla="*/ 415283 w 1251845"/>
              <a:gd name="connsiteY3" fmla="*/ 1008112 h 1008112"/>
              <a:gd name="connsiteX4" fmla="*/ 0 w 1251845"/>
              <a:gd name="connsiteY4" fmla="*/ 980403 h 1008112"/>
              <a:gd name="connsiteX5" fmla="*/ 864271 w 1251845"/>
              <a:gd name="connsiteY5" fmla="*/ 504056 h 1008112"/>
              <a:gd name="connsiteX6" fmla="*/ 484912 w 1251845"/>
              <a:gd name="connsiteY6" fmla="*/ 221672 h 1008112"/>
              <a:gd name="connsiteX0" fmla="*/ 484912 w 1251845"/>
              <a:gd name="connsiteY0" fmla="*/ 69273 h 855713"/>
              <a:gd name="connsiteX1" fmla="*/ 609250 w 1251845"/>
              <a:gd name="connsiteY1" fmla="*/ 0 h 855713"/>
              <a:gd name="connsiteX2" fmla="*/ 1251845 w 1251845"/>
              <a:gd name="connsiteY2" fmla="*/ 351657 h 855713"/>
              <a:gd name="connsiteX3" fmla="*/ 415283 w 1251845"/>
              <a:gd name="connsiteY3" fmla="*/ 855713 h 855713"/>
              <a:gd name="connsiteX4" fmla="*/ 0 w 1251845"/>
              <a:gd name="connsiteY4" fmla="*/ 828004 h 855713"/>
              <a:gd name="connsiteX5" fmla="*/ 864271 w 1251845"/>
              <a:gd name="connsiteY5" fmla="*/ 351657 h 855713"/>
              <a:gd name="connsiteX6" fmla="*/ 484912 w 1251845"/>
              <a:gd name="connsiteY6" fmla="*/ 69273 h 8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845" h="855713">
                <a:moveTo>
                  <a:pt x="484912" y="69273"/>
                </a:moveTo>
                <a:lnTo>
                  <a:pt x="609250" y="0"/>
                </a:lnTo>
                <a:lnTo>
                  <a:pt x="1251845" y="351657"/>
                </a:lnTo>
                <a:lnTo>
                  <a:pt x="415283" y="855713"/>
                </a:lnTo>
                <a:lnTo>
                  <a:pt x="0" y="828004"/>
                </a:lnTo>
                <a:lnTo>
                  <a:pt x="864271" y="351657"/>
                </a:lnTo>
                <a:lnTo>
                  <a:pt x="484912" y="69273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"/>
          <p:cNvSpPr/>
          <p:nvPr/>
        </p:nvSpPr>
        <p:spPr>
          <a:xfrm rot="5400000">
            <a:off x="80478" y="2807954"/>
            <a:ext cx="625923" cy="427856"/>
          </a:xfrm>
          <a:custGeom>
            <a:avLst/>
            <a:gdLst>
              <a:gd name="connsiteX0" fmla="*/ 0 w 1224136"/>
              <a:gd name="connsiteY0" fmla="*/ 0 h 1008112"/>
              <a:gd name="connsiteX1" fmla="*/ 387574 w 1224136"/>
              <a:gd name="connsiteY1" fmla="*/ 0 h 1008112"/>
              <a:gd name="connsiteX2" fmla="*/ 1224136 w 1224136"/>
              <a:gd name="connsiteY2" fmla="*/ 504056 h 1008112"/>
              <a:gd name="connsiteX3" fmla="*/ 387574 w 1224136"/>
              <a:gd name="connsiteY3" fmla="*/ 1008112 h 1008112"/>
              <a:gd name="connsiteX4" fmla="*/ 0 w 1224136"/>
              <a:gd name="connsiteY4" fmla="*/ 1008112 h 1008112"/>
              <a:gd name="connsiteX5" fmla="*/ 836562 w 1224136"/>
              <a:gd name="connsiteY5" fmla="*/ 504056 h 1008112"/>
              <a:gd name="connsiteX6" fmla="*/ 0 w 1224136"/>
              <a:gd name="connsiteY6" fmla="*/ 0 h 1008112"/>
              <a:gd name="connsiteX0" fmla="*/ 27709 w 1251845"/>
              <a:gd name="connsiteY0" fmla="*/ 0 h 1008112"/>
              <a:gd name="connsiteX1" fmla="*/ 415283 w 1251845"/>
              <a:gd name="connsiteY1" fmla="*/ 0 h 1008112"/>
              <a:gd name="connsiteX2" fmla="*/ 1251845 w 1251845"/>
              <a:gd name="connsiteY2" fmla="*/ 504056 h 1008112"/>
              <a:gd name="connsiteX3" fmla="*/ 415283 w 1251845"/>
              <a:gd name="connsiteY3" fmla="*/ 1008112 h 1008112"/>
              <a:gd name="connsiteX4" fmla="*/ 0 w 1251845"/>
              <a:gd name="connsiteY4" fmla="*/ 980403 h 1008112"/>
              <a:gd name="connsiteX5" fmla="*/ 864271 w 1251845"/>
              <a:gd name="connsiteY5" fmla="*/ 504056 h 1008112"/>
              <a:gd name="connsiteX6" fmla="*/ 27709 w 1251845"/>
              <a:gd name="connsiteY6" fmla="*/ 0 h 1008112"/>
              <a:gd name="connsiteX0" fmla="*/ 484912 w 1251845"/>
              <a:gd name="connsiteY0" fmla="*/ 221672 h 1008112"/>
              <a:gd name="connsiteX1" fmla="*/ 415283 w 1251845"/>
              <a:gd name="connsiteY1" fmla="*/ 0 h 1008112"/>
              <a:gd name="connsiteX2" fmla="*/ 1251845 w 1251845"/>
              <a:gd name="connsiteY2" fmla="*/ 504056 h 1008112"/>
              <a:gd name="connsiteX3" fmla="*/ 415283 w 1251845"/>
              <a:gd name="connsiteY3" fmla="*/ 1008112 h 1008112"/>
              <a:gd name="connsiteX4" fmla="*/ 0 w 1251845"/>
              <a:gd name="connsiteY4" fmla="*/ 980403 h 1008112"/>
              <a:gd name="connsiteX5" fmla="*/ 864271 w 1251845"/>
              <a:gd name="connsiteY5" fmla="*/ 504056 h 1008112"/>
              <a:gd name="connsiteX6" fmla="*/ 484912 w 1251845"/>
              <a:gd name="connsiteY6" fmla="*/ 221672 h 1008112"/>
              <a:gd name="connsiteX0" fmla="*/ 484912 w 1251845"/>
              <a:gd name="connsiteY0" fmla="*/ 69273 h 855713"/>
              <a:gd name="connsiteX1" fmla="*/ 609250 w 1251845"/>
              <a:gd name="connsiteY1" fmla="*/ 0 h 855713"/>
              <a:gd name="connsiteX2" fmla="*/ 1251845 w 1251845"/>
              <a:gd name="connsiteY2" fmla="*/ 351657 h 855713"/>
              <a:gd name="connsiteX3" fmla="*/ 415283 w 1251845"/>
              <a:gd name="connsiteY3" fmla="*/ 855713 h 855713"/>
              <a:gd name="connsiteX4" fmla="*/ 0 w 1251845"/>
              <a:gd name="connsiteY4" fmla="*/ 828004 h 855713"/>
              <a:gd name="connsiteX5" fmla="*/ 864271 w 1251845"/>
              <a:gd name="connsiteY5" fmla="*/ 351657 h 855713"/>
              <a:gd name="connsiteX6" fmla="*/ 484912 w 1251845"/>
              <a:gd name="connsiteY6" fmla="*/ 69273 h 8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845" h="855713">
                <a:moveTo>
                  <a:pt x="484912" y="69273"/>
                </a:moveTo>
                <a:lnTo>
                  <a:pt x="609250" y="0"/>
                </a:lnTo>
                <a:lnTo>
                  <a:pt x="1251845" y="351657"/>
                </a:lnTo>
                <a:lnTo>
                  <a:pt x="415283" y="855713"/>
                </a:lnTo>
                <a:lnTo>
                  <a:pt x="0" y="828004"/>
                </a:lnTo>
                <a:lnTo>
                  <a:pt x="864271" y="351657"/>
                </a:lnTo>
                <a:lnTo>
                  <a:pt x="484912" y="69273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85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013" y="2060848"/>
            <a:ext cx="86868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ru-RU" dirty="0" smtClean="0"/>
              <a:t>Организационный момент.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ru-RU" dirty="0" smtClean="0"/>
              <a:t>Целеполагание.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ru-RU" dirty="0" smtClean="0"/>
              <a:t>Актуализация.</a:t>
            </a:r>
          </a:p>
          <a:p>
            <a:pPr marL="0" indent="0">
              <a:buNone/>
            </a:pPr>
            <a:r>
              <a:rPr lang="ru-RU" dirty="0" smtClean="0"/>
              <a:t>2.</a:t>
            </a:r>
            <a:r>
              <a:rPr lang="en-US" dirty="0" smtClean="0"/>
              <a:t> </a:t>
            </a:r>
            <a:r>
              <a:rPr lang="ru-RU" dirty="0" smtClean="0"/>
              <a:t>Объяснение нового материала.</a:t>
            </a:r>
          </a:p>
          <a:p>
            <a:pPr marL="0" indent="0">
              <a:buNone/>
            </a:pPr>
            <a:r>
              <a:rPr lang="ru-RU" dirty="0" smtClean="0"/>
              <a:t>3.</a:t>
            </a:r>
            <a:r>
              <a:rPr lang="en-US" dirty="0" smtClean="0"/>
              <a:t> </a:t>
            </a:r>
            <a:r>
              <a:rPr lang="ru-RU" dirty="0" smtClean="0"/>
              <a:t>Закрепление </a:t>
            </a:r>
            <a:r>
              <a:rPr lang="ru-RU" dirty="0"/>
              <a:t>материала.</a:t>
            </a:r>
          </a:p>
          <a:p>
            <a:pPr marL="0" indent="0">
              <a:buNone/>
            </a:pPr>
            <a:r>
              <a:rPr lang="ru-RU" dirty="0" smtClean="0"/>
              <a:t>4.</a:t>
            </a:r>
            <a:r>
              <a:rPr lang="en-US" dirty="0" smtClean="0"/>
              <a:t> </a:t>
            </a:r>
            <a:r>
              <a:rPr lang="ru-RU" dirty="0" smtClean="0"/>
              <a:t>Рефлексия</a:t>
            </a:r>
            <a:r>
              <a:rPr lang="ru-RU" dirty="0"/>
              <a:t>. Подведение итогов.</a:t>
            </a:r>
          </a:p>
          <a:p>
            <a:pPr marL="0" indent="0">
              <a:buNone/>
            </a:pPr>
            <a:r>
              <a:rPr lang="ru-RU" dirty="0" smtClean="0"/>
              <a:t>5.</a:t>
            </a:r>
            <a:r>
              <a:rPr lang="en-US" dirty="0" smtClean="0"/>
              <a:t> </a:t>
            </a:r>
            <a:r>
              <a:rPr lang="ru-RU" dirty="0" smtClean="0"/>
              <a:t>Задание </a:t>
            </a:r>
            <a:r>
              <a:rPr lang="ru-RU" dirty="0"/>
              <a:t>на дом.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" y="258060"/>
            <a:ext cx="63186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Структура урока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3441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00011" y="1974230"/>
            <a:ext cx="7175408" cy="377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010" y="5934670"/>
            <a:ext cx="68082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Формула импульса тела и указание на единицу измерения импульса тела спрятаны учителем справа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rot="10800000" flipV="1">
            <a:off x="395536" y="2549128"/>
            <a:ext cx="8248453" cy="338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Организационный момент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: учитель настраивает учащихся на работу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. подводит 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их 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к осознанию целей и задач. Учащиеся отвечают на вопросы.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Какова основная задача механики?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Как </a:t>
            </a:r>
            <a:r>
              <a:rPr lang="ru-RU" sz="28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формулируется второй закон Ньютона?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Что такое 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ускорение?</a:t>
            </a:r>
            <a:endParaRPr lang="ru-RU" sz="2800" b="1" dirty="0">
              <a:solidFill>
                <a:schemeClr val="bg1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1943" y="184284"/>
            <a:ext cx="67097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Объяснение нового материала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0863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75" t="1981" r="3902" b="12062"/>
          <a:stretch/>
        </p:blipFill>
        <p:spPr bwMode="auto">
          <a:xfrm>
            <a:off x="15342" y="2499630"/>
            <a:ext cx="8588331" cy="420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4398" y="0"/>
            <a:ext cx="532859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  <a:p>
            <a:r>
              <a:rPr lang="ru-RU" sz="2800" dirty="0"/>
              <a:t>Появляется формула </a:t>
            </a:r>
            <a:r>
              <a:rPr lang="ru-RU" sz="2800" dirty="0" smtClean="0"/>
              <a:t>импульса </a:t>
            </a:r>
            <a:r>
              <a:rPr lang="ru-RU" sz="2800" dirty="0"/>
              <a:t>тела</a:t>
            </a:r>
          </a:p>
        </p:txBody>
      </p:sp>
    </p:spTree>
    <p:extLst>
      <p:ext uri="{BB962C8B-B14F-4D97-AF65-F5344CB8AC3E}">
        <p14:creationId xmlns:p14="http://schemas.microsoft.com/office/powerpoint/2010/main" xmlns="" val="543953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0678" y="1861665"/>
            <a:ext cx="742401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16632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Появляется табличка с указанием единицы измерения импульса тела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0676" y="5968490"/>
            <a:ext cx="8171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Учащиеся делают записи в тетрадь.</a:t>
            </a:r>
          </a:p>
        </p:txBody>
      </p:sp>
    </p:spTree>
    <p:extLst>
      <p:ext uri="{BB962C8B-B14F-4D97-AF65-F5344CB8AC3E}">
        <p14:creationId xmlns:p14="http://schemas.microsoft.com/office/powerpoint/2010/main" xmlns="" val="3530812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TS101881356</Template>
  <TotalTime>195</TotalTime>
  <Words>595</Words>
  <Application>Microsoft Office PowerPoint</Application>
  <PresentationFormat>Экран (4:3)</PresentationFormat>
  <Paragraphs>95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Закрепление материала (тест из 7 вопросов).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Импульс тела</dc:title>
  <dc:creator>Учитель-4</dc:creator>
  <cp:lastModifiedBy>Tata</cp:lastModifiedBy>
  <cp:revision>34</cp:revision>
  <dcterms:created xsi:type="dcterms:W3CDTF">2014-01-22T10:24:41Z</dcterms:created>
  <dcterms:modified xsi:type="dcterms:W3CDTF">2014-04-17T19:20:53Z</dcterms:modified>
</cp:coreProperties>
</file>