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9" r:id="rId14"/>
    <p:sldId id="268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72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Relationship Id="rId9" Type="http://schemas.openxmlformats.org/officeDocument/2006/relationships/image" Target="../media/image23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2786058"/>
            <a:ext cx="6400800" cy="1752600"/>
          </a:xfrm>
        </p:spPr>
        <p:txBody>
          <a:bodyPr>
            <a:normAutofit/>
          </a:bodyPr>
          <a:lstStyle/>
          <a:p>
            <a:r>
              <a:rPr lang="ru-RU" sz="1800" b="0" dirty="0" smtClean="0">
                <a:solidFill>
                  <a:srgbClr val="0070C0"/>
                </a:solidFill>
              </a:rPr>
              <a:t>Подготовила: учитель начальных классов МОАУ «Гимназия № 3 г.Орска» </a:t>
            </a:r>
          </a:p>
          <a:p>
            <a:r>
              <a:rPr lang="ru-RU" sz="1800" dirty="0" smtClean="0">
                <a:solidFill>
                  <a:srgbClr val="0070C0"/>
                </a:solidFill>
              </a:rPr>
              <a:t>Чегодаева Наталья Павловна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1357321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Урок русского языка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3 класс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Picture 2" descr="C:\Users\Андрей\Desktop\школ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16" y="3857628"/>
            <a:ext cx="2501402" cy="248895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«Конструктор»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>
                <a:solidFill>
                  <a:srgbClr val="0070C0"/>
                </a:solidFill>
              </a:rPr>
              <a:t>сено              кол</a:t>
            </a:r>
          </a:p>
          <a:p>
            <a:pPr>
              <a:buNone/>
            </a:pPr>
            <a:r>
              <a:rPr lang="ru-RU" sz="3200" dirty="0" smtClean="0">
                <a:solidFill>
                  <a:srgbClr val="0070C0"/>
                </a:solidFill>
              </a:rPr>
              <a:t>рыба             метать</a:t>
            </a:r>
          </a:p>
          <a:p>
            <a:pPr>
              <a:buNone/>
            </a:pPr>
            <a:r>
              <a:rPr lang="ru-RU" sz="3200" dirty="0" smtClean="0">
                <a:solidFill>
                  <a:srgbClr val="0070C0"/>
                </a:solidFill>
              </a:rPr>
              <a:t>лёд               косилка</a:t>
            </a:r>
          </a:p>
          <a:p>
            <a:pPr>
              <a:buNone/>
            </a:pPr>
            <a:r>
              <a:rPr lang="ru-RU" sz="3200" dirty="0" smtClean="0">
                <a:solidFill>
                  <a:srgbClr val="0070C0"/>
                </a:solidFill>
              </a:rPr>
              <a:t>пуля              лов</a:t>
            </a:r>
          </a:p>
          <a:p>
            <a:pPr>
              <a:buNone/>
            </a:pPr>
            <a:r>
              <a:rPr lang="ru-RU" sz="3200" dirty="0" smtClean="0">
                <a:solidFill>
                  <a:srgbClr val="0070C0"/>
                </a:solidFill>
              </a:rPr>
              <a:t>масло           вод</a:t>
            </a:r>
          </a:p>
          <a:p>
            <a:pPr>
              <a:buNone/>
            </a:pPr>
            <a:r>
              <a:rPr lang="ru-RU" sz="3200" dirty="0" smtClean="0">
                <a:solidFill>
                  <a:srgbClr val="0070C0"/>
                </a:solidFill>
              </a:rPr>
              <a:t>сад                 завод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>
                <a:solidFill>
                  <a:srgbClr val="FF0000"/>
                </a:solidFill>
              </a:rPr>
              <a:t>сок              молоть</a:t>
            </a:r>
          </a:p>
          <a:p>
            <a:pPr>
              <a:buNone/>
            </a:pPr>
            <a:r>
              <a:rPr lang="ru-RU" sz="3200" dirty="0" smtClean="0">
                <a:solidFill>
                  <a:srgbClr val="FF0000"/>
                </a:solidFill>
              </a:rPr>
              <a:t>земля          мешать</a:t>
            </a:r>
          </a:p>
          <a:p>
            <a:pPr>
              <a:buNone/>
            </a:pPr>
            <a:r>
              <a:rPr lang="ru-RU" sz="3200" dirty="0" smtClean="0">
                <a:solidFill>
                  <a:srgbClr val="FF0000"/>
                </a:solidFill>
              </a:rPr>
              <a:t>мясо        выжимать</a:t>
            </a:r>
          </a:p>
          <a:p>
            <a:pPr>
              <a:buNone/>
            </a:pPr>
            <a:r>
              <a:rPr lang="ru-RU" sz="3200" dirty="0" smtClean="0">
                <a:solidFill>
                  <a:srgbClr val="FF0000"/>
                </a:solidFill>
              </a:rPr>
              <a:t>бетон           трясти</a:t>
            </a:r>
          </a:p>
          <a:p>
            <a:pPr>
              <a:buNone/>
            </a:pPr>
            <a:r>
              <a:rPr lang="ru-RU" sz="3200" dirty="0" smtClean="0">
                <a:solidFill>
                  <a:srgbClr val="FF0000"/>
                </a:solidFill>
              </a:rPr>
              <a:t>мышь          рубить</a:t>
            </a:r>
          </a:p>
          <a:p>
            <a:pPr>
              <a:buNone/>
            </a:pPr>
            <a:r>
              <a:rPr lang="ru-RU" sz="3200" dirty="0" smtClean="0">
                <a:solidFill>
                  <a:srgbClr val="FF0000"/>
                </a:solidFill>
              </a:rPr>
              <a:t>кофе             ловить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«Путаница»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ПЫЛЕХОД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ВЕРТОСОС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ЛЕДОКАТ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САМОВОЗ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МОРЕЛЁТ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ПАРОЛЁТ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ВОДОХОД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САМОВОЗ </a:t>
            </a:r>
          </a:p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Проверь себя: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2686040" cy="347187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dirty="0" smtClean="0">
                <a:solidFill>
                  <a:srgbClr val="0070C0"/>
                </a:solidFill>
              </a:rPr>
              <a:t>сен</a:t>
            </a:r>
            <a:r>
              <a:rPr lang="ru-RU" sz="3200" dirty="0" smtClean="0">
                <a:solidFill>
                  <a:srgbClr val="FF0000"/>
                </a:solidFill>
              </a:rPr>
              <a:t>о</a:t>
            </a:r>
            <a:r>
              <a:rPr lang="ru-RU" sz="3200" dirty="0" smtClean="0">
                <a:solidFill>
                  <a:srgbClr val="0070C0"/>
                </a:solidFill>
              </a:rPr>
              <a:t>косилка </a:t>
            </a:r>
          </a:p>
          <a:p>
            <a:pPr>
              <a:buNone/>
            </a:pPr>
            <a:r>
              <a:rPr lang="ru-RU" sz="3200" dirty="0" smtClean="0">
                <a:solidFill>
                  <a:srgbClr val="0070C0"/>
                </a:solidFill>
              </a:rPr>
              <a:t>рыб</a:t>
            </a:r>
            <a:r>
              <a:rPr lang="ru-RU" sz="3200" dirty="0" smtClean="0">
                <a:solidFill>
                  <a:srgbClr val="FF0000"/>
                </a:solidFill>
              </a:rPr>
              <a:t>о</a:t>
            </a:r>
            <a:r>
              <a:rPr lang="ru-RU" sz="3200" dirty="0" smtClean="0">
                <a:solidFill>
                  <a:srgbClr val="0070C0"/>
                </a:solidFill>
              </a:rPr>
              <a:t>лов </a:t>
            </a:r>
          </a:p>
          <a:p>
            <a:pPr>
              <a:buNone/>
            </a:pPr>
            <a:r>
              <a:rPr lang="ru-RU" sz="3200" dirty="0" smtClean="0">
                <a:solidFill>
                  <a:srgbClr val="0070C0"/>
                </a:solidFill>
              </a:rPr>
              <a:t>лед</a:t>
            </a:r>
            <a:r>
              <a:rPr lang="ru-RU" sz="3200" dirty="0" smtClean="0">
                <a:solidFill>
                  <a:srgbClr val="FF0000"/>
                </a:solidFill>
              </a:rPr>
              <a:t>о</a:t>
            </a:r>
            <a:r>
              <a:rPr lang="ru-RU" sz="3200" dirty="0" smtClean="0">
                <a:solidFill>
                  <a:srgbClr val="0070C0"/>
                </a:solidFill>
              </a:rPr>
              <a:t>кол </a:t>
            </a:r>
          </a:p>
          <a:p>
            <a:pPr>
              <a:buNone/>
            </a:pPr>
            <a:r>
              <a:rPr lang="ru-RU" sz="3200" dirty="0" smtClean="0">
                <a:solidFill>
                  <a:srgbClr val="0070C0"/>
                </a:solidFill>
              </a:rPr>
              <a:t>пул</a:t>
            </a:r>
            <a:r>
              <a:rPr lang="ru-RU" sz="3200" dirty="0" smtClean="0">
                <a:solidFill>
                  <a:srgbClr val="FF0000"/>
                </a:solidFill>
              </a:rPr>
              <a:t>е</a:t>
            </a:r>
            <a:r>
              <a:rPr lang="ru-RU" sz="3200" dirty="0" smtClean="0">
                <a:solidFill>
                  <a:srgbClr val="0070C0"/>
                </a:solidFill>
              </a:rPr>
              <a:t>мет </a:t>
            </a:r>
          </a:p>
          <a:p>
            <a:pPr>
              <a:buNone/>
            </a:pPr>
            <a:r>
              <a:rPr lang="ru-RU" sz="3200" dirty="0" smtClean="0">
                <a:solidFill>
                  <a:srgbClr val="0070C0"/>
                </a:solidFill>
              </a:rPr>
              <a:t>масл</a:t>
            </a:r>
            <a:r>
              <a:rPr lang="ru-RU" sz="3200" dirty="0" smtClean="0">
                <a:solidFill>
                  <a:srgbClr val="FF0000"/>
                </a:solidFill>
              </a:rPr>
              <a:t>о</a:t>
            </a:r>
            <a:r>
              <a:rPr lang="ru-RU" sz="3200" dirty="0" smtClean="0">
                <a:solidFill>
                  <a:srgbClr val="0070C0"/>
                </a:solidFill>
              </a:rPr>
              <a:t>завод </a:t>
            </a:r>
          </a:p>
          <a:p>
            <a:pPr>
              <a:buNone/>
            </a:pPr>
            <a:r>
              <a:rPr lang="ru-RU" sz="3200" dirty="0" smtClean="0">
                <a:solidFill>
                  <a:srgbClr val="0070C0"/>
                </a:solidFill>
              </a:rPr>
              <a:t>сад</a:t>
            </a:r>
            <a:r>
              <a:rPr lang="ru-RU" sz="3200" dirty="0" smtClean="0">
                <a:solidFill>
                  <a:srgbClr val="FF0000"/>
                </a:solidFill>
              </a:rPr>
              <a:t>о</a:t>
            </a:r>
            <a:r>
              <a:rPr lang="ru-RU" sz="3200" dirty="0" smtClean="0">
                <a:solidFill>
                  <a:srgbClr val="0070C0"/>
                </a:solidFill>
              </a:rPr>
              <a:t>вод </a:t>
            </a:r>
            <a:endParaRPr lang="ru-RU" sz="3200" dirty="0">
              <a:solidFill>
                <a:srgbClr val="0070C0"/>
              </a:solidFill>
            </a:endParaRPr>
          </a:p>
        </p:txBody>
      </p:sp>
      <p:pic>
        <p:nvPicPr>
          <p:cNvPr id="5" name="Picture 2" descr="C:\Users\Андрей\Desktop\ледокол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15140" y="1285860"/>
            <a:ext cx="2189393" cy="1500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://im8-tub-ru.yandex.net/i?id=106938246-70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1285860"/>
            <a:ext cx="1860246" cy="1500198"/>
          </a:xfrm>
          <a:prstGeom prst="rect">
            <a:avLst/>
          </a:prstGeom>
          <a:noFill/>
        </p:spPr>
      </p:pic>
      <p:pic>
        <p:nvPicPr>
          <p:cNvPr id="4100" name="Picture 4" descr="http://im6-tub-ru.yandex.net/i?id=139315956-24-72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6" y="2928934"/>
            <a:ext cx="2105026" cy="1532786"/>
          </a:xfrm>
          <a:prstGeom prst="rect">
            <a:avLst/>
          </a:prstGeom>
          <a:noFill/>
        </p:spPr>
      </p:pic>
      <p:pic>
        <p:nvPicPr>
          <p:cNvPr id="4102" name="Picture 6" descr="http://im4-tub-ru.yandex.net/i?id=95528558-30-72&amp;n=2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72330" y="3571876"/>
            <a:ext cx="1676400" cy="1428750"/>
          </a:xfrm>
          <a:prstGeom prst="rect">
            <a:avLst/>
          </a:prstGeom>
          <a:noFill/>
        </p:spPr>
      </p:pic>
      <p:pic>
        <p:nvPicPr>
          <p:cNvPr id="4104" name="Picture 8" descr="http://im2-tub-ru.yandex.net/i?id=15326642-65-72&amp;n=2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00298" y="4643446"/>
            <a:ext cx="2563195" cy="1643074"/>
          </a:xfrm>
          <a:prstGeom prst="rect">
            <a:avLst/>
          </a:prstGeom>
          <a:noFill/>
        </p:spPr>
      </p:pic>
      <p:pic>
        <p:nvPicPr>
          <p:cNvPr id="4106" name="Picture 10" descr="http://im4-tub-ru.yandex.net/i?id=36787184-55-72&amp;n=2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500694" y="4837349"/>
            <a:ext cx="1357322" cy="1939032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Проверь себя: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3043230" cy="347187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сок</a:t>
            </a:r>
            <a:r>
              <a:rPr lang="ru-RU" sz="2800" dirty="0" smtClean="0">
                <a:solidFill>
                  <a:srgbClr val="0070C0"/>
                </a:solidFill>
              </a:rPr>
              <a:t>о</a:t>
            </a:r>
            <a:r>
              <a:rPr lang="ru-RU" sz="2800" dirty="0" smtClean="0">
                <a:solidFill>
                  <a:srgbClr val="FF0000"/>
                </a:solidFill>
              </a:rPr>
              <a:t>выжималка </a:t>
            </a:r>
          </a:p>
          <a:p>
            <a:pPr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земл</a:t>
            </a:r>
            <a:r>
              <a:rPr lang="ru-RU" sz="2800" dirty="0" smtClean="0">
                <a:solidFill>
                  <a:srgbClr val="0070C0"/>
                </a:solidFill>
              </a:rPr>
              <a:t>е</a:t>
            </a:r>
            <a:r>
              <a:rPr lang="ru-RU" sz="2800" dirty="0" smtClean="0">
                <a:solidFill>
                  <a:srgbClr val="FF0000"/>
                </a:solidFill>
              </a:rPr>
              <a:t>трясение </a:t>
            </a:r>
          </a:p>
          <a:p>
            <a:pPr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мяс</a:t>
            </a:r>
            <a:r>
              <a:rPr lang="ru-RU" sz="2800" dirty="0" smtClean="0">
                <a:solidFill>
                  <a:srgbClr val="0070C0"/>
                </a:solidFill>
              </a:rPr>
              <a:t>о</a:t>
            </a:r>
            <a:r>
              <a:rPr lang="ru-RU" sz="2800" dirty="0" smtClean="0">
                <a:solidFill>
                  <a:srgbClr val="FF0000"/>
                </a:solidFill>
              </a:rPr>
              <a:t>рубка </a:t>
            </a:r>
          </a:p>
          <a:p>
            <a:pPr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бетон</a:t>
            </a:r>
            <a:r>
              <a:rPr lang="ru-RU" sz="2800" dirty="0" smtClean="0">
                <a:solidFill>
                  <a:srgbClr val="0070C0"/>
                </a:solidFill>
              </a:rPr>
              <a:t>о</a:t>
            </a:r>
            <a:r>
              <a:rPr lang="ru-RU" sz="2800" dirty="0" smtClean="0">
                <a:solidFill>
                  <a:srgbClr val="FF0000"/>
                </a:solidFill>
              </a:rPr>
              <a:t>мешалка </a:t>
            </a:r>
          </a:p>
          <a:p>
            <a:pPr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мыш</a:t>
            </a:r>
            <a:r>
              <a:rPr lang="ru-RU" sz="2800" dirty="0" smtClean="0">
                <a:solidFill>
                  <a:srgbClr val="0070C0"/>
                </a:solidFill>
              </a:rPr>
              <a:t>е</a:t>
            </a:r>
            <a:r>
              <a:rPr lang="ru-RU" sz="2800" dirty="0" smtClean="0">
                <a:solidFill>
                  <a:srgbClr val="FF0000"/>
                </a:solidFill>
              </a:rPr>
              <a:t>ловка </a:t>
            </a:r>
          </a:p>
          <a:p>
            <a:pPr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кофемолка </a:t>
            </a:r>
          </a:p>
          <a:p>
            <a:endParaRPr lang="ru-RU" dirty="0"/>
          </a:p>
        </p:txBody>
      </p:sp>
      <p:pic>
        <p:nvPicPr>
          <p:cNvPr id="1026" name="Picture 2" descr="http://im0-tub-ru.yandex.net/i?id=232092788-55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1" y="1071546"/>
            <a:ext cx="1325889" cy="1714512"/>
          </a:xfrm>
          <a:prstGeom prst="rect">
            <a:avLst/>
          </a:prstGeom>
          <a:noFill/>
        </p:spPr>
      </p:pic>
      <p:pic>
        <p:nvPicPr>
          <p:cNvPr id="1028" name="Picture 4" descr="http://im6-tub-ru.yandex.net/i?id=395453040-22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1204027"/>
            <a:ext cx="2286016" cy="1510583"/>
          </a:xfrm>
          <a:prstGeom prst="rect">
            <a:avLst/>
          </a:prstGeom>
          <a:noFill/>
        </p:spPr>
      </p:pic>
      <p:pic>
        <p:nvPicPr>
          <p:cNvPr id="1030" name="Picture 6" descr="http://im2-tub-ru.yandex.net/i?id=294502997-61-72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86182" y="2928934"/>
            <a:ext cx="1497340" cy="1714512"/>
          </a:xfrm>
          <a:prstGeom prst="rect">
            <a:avLst/>
          </a:prstGeom>
          <a:noFill/>
        </p:spPr>
      </p:pic>
      <p:pic>
        <p:nvPicPr>
          <p:cNvPr id="1032" name="Picture 8" descr="http://im3-tub-ru.yandex.net/i?id=105823382-06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286512" y="3143248"/>
            <a:ext cx="2143125" cy="1428750"/>
          </a:xfrm>
          <a:prstGeom prst="rect">
            <a:avLst/>
          </a:prstGeom>
          <a:noFill/>
        </p:spPr>
      </p:pic>
      <p:pic>
        <p:nvPicPr>
          <p:cNvPr id="1034" name="Picture 10" descr="http://im8-tub-ru.yandex.net/i?id=434728525-13-72&amp;n=2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80376" y="4786321"/>
            <a:ext cx="2106004" cy="1815521"/>
          </a:xfrm>
          <a:prstGeom prst="rect">
            <a:avLst/>
          </a:prstGeom>
          <a:noFill/>
        </p:spPr>
      </p:pic>
      <p:pic>
        <p:nvPicPr>
          <p:cNvPr id="1036" name="Picture 12" descr="http://im3-tub-ru.yandex.net/i?id=176786753-35-72&amp;n=2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306506" y="4786322"/>
            <a:ext cx="1765956" cy="194774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Проверь себя: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2185974" cy="440056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200" dirty="0" smtClean="0">
                <a:solidFill>
                  <a:srgbClr val="00B050"/>
                </a:solidFill>
              </a:rPr>
              <a:t>пыл</a:t>
            </a:r>
            <a:r>
              <a:rPr lang="ru-RU" sz="3200" dirty="0" smtClean="0">
                <a:solidFill>
                  <a:srgbClr val="FF0000"/>
                </a:solidFill>
              </a:rPr>
              <a:t>е</a:t>
            </a:r>
            <a:r>
              <a:rPr lang="ru-RU" sz="3200" dirty="0" smtClean="0">
                <a:solidFill>
                  <a:srgbClr val="00B050"/>
                </a:solidFill>
              </a:rPr>
              <a:t>сос </a:t>
            </a:r>
          </a:p>
          <a:p>
            <a:pPr>
              <a:buNone/>
            </a:pPr>
            <a:r>
              <a:rPr lang="ru-RU" sz="3200" dirty="0" smtClean="0">
                <a:solidFill>
                  <a:srgbClr val="00B050"/>
                </a:solidFill>
              </a:rPr>
              <a:t>верт</a:t>
            </a:r>
            <a:r>
              <a:rPr lang="ru-RU" sz="3200" dirty="0" smtClean="0">
                <a:solidFill>
                  <a:srgbClr val="FF0000"/>
                </a:solidFill>
              </a:rPr>
              <a:t>о</a:t>
            </a:r>
            <a:r>
              <a:rPr lang="ru-RU" sz="3200" dirty="0" smtClean="0">
                <a:solidFill>
                  <a:srgbClr val="00B050"/>
                </a:solidFill>
              </a:rPr>
              <a:t>лёт </a:t>
            </a:r>
          </a:p>
          <a:p>
            <a:pPr>
              <a:buNone/>
            </a:pPr>
            <a:r>
              <a:rPr lang="ru-RU" sz="3200" dirty="0" smtClean="0">
                <a:solidFill>
                  <a:srgbClr val="00B050"/>
                </a:solidFill>
              </a:rPr>
              <a:t>лед</a:t>
            </a:r>
            <a:r>
              <a:rPr lang="ru-RU" sz="3200" dirty="0" smtClean="0">
                <a:solidFill>
                  <a:srgbClr val="FF0000"/>
                </a:solidFill>
              </a:rPr>
              <a:t>о</a:t>
            </a:r>
            <a:r>
              <a:rPr lang="ru-RU" sz="3200" dirty="0" smtClean="0">
                <a:solidFill>
                  <a:srgbClr val="00B050"/>
                </a:solidFill>
              </a:rPr>
              <a:t>ход </a:t>
            </a:r>
          </a:p>
          <a:p>
            <a:pPr>
              <a:buNone/>
            </a:pPr>
            <a:r>
              <a:rPr lang="ru-RU" sz="3200" dirty="0" smtClean="0">
                <a:solidFill>
                  <a:srgbClr val="00B050"/>
                </a:solidFill>
              </a:rPr>
              <a:t>сам</a:t>
            </a:r>
            <a:r>
              <a:rPr lang="ru-RU" sz="3200" dirty="0" smtClean="0">
                <a:solidFill>
                  <a:srgbClr val="FF0000"/>
                </a:solidFill>
              </a:rPr>
              <a:t>о</a:t>
            </a:r>
            <a:r>
              <a:rPr lang="ru-RU" sz="3200" dirty="0" smtClean="0">
                <a:solidFill>
                  <a:srgbClr val="00B050"/>
                </a:solidFill>
              </a:rPr>
              <a:t>кат </a:t>
            </a:r>
          </a:p>
          <a:p>
            <a:pPr>
              <a:buNone/>
            </a:pPr>
            <a:r>
              <a:rPr lang="ru-RU" sz="3200" dirty="0" smtClean="0">
                <a:solidFill>
                  <a:srgbClr val="00B050"/>
                </a:solidFill>
              </a:rPr>
              <a:t>мор</a:t>
            </a:r>
            <a:r>
              <a:rPr lang="ru-RU" sz="3200" dirty="0" smtClean="0">
                <a:solidFill>
                  <a:srgbClr val="FF0000"/>
                </a:solidFill>
              </a:rPr>
              <a:t>е</a:t>
            </a:r>
            <a:r>
              <a:rPr lang="ru-RU" sz="3200" dirty="0" smtClean="0">
                <a:solidFill>
                  <a:srgbClr val="00B050"/>
                </a:solidFill>
              </a:rPr>
              <a:t>ход </a:t>
            </a:r>
          </a:p>
          <a:p>
            <a:pPr>
              <a:buNone/>
            </a:pPr>
            <a:r>
              <a:rPr lang="ru-RU" sz="3200" dirty="0" smtClean="0">
                <a:solidFill>
                  <a:srgbClr val="00B050"/>
                </a:solidFill>
              </a:rPr>
              <a:t>пар</a:t>
            </a:r>
            <a:r>
              <a:rPr lang="ru-RU" sz="3200" dirty="0" smtClean="0">
                <a:solidFill>
                  <a:srgbClr val="FF0000"/>
                </a:solidFill>
              </a:rPr>
              <a:t>о</a:t>
            </a:r>
            <a:r>
              <a:rPr lang="ru-RU" sz="3200" dirty="0" smtClean="0">
                <a:solidFill>
                  <a:srgbClr val="00B050"/>
                </a:solidFill>
              </a:rPr>
              <a:t>воз </a:t>
            </a:r>
          </a:p>
          <a:p>
            <a:pPr>
              <a:buNone/>
            </a:pPr>
            <a:r>
              <a:rPr lang="ru-RU" sz="3200" dirty="0" smtClean="0">
                <a:solidFill>
                  <a:srgbClr val="00B050"/>
                </a:solidFill>
              </a:rPr>
              <a:t>сам</a:t>
            </a:r>
            <a:r>
              <a:rPr lang="ru-RU" sz="3200" dirty="0" smtClean="0">
                <a:solidFill>
                  <a:srgbClr val="FF0000"/>
                </a:solidFill>
              </a:rPr>
              <a:t>о</a:t>
            </a:r>
            <a:r>
              <a:rPr lang="ru-RU" sz="3200" dirty="0" smtClean="0">
                <a:solidFill>
                  <a:srgbClr val="00B050"/>
                </a:solidFill>
              </a:rPr>
              <a:t>лёт </a:t>
            </a:r>
          </a:p>
          <a:p>
            <a:pPr>
              <a:buNone/>
            </a:pPr>
            <a:r>
              <a:rPr lang="ru-RU" sz="3200" dirty="0" smtClean="0">
                <a:solidFill>
                  <a:srgbClr val="00B050"/>
                </a:solidFill>
              </a:rPr>
              <a:t>вод</a:t>
            </a:r>
            <a:r>
              <a:rPr lang="ru-RU" sz="3200" dirty="0" smtClean="0">
                <a:solidFill>
                  <a:srgbClr val="FF0000"/>
                </a:solidFill>
              </a:rPr>
              <a:t>о</a:t>
            </a:r>
            <a:r>
              <a:rPr lang="ru-RU" sz="3200" dirty="0" smtClean="0">
                <a:solidFill>
                  <a:srgbClr val="00B050"/>
                </a:solidFill>
              </a:rPr>
              <a:t>воз </a:t>
            </a:r>
          </a:p>
          <a:p>
            <a:endParaRPr lang="ru-RU" dirty="0"/>
          </a:p>
        </p:txBody>
      </p:sp>
      <p:pic>
        <p:nvPicPr>
          <p:cNvPr id="2050" name="Picture 2" descr="http://im3-tub-ru.yandex.net/i?id=209039550-42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143240" y="1357298"/>
            <a:ext cx="1304925" cy="1428750"/>
          </a:xfrm>
          <a:prstGeom prst="rect">
            <a:avLst/>
          </a:prstGeom>
          <a:noFill/>
        </p:spPr>
      </p:pic>
      <p:pic>
        <p:nvPicPr>
          <p:cNvPr id="2052" name="Picture 4" descr="http://im3-tub-ru.yandex.net/i?id=495665689-07-72&amp;n=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57818" y="1285860"/>
            <a:ext cx="2152650" cy="1428750"/>
          </a:xfrm>
          <a:prstGeom prst="rect">
            <a:avLst/>
          </a:prstGeom>
          <a:noFill/>
        </p:spPr>
      </p:pic>
      <p:pic>
        <p:nvPicPr>
          <p:cNvPr id="2054" name="Picture 6" descr="http://im5-tub-ru.yandex.net/i?id=115523242-23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857488" y="3071810"/>
            <a:ext cx="1962150" cy="1428750"/>
          </a:xfrm>
          <a:prstGeom prst="rect">
            <a:avLst/>
          </a:prstGeom>
          <a:noFill/>
        </p:spPr>
      </p:pic>
      <p:pic>
        <p:nvPicPr>
          <p:cNvPr id="2056" name="Picture 8" descr="http://im7-tub-ru.yandex.net/i?id=189547350-49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500694" y="3000372"/>
            <a:ext cx="1257300" cy="1428750"/>
          </a:xfrm>
          <a:prstGeom prst="rect">
            <a:avLst/>
          </a:prstGeom>
          <a:noFill/>
        </p:spPr>
      </p:pic>
      <p:pic>
        <p:nvPicPr>
          <p:cNvPr id="2058" name="Picture 10" descr="http://im0-tub-ru.yandex.net/i?id=56606112-59-72&amp;n=2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7715272" y="3214686"/>
            <a:ext cx="1028700" cy="1428750"/>
          </a:xfrm>
          <a:prstGeom prst="rect">
            <a:avLst/>
          </a:prstGeom>
          <a:noFill/>
        </p:spPr>
      </p:pic>
      <p:pic>
        <p:nvPicPr>
          <p:cNvPr id="2060" name="Picture 12" descr="http://im3-tub-ru.yandex.net/i?id=28973972-67-72&amp;n=21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714612" y="4643446"/>
            <a:ext cx="2133600" cy="1428750"/>
          </a:xfrm>
          <a:prstGeom prst="rect">
            <a:avLst/>
          </a:prstGeom>
          <a:noFill/>
        </p:spPr>
      </p:pic>
      <p:pic>
        <p:nvPicPr>
          <p:cNvPr id="2062" name="Picture 14" descr="http://im3-tub-ru.yandex.net/i?id=139191463-42-72&amp;n=21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5072066" y="4786322"/>
            <a:ext cx="1905000" cy="1428750"/>
          </a:xfrm>
          <a:prstGeom prst="rect">
            <a:avLst/>
          </a:prstGeom>
          <a:noFill/>
        </p:spPr>
      </p:pic>
      <p:pic>
        <p:nvPicPr>
          <p:cNvPr id="2064" name="Picture 16" descr="http://im6-tub-ru.yandex.net/i?id=90738285-29-72&amp;n=21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7215206" y="4929198"/>
            <a:ext cx="1838325" cy="142875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Роль сложных слов в речи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.- </a:t>
            </a: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Падание листьев с деревьев осенью</a:t>
            </a:r>
            <a:r>
              <a:rPr lang="ru-RU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– (лист</a:t>
            </a:r>
            <a:r>
              <a:rPr lang="ru-RU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пад) </a:t>
            </a:r>
          </a:p>
          <a:p>
            <a:pPr algn="ctr">
              <a:buNone/>
            </a:pP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Поездка по дальним странам.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– (пут</a:t>
            </a:r>
            <a:r>
              <a:rPr lang="ru-RU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шествие)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2в. – </a:t>
            </a:r>
            <a:r>
              <a:rPr lang="ru-RU" sz="3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Место, где вода падает с высоты. </a:t>
            </a:r>
            <a:r>
              <a:rPr lang="ru-RU" sz="3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(вод</a:t>
            </a:r>
            <a:r>
              <a:rPr lang="ru-RU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пад)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Выпадение снега в большом количестве</a:t>
            </a:r>
            <a:r>
              <a:rPr lang="ru-RU" sz="3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– (снег</a:t>
            </a:r>
            <a:r>
              <a:rPr lang="ru-RU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пад)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714380"/>
          </a:xfrm>
        </p:spPr>
        <p:txBody>
          <a:bodyPr>
            <a:normAutofit/>
          </a:bodyPr>
          <a:lstStyle/>
          <a:p>
            <a:r>
              <a:rPr lang="ru-RU" dirty="0" err="1" smtClean="0"/>
              <a:t>Физминутка</a:t>
            </a:r>
            <a:endParaRPr lang="ru-RU" dirty="0"/>
          </a:p>
        </p:txBody>
      </p:sp>
      <p:pic>
        <p:nvPicPr>
          <p:cNvPr id="27650" name="Picture 2" descr="http://im3-tub-ru.yandex.net/i?id=84703163-43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000108"/>
            <a:ext cx="4923983" cy="3312096"/>
          </a:xfrm>
          <a:prstGeom prst="rect">
            <a:avLst/>
          </a:prstGeom>
          <a:noFill/>
        </p:spPr>
      </p:pic>
      <p:pic>
        <p:nvPicPr>
          <p:cNvPr id="27652" name="Picture 4" descr="http://im5-tub-ru.yandex.net/i?id=404131-64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3357562"/>
            <a:ext cx="4429156" cy="3321868"/>
          </a:xfrm>
          <a:prstGeom prst="rect">
            <a:avLst/>
          </a:prstGeom>
          <a:noFill/>
        </p:spPr>
      </p:pic>
      <p:pic>
        <p:nvPicPr>
          <p:cNvPr id="27654" name="Picture 6" descr="http://im8-tub-ru.yandex.net/i?id=107771291-66-72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4500570"/>
            <a:ext cx="2928958" cy="2196719"/>
          </a:xfrm>
          <a:prstGeom prst="rect">
            <a:avLst/>
          </a:prstGeom>
          <a:noFill/>
        </p:spPr>
      </p:pic>
      <p:pic>
        <p:nvPicPr>
          <p:cNvPr id="27656" name="Picture 8" descr="http://im4-tub-ru.yandex.net/i?id=238971432-43-72&amp;n=2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29322" y="1219454"/>
            <a:ext cx="2857520" cy="2012338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Кроссворд «Птицы»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2828916" cy="1185858"/>
          </a:xfrm>
        </p:spPr>
        <p:txBody>
          <a:bodyPr/>
          <a:lstStyle/>
          <a:p>
            <a:r>
              <a:rPr lang="ru-RU" dirty="0" smtClean="0"/>
              <a:t>Мухоловка </a:t>
            </a:r>
          </a:p>
          <a:p>
            <a:endParaRPr lang="ru-RU" dirty="0"/>
          </a:p>
        </p:txBody>
      </p:sp>
      <p:pic>
        <p:nvPicPr>
          <p:cNvPr id="2050" name="Picture 2" descr="http://im4-tub-ru.yandex.net/i?id=140586849-52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1803786"/>
            <a:ext cx="4357718" cy="3268288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черноголовка</a:t>
            </a:r>
            <a:endParaRPr lang="ru-RU" dirty="0"/>
          </a:p>
        </p:txBody>
      </p:sp>
      <p:pic>
        <p:nvPicPr>
          <p:cNvPr id="31746" name="Picture 2" descr="http://im7-tub-ru.yandex.net/i?id=14191007-6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664347"/>
            <a:ext cx="4643470" cy="4326215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зеленушка</a:t>
            </a:r>
            <a:endParaRPr lang="ru-RU" dirty="0"/>
          </a:p>
        </p:txBody>
      </p:sp>
      <p:pic>
        <p:nvPicPr>
          <p:cNvPr id="32770" name="Picture 2" descr="http://im7-tub-ru.yandex.net/i?id=82496786-47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785926"/>
            <a:ext cx="5786478" cy="3857652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Проверь себя: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7200" i="1" dirty="0" smtClean="0">
                <a:solidFill>
                  <a:srgbClr val="FF0000"/>
                </a:solidFill>
              </a:rPr>
              <a:t>е </a:t>
            </a:r>
            <a:r>
              <a:rPr lang="ru-RU" sz="7200" i="1" dirty="0" err="1" smtClean="0">
                <a:solidFill>
                  <a:srgbClr val="FF0000"/>
                </a:solidFill>
              </a:rPr>
              <a:t>е</a:t>
            </a:r>
            <a:r>
              <a:rPr lang="ru-RU" sz="7200" i="1" dirty="0" smtClean="0">
                <a:solidFill>
                  <a:srgbClr val="FF0000"/>
                </a:solidFill>
              </a:rPr>
              <a:t> о е о </a:t>
            </a:r>
            <a:r>
              <a:rPr lang="ru-RU" sz="7200" i="1" dirty="0" err="1" smtClean="0">
                <a:solidFill>
                  <a:srgbClr val="FF0000"/>
                </a:solidFill>
              </a:rPr>
              <a:t>о</a:t>
            </a:r>
            <a:r>
              <a:rPr lang="ru-RU" sz="7200" i="1" dirty="0" smtClean="0">
                <a:solidFill>
                  <a:srgbClr val="FF0000"/>
                </a:solidFill>
              </a:rPr>
              <a:t> </a:t>
            </a:r>
            <a:r>
              <a:rPr lang="ru-RU" sz="7200" i="1" dirty="0" err="1" smtClean="0">
                <a:solidFill>
                  <a:srgbClr val="FF0000"/>
                </a:solidFill>
              </a:rPr>
              <a:t>о</a:t>
            </a:r>
            <a:r>
              <a:rPr lang="ru-RU" sz="7200" i="1" dirty="0" smtClean="0">
                <a:solidFill>
                  <a:srgbClr val="FF0000"/>
                </a:solidFill>
              </a:rPr>
              <a:t> е о е</a:t>
            </a:r>
            <a:endParaRPr lang="ru-RU" sz="72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вертишейка</a:t>
            </a:r>
            <a:endParaRPr lang="ru-RU" dirty="0"/>
          </a:p>
        </p:txBody>
      </p:sp>
      <p:pic>
        <p:nvPicPr>
          <p:cNvPr id="33798" name="Picture 6" descr="http://im4-tub-ru.yandex.net/i?id=89842649-23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1620145"/>
            <a:ext cx="3429024" cy="3926363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дятел</a:t>
            </a:r>
            <a:endParaRPr lang="ru-RU" dirty="0"/>
          </a:p>
        </p:txBody>
      </p:sp>
      <p:pic>
        <p:nvPicPr>
          <p:cNvPr id="34818" name="Picture 2" descr="http://im0-tub-ru.yandex.net/i?id=551208295-25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25013" y="1652083"/>
            <a:ext cx="4561565" cy="4330599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горихвостка</a:t>
            </a:r>
            <a:endParaRPr lang="ru-RU" dirty="0"/>
          </a:p>
        </p:txBody>
      </p:sp>
      <p:pic>
        <p:nvPicPr>
          <p:cNvPr id="35842" name="Picture 2" descr="http://im4-tub-ru.yandex.net/i?id=117662640-02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2071678"/>
            <a:ext cx="5750776" cy="3520882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поползень</a:t>
            </a:r>
            <a:endParaRPr lang="ru-RU" dirty="0"/>
          </a:p>
        </p:txBody>
      </p:sp>
      <p:pic>
        <p:nvPicPr>
          <p:cNvPr id="36866" name="Picture 2" descr="http://im5-tub-ru.yandex.net/i?id=433630789-56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77385" y="1830861"/>
            <a:ext cx="5023507" cy="3884155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королёк</a:t>
            </a:r>
            <a:endParaRPr lang="ru-RU" dirty="0"/>
          </a:p>
        </p:txBody>
      </p:sp>
      <p:pic>
        <p:nvPicPr>
          <p:cNvPr id="37890" name="Picture 2" descr="http://im0-tub-ru.yandex.net/i?id=111434411-67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00126" y="2036633"/>
            <a:ext cx="6372270" cy="3606945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снегирь</a:t>
            </a:r>
            <a:endParaRPr lang="ru-RU" dirty="0"/>
          </a:p>
        </p:txBody>
      </p:sp>
      <p:pic>
        <p:nvPicPr>
          <p:cNvPr id="38914" name="Picture 2" descr="http://im3-tub-ru.yandex.net/i?id=134177903-46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38293" y="1500175"/>
            <a:ext cx="5715040" cy="428628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Орнитолог - 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   </a:t>
            </a:r>
            <a:r>
              <a:rPr lang="ru-RU" sz="4400" dirty="0" smtClean="0">
                <a:solidFill>
                  <a:srgbClr val="0070C0"/>
                </a:solidFill>
              </a:rPr>
              <a:t>сложное слово, греч., образовалось от </a:t>
            </a:r>
            <a:r>
              <a:rPr lang="ru-RU" sz="4400" dirty="0" err="1" smtClean="0">
                <a:solidFill>
                  <a:srgbClr val="FF0000"/>
                </a:solidFill>
              </a:rPr>
              <a:t>орнитос</a:t>
            </a:r>
            <a:r>
              <a:rPr lang="ru-RU" sz="4400" dirty="0" err="1" smtClean="0">
                <a:solidFill>
                  <a:srgbClr val="0070C0"/>
                </a:solidFill>
              </a:rPr>
              <a:t>-птица</a:t>
            </a:r>
            <a:r>
              <a:rPr lang="ru-RU" sz="4400" dirty="0" smtClean="0">
                <a:solidFill>
                  <a:srgbClr val="0070C0"/>
                </a:solidFill>
              </a:rPr>
              <a:t>, </a:t>
            </a:r>
            <a:r>
              <a:rPr lang="ru-RU" sz="4400" dirty="0" smtClean="0">
                <a:solidFill>
                  <a:srgbClr val="FF0000"/>
                </a:solidFill>
              </a:rPr>
              <a:t>логос</a:t>
            </a:r>
            <a:r>
              <a:rPr lang="ru-RU" sz="4400" dirty="0" smtClean="0">
                <a:solidFill>
                  <a:srgbClr val="0070C0"/>
                </a:solidFill>
              </a:rPr>
              <a:t>-учение, </a:t>
            </a:r>
          </a:p>
          <a:p>
            <a:pPr>
              <a:buNone/>
            </a:pPr>
            <a:r>
              <a:rPr lang="ru-RU" sz="4400" dirty="0" smtClean="0">
                <a:solidFill>
                  <a:srgbClr val="FF0000"/>
                </a:solidFill>
              </a:rPr>
              <a:t>    орнитолог –</a:t>
            </a:r>
            <a:r>
              <a:rPr lang="ru-RU" sz="4400" dirty="0" smtClean="0"/>
              <a:t> </a:t>
            </a:r>
            <a:r>
              <a:rPr lang="ru-RU" sz="4400" dirty="0" smtClean="0">
                <a:solidFill>
                  <a:srgbClr val="0070C0"/>
                </a:solidFill>
              </a:rPr>
              <a:t>ученый, специалист, изучающий птиц.</a:t>
            </a:r>
            <a:endParaRPr lang="ru-RU" sz="4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Сложные слова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3257544" cy="3543312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черноголовка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вертишейка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горихвостка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Picture 2" descr="http://im7-tub-ru.yandex.net/i?id=14191007-6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1342654"/>
            <a:ext cx="2143617" cy="1997159"/>
          </a:xfrm>
          <a:prstGeom prst="rect">
            <a:avLst/>
          </a:prstGeom>
          <a:noFill/>
        </p:spPr>
      </p:pic>
      <p:pic>
        <p:nvPicPr>
          <p:cNvPr id="5" name="Picture 6" descr="http://im4-tub-ru.yandex.net/i?id=89842649-23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2786058"/>
            <a:ext cx="2348405" cy="2689013"/>
          </a:xfrm>
          <a:prstGeom prst="rect">
            <a:avLst/>
          </a:prstGeom>
          <a:noFill/>
        </p:spPr>
      </p:pic>
      <p:pic>
        <p:nvPicPr>
          <p:cNvPr id="6" name="Picture 2" descr="http://im4-tub-ru.yandex.net/i?id=117662640-02-72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4572008"/>
            <a:ext cx="3036132" cy="1858856"/>
          </a:xfrm>
          <a:prstGeom prst="rect">
            <a:avLst/>
          </a:prstGeom>
          <a:noFill/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Проверь себя: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                           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                             -пригород, подпол 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                            </a:t>
            </a:r>
            <a:r>
              <a:rPr lang="ru-RU" dirty="0" smtClean="0">
                <a:solidFill>
                  <a:srgbClr val="FF0000"/>
                </a:solidFill>
              </a:rPr>
              <a:t>-соловушка, лесник 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                            -подросток, подорожник 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                            </a:t>
            </a:r>
            <a:r>
              <a:rPr lang="ru-RU" dirty="0" smtClean="0">
                <a:solidFill>
                  <a:srgbClr val="FF0000"/>
                </a:solidFill>
              </a:rPr>
              <a:t>-краснощекий, лесополоса</a:t>
            </a:r>
            <a:r>
              <a:rPr lang="ru-RU" dirty="0" smtClean="0">
                <a:solidFill>
                  <a:srgbClr val="0070C0"/>
                </a:solidFill>
              </a:rPr>
              <a:t>                    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                                 птицеферма </a:t>
            </a:r>
            <a:endParaRPr lang="ru-RU" dirty="0">
              <a:solidFill>
                <a:srgbClr val="0070C0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714348" y="1785926"/>
            <a:ext cx="642942" cy="158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1285852" y="1857364"/>
            <a:ext cx="142876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Дуга 7"/>
          <p:cNvSpPr/>
          <p:nvPr/>
        </p:nvSpPr>
        <p:spPr>
          <a:xfrm>
            <a:off x="1500166" y="1785926"/>
            <a:ext cx="714380" cy="214314"/>
          </a:xfrm>
          <a:prstGeom prst="arc">
            <a:avLst>
              <a:gd name="adj1" fmla="val 10738007"/>
              <a:gd name="adj2" fmla="val 0"/>
            </a:avLst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357422" y="1857364"/>
            <a:ext cx="285752" cy="2857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714348" y="2143116"/>
            <a:ext cx="150019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 flipH="1" flipV="1">
            <a:off x="678629" y="2107397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 flipH="1" flipV="1">
            <a:off x="2178827" y="2107397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Дуга 17"/>
          <p:cNvSpPr/>
          <p:nvPr/>
        </p:nvSpPr>
        <p:spPr>
          <a:xfrm>
            <a:off x="785786" y="2428868"/>
            <a:ext cx="642942" cy="214314"/>
          </a:xfrm>
          <a:prstGeom prst="arc">
            <a:avLst>
              <a:gd name="adj1" fmla="val 10598806"/>
              <a:gd name="adj2" fmla="val 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rot="5400000" flipH="1" flipV="1">
            <a:off x="1500166" y="2428868"/>
            <a:ext cx="214314" cy="2143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16200000" flipH="1">
            <a:off x="1714480" y="2428868"/>
            <a:ext cx="214314" cy="2143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2071670" y="2500306"/>
            <a:ext cx="285752" cy="2857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785786" y="2857496"/>
            <a:ext cx="114300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 flipH="1" flipV="1">
            <a:off x="750067" y="2821777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 flipH="1" flipV="1">
            <a:off x="1893075" y="2821777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785786" y="3143248"/>
            <a:ext cx="571504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16200000" flipV="1">
            <a:off x="1250133" y="3250405"/>
            <a:ext cx="213520" cy="7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Дуга 33"/>
          <p:cNvSpPr/>
          <p:nvPr/>
        </p:nvSpPr>
        <p:spPr>
          <a:xfrm>
            <a:off x="1428728" y="3143248"/>
            <a:ext cx="500066" cy="214314"/>
          </a:xfrm>
          <a:prstGeom prst="arc">
            <a:avLst>
              <a:gd name="adj1" fmla="val 10661564"/>
              <a:gd name="adj2" fmla="val 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rot="5400000" flipH="1" flipV="1">
            <a:off x="1928794" y="3143248"/>
            <a:ext cx="142876" cy="14287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16200000" flipH="1">
            <a:off x="2071670" y="3143248"/>
            <a:ext cx="142876" cy="14287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>
          <a:xfrm>
            <a:off x="2357422" y="3143248"/>
            <a:ext cx="285752" cy="2857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785786" y="3500438"/>
            <a:ext cx="142876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16200000" flipH="1">
            <a:off x="714348" y="3429000"/>
            <a:ext cx="14208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16200000" flipH="1">
            <a:off x="2143108" y="3429000"/>
            <a:ext cx="14208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Дуга 45"/>
          <p:cNvSpPr/>
          <p:nvPr/>
        </p:nvSpPr>
        <p:spPr>
          <a:xfrm>
            <a:off x="857224" y="3714752"/>
            <a:ext cx="428628" cy="214314"/>
          </a:xfrm>
          <a:prstGeom prst="arc">
            <a:avLst>
              <a:gd name="adj1" fmla="val 10238494"/>
              <a:gd name="adj2" fmla="val 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>
            <a:off x="785786" y="4000504"/>
            <a:ext cx="500066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16200000" flipH="1">
            <a:off x="750067" y="3964785"/>
            <a:ext cx="7064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16200000" flipH="1">
            <a:off x="1250133" y="3964785"/>
            <a:ext cx="7064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Дуга 52"/>
          <p:cNvSpPr/>
          <p:nvPr/>
        </p:nvSpPr>
        <p:spPr>
          <a:xfrm>
            <a:off x="1500166" y="3714752"/>
            <a:ext cx="500066" cy="214314"/>
          </a:xfrm>
          <a:prstGeom prst="arc">
            <a:avLst>
              <a:gd name="adj1" fmla="val 10376560"/>
              <a:gd name="adj2" fmla="val 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>
            <a:off x="1357290" y="4000504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1500166" y="4000504"/>
            <a:ext cx="500066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16200000" flipH="1">
            <a:off x="1464447" y="3964785"/>
            <a:ext cx="7064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16200000" flipH="1">
            <a:off x="1964513" y="3964785"/>
            <a:ext cx="7064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Прямоугольник 61"/>
          <p:cNvSpPr/>
          <p:nvPr/>
        </p:nvSpPr>
        <p:spPr>
          <a:xfrm>
            <a:off x="2143108" y="3786190"/>
            <a:ext cx="285752" cy="2143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Оцени себя: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- отлично («5»)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</a:t>
            </a:r>
          </a:p>
          <a:p>
            <a:pPr>
              <a:buNone/>
            </a:pPr>
            <a:r>
              <a:rPr lang="ru-RU" dirty="0" smtClean="0"/>
              <a:t>                        - хорошо («4»)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- удовлетворительно («3»)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857224" y="1857364"/>
            <a:ext cx="1143008" cy="100013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785786" y="3357562"/>
            <a:ext cx="1143008" cy="107157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57224" y="4857760"/>
            <a:ext cx="1214446" cy="1143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Тема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600" dirty="0" smtClean="0">
                <a:solidFill>
                  <a:srgbClr val="FF0000"/>
                </a:solidFill>
              </a:rPr>
              <a:t>Способы образования слов.</a:t>
            </a:r>
          </a:p>
          <a:p>
            <a:pPr algn="ctr">
              <a:buNone/>
            </a:pPr>
            <a:r>
              <a:rPr lang="ru-RU" sz="7200" dirty="0" smtClean="0">
                <a:solidFill>
                  <a:srgbClr val="FF0000"/>
                </a:solidFill>
              </a:rPr>
              <a:t>…</a:t>
            </a:r>
            <a:endParaRPr lang="ru-RU" sz="7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12572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7200" dirty="0" smtClean="0">
                <a:solidFill>
                  <a:srgbClr val="FF0000"/>
                </a:solidFill>
              </a:rPr>
              <a:t>Спасибо за урок!</a:t>
            </a:r>
            <a:endParaRPr lang="ru-RU" sz="7200" dirty="0">
              <a:solidFill>
                <a:srgbClr val="FF0000"/>
              </a:solidFill>
            </a:endParaRPr>
          </a:p>
        </p:txBody>
      </p:sp>
      <p:pic>
        <p:nvPicPr>
          <p:cNvPr id="4" name="Picture 1029" descr="ANTN06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3214686"/>
            <a:ext cx="3089275" cy="287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0070C0"/>
                </a:solidFill>
              </a:rPr>
              <a:t>Узнать о      … </a:t>
            </a:r>
          </a:p>
          <a:p>
            <a:pPr>
              <a:buNone/>
            </a:pPr>
            <a:r>
              <a:rPr lang="ru-RU" sz="4400" dirty="0" smtClean="0">
                <a:solidFill>
                  <a:srgbClr val="0070C0"/>
                </a:solidFill>
              </a:rPr>
              <a:t>               как     … </a:t>
            </a:r>
          </a:p>
          <a:p>
            <a:r>
              <a:rPr lang="ru-RU" sz="4400" dirty="0" smtClean="0">
                <a:solidFill>
                  <a:srgbClr val="0070C0"/>
                </a:solidFill>
              </a:rPr>
              <a:t>Научиться правописанию   … </a:t>
            </a:r>
          </a:p>
          <a:p>
            <a:r>
              <a:rPr lang="ru-RU" sz="4400" dirty="0" smtClean="0">
                <a:solidFill>
                  <a:srgbClr val="0070C0"/>
                </a:solidFill>
              </a:rPr>
              <a:t>Выяснить роль    … </a:t>
            </a:r>
          </a:p>
          <a:p>
            <a:r>
              <a:rPr lang="ru-RU" sz="4400" dirty="0" smtClean="0">
                <a:solidFill>
                  <a:srgbClr val="0070C0"/>
                </a:solidFill>
              </a:rPr>
              <a:t>Составить алгоритм    …</a:t>
            </a:r>
            <a:endParaRPr lang="ru-RU" sz="4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0070C0"/>
                </a:solidFill>
              </a:rPr>
              <a:t>Узнать о</a:t>
            </a:r>
            <a:r>
              <a:rPr lang="ru-RU" sz="3200" dirty="0" smtClean="0"/>
              <a:t> </a:t>
            </a:r>
            <a:r>
              <a:rPr lang="ru-RU" sz="3200" dirty="0" smtClean="0">
                <a:solidFill>
                  <a:srgbClr val="FF0000"/>
                </a:solidFill>
              </a:rPr>
              <a:t>новом способе образования слов </a:t>
            </a:r>
          </a:p>
          <a:p>
            <a:pPr>
              <a:buNone/>
            </a:pPr>
            <a:r>
              <a:rPr lang="ru-RU" sz="3200" dirty="0" smtClean="0">
                <a:solidFill>
                  <a:srgbClr val="0070C0"/>
                </a:solidFill>
              </a:rPr>
              <a:t>               как  </a:t>
            </a:r>
            <a:r>
              <a:rPr lang="ru-RU" sz="3200" dirty="0" smtClean="0">
                <a:solidFill>
                  <a:srgbClr val="FF0000"/>
                </a:solidFill>
              </a:rPr>
              <a:t>соединяют корни в слове.</a:t>
            </a:r>
          </a:p>
          <a:p>
            <a:r>
              <a:rPr lang="ru-RU" sz="3200" dirty="0" smtClean="0">
                <a:solidFill>
                  <a:srgbClr val="0070C0"/>
                </a:solidFill>
              </a:rPr>
              <a:t>Научиться правописанию </a:t>
            </a:r>
            <a:r>
              <a:rPr lang="ru-RU" sz="3200" dirty="0" smtClean="0">
                <a:solidFill>
                  <a:srgbClr val="FF0000"/>
                </a:solidFill>
              </a:rPr>
              <a:t>слов с двумя корнями. </a:t>
            </a:r>
          </a:p>
          <a:p>
            <a:r>
              <a:rPr lang="ru-RU" sz="3200" dirty="0" smtClean="0">
                <a:solidFill>
                  <a:srgbClr val="0070C0"/>
                </a:solidFill>
              </a:rPr>
              <a:t>Выяснить роль </a:t>
            </a:r>
            <a:r>
              <a:rPr lang="ru-RU" sz="3200" dirty="0" smtClean="0">
                <a:solidFill>
                  <a:srgbClr val="FF0000"/>
                </a:solidFill>
              </a:rPr>
              <a:t>нового способа в речи. </a:t>
            </a:r>
          </a:p>
          <a:p>
            <a:r>
              <a:rPr lang="ru-RU" sz="3200" dirty="0" smtClean="0">
                <a:solidFill>
                  <a:srgbClr val="0070C0"/>
                </a:solidFill>
              </a:rPr>
              <a:t>Составить алгоритм  </a:t>
            </a:r>
            <a:r>
              <a:rPr lang="ru-RU" sz="3200" dirty="0" smtClean="0">
                <a:solidFill>
                  <a:srgbClr val="FF0000"/>
                </a:solidFill>
              </a:rPr>
              <a:t>правописания с двумя корнями.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Проверь себя: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0070C0"/>
                </a:solidFill>
              </a:rPr>
              <a:t>Лесостепь</a:t>
            </a:r>
            <a:r>
              <a:rPr lang="ru-RU" sz="4400" dirty="0" smtClean="0"/>
              <a:t> – </a:t>
            </a:r>
            <a:r>
              <a:rPr lang="ru-RU" sz="4400" dirty="0" smtClean="0">
                <a:solidFill>
                  <a:srgbClr val="FF0000"/>
                </a:solidFill>
              </a:rPr>
              <a:t>лес, степь </a:t>
            </a:r>
          </a:p>
          <a:p>
            <a:r>
              <a:rPr lang="ru-RU" sz="4400" dirty="0" smtClean="0">
                <a:solidFill>
                  <a:srgbClr val="0070C0"/>
                </a:solidFill>
              </a:rPr>
              <a:t>Синеглазый</a:t>
            </a:r>
            <a:r>
              <a:rPr lang="ru-RU" sz="4400" dirty="0" smtClean="0"/>
              <a:t> – </a:t>
            </a:r>
            <a:r>
              <a:rPr lang="ru-RU" sz="4400" dirty="0" smtClean="0">
                <a:solidFill>
                  <a:srgbClr val="FF0000"/>
                </a:solidFill>
              </a:rPr>
              <a:t>синий, глаза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Тема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600" dirty="0" smtClean="0">
                <a:solidFill>
                  <a:srgbClr val="FF0000"/>
                </a:solidFill>
              </a:rPr>
              <a:t>Способы образования слов.</a:t>
            </a:r>
          </a:p>
          <a:p>
            <a:pPr algn="ctr">
              <a:buNone/>
            </a:pPr>
            <a:r>
              <a:rPr lang="ru-RU" sz="6600" dirty="0" smtClean="0">
                <a:solidFill>
                  <a:srgbClr val="FF0000"/>
                </a:solidFill>
              </a:rPr>
              <a:t>Сложные слова.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Когда пишутся соединительные гласные о или е?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4400" u="sng" dirty="0" smtClean="0">
                <a:solidFill>
                  <a:srgbClr val="0070C0"/>
                </a:solidFill>
              </a:rPr>
              <a:t>Мореход</a:t>
            </a:r>
            <a:r>
              <a:rPr lang="ru-RU" sz="4400" dirty="0" smtClean="0">
                <a:solidFill>
                  <a:srgbClr val="0070C0"/>
                </a:solidFill>
              </a:rPr>
              <a:t>, птичница, </a:t>
            </a:r>
            <a:r>
              <a:rPr lang="ru-RU" sz="4400" u="sng" dirty="0" smtClean="0">
                <a:solidFill>
                  <a:srgbClr val="0070C0"/>
                </a:solidFill>
              </a:rPr>
              <a:t>самовар</a:t>
            </a:r>
            <a:r>
              <a:rPr lang="ru-RU" sz="4400" dirty="0" smtClean="0">
                <a:solidFill>
                  <a:srgbClr val="0070C0"/>
                </a:solidFill>
              </a:rPr>
              <a:t>, чемоданчик, </a:t>
            </a:r>
            <a:r>
              <a:rPr lang="ru-RU" sz="4400" u="sng" dirty="0" smtClean="0">
                <a:solidFill>
                  <a:srgbClr val="0070C0"/>
                </a:solidFill>
              </a:rPr>
              <a:t>пешеход</a:t>
            </a:r>
            <a:r>
              <a:rPr lang="ru-RU" sz="4400" dirty="0" smtClean="0">
                <a:solidFill>
                  <a:srgbClr val="0070C0"/>
                </a:solidFill>
              </a:rPr>
              <a:t>, </a:t>
            </a:r>
            <a:r>
              <a:rPr lang="ru-RU" sz="4400" u="sng" dirty="0" smtClean="0">
                <a:solidFill>
                  <a:srgbClr val="0070C0"/>
                </a:solidFill>
              </a:rPr>
              <a:t>самовар</a:t>
            </a:r>
            <a:r>
              <a:rPr lang="ru-RU" sz="4400" dirty="0" smtClean="0">
                <a:solidFill>
                  <a:srgbClr val="0070C0"/>
                </a:solidFill>
              </a:rPr>
              <a:t>, </a:t>
            </a:r>
            <a:r>
              <a:rPr lang="ru-RU" sz="4400" u="sng" dirty="0" smtClean="0">
                <a:solidFill>
                  <a:srgbClr val="0070C0"/>
                </a:solidFill>
              </a:rPr>
              <a:t>пылесос</a:t>
            </a:r>
            <a:r>
              <a:rPr lang="ru-RU" sz="4400" dirty="0" smtClean="0">
                <a:solidFill>
                  <a:srgbClr val="0070C0"/>
                </a:solidFill>
              </a:rPr>
              <a:t>, командир, </a:t>
            </a:r>
            <a:r>
              <a:rPr lang="ru-RU" sz="4400" u="sng" dirty="0" smtClean="0">
                <a:solidFill>
                  <a:srgbClr val="0070C0"/>
                </a:solidFill>
              </a:rPr>
              <a:t>самолёт</a:t>
            </a:r>
            <a:r>
              <a:rPr lang="ru-RU" sz="4400" dirty="0" smtClean="0">
                <a:solidFill>
                  <a:srgbClr val="0070C0"/>
                </a:solidFill>
              </a:rPr>
              <a:t>, </a:t>
            </a:r>
            <a:r>
              <a:rPr lang="ru-RU" sz="4400" u="sng" dirty="0" smtClean="0">
                <a:solidFill>
                  <a:srgbClr val="0070C0"/>
                </a:solidFill>
              </a:rPr>
              <a:t>фотоаппарат</a:t>
            </a:r>
            <a:r>
              <a:rPr lang="ru-RU" sz="4400" dirty="0" smtClean="0">
                <a:solidFill>
                  <a:srgbClr val="0070C0"/>
                </a:solidFill>
              </a:rPr>
              <a:t>, </a:t>
            </a:r>
            <a:r>
              <a:rPr lang="ru-RU" sz="4400" u="sng" dirty="0" smtClean="0">
                <a:solidFill>
                  <a:srgbClr val="0070C0"/>
                </a:solidFill>
              </a:rPr>
              <a:t>спортзал</a:t>
            </a:r>
            <a:r>
              <a:rPr lang="ru-RU" sz="4400" dirty="0" smtClean="0">
                <a:solidFill>
                  <a:srgbClr val="0070C0"/>
                </a:solidFill>
              </a:rPr>
              <a:t>.</a:t>
            </a:r>
            <a:endParaRPr lang="ru-RU" sz="4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70C0"/>
                </a:solidFill>
              </a:rPr>
              <a:t>Твёрдая основа</a:t>
            </a:r>
            <a:r>
              <a:rPr lang="ru-RU" sz="6000" dirty="0" smtClean="0"/>
              <a:t>          </a:t>
            </a:r>
            <a:r>
              <a:rPr lang="ru-RU" sz="8000" dirty="0" smtClean="0">
                <a:solidFill>
                  <a:srgbClr val="FF0000"/>
                </a:solidFill>
              </a:rPr>
              <a:t>О</a:t>
            </a:r>
            <a:endParaRPr lang="ru-RU" sz="6000" dirty="0" smtClean="0">
              <a:solidFill>
                <a:srgbClr val="FF0000"/>
              </a:solidFill>
            </a:endParaRPr>
          </a:p>
          <a:p>
            <a:r>
              <a:rPr lang="ru-RU" sz="4000" dirty="0" smtClean="0">
                <a:solidFill>
                  <a:srgbClr val="00B050"/>
                </a:solidFill>
              </a:rPr>
              <a:t>Мягкая основа или на шипящий (Ж,Ш,Ч,Щ и Ц)</a:t>
            </a:r>
            <a:r>
              <a:rPr lang="ru-RU" sz="4000" dirty="0" smtClean="0"/>
              <a:t>              </a:t>
            </a:r>
            <a:r>
              <a:rPr lang="ru-RU" sz="8000" dirty="0" smtClean="0">
                <a:solidFill>
                  <a:srgbClr val="FF0000"/>
                </a:solidFill>
              </a:rPr>
              <a:t>Е</a:t>
            </a:r>
            <a:endParaRPr lang="ru-RU" sz="8000" dirty="0">
              <a:solidFill>
                <a:srgbClr val="FF0000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4500562" y="2428868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4643438" y="4357694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201</TotalTime>
  <Words>366</Words>
  <PresentationFormat>Экран (4:3)</PresentationFormat>
  <Paragraphs>117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Официальная</vt:lpstr>
      <vt:lpstr>Урок русского языка  3 класс</vt:lpstr>
      <vt:lpstr>Проверь себя:</vt:lpstr>
      <vt:lpstr>Тема урока:</vt:lpstr>
      <vt:lpstr>Цель урока:</vt:lpstr>
      <vt:lpstr>Цель урока:</vt:lpstr>
      <vt:lpstr>Проверь себя:</vt:lpstr>
      <vt:lpstr>Тема урока:</vt:lpstr>
      <vt:lpstr>Когда пишутся соединительные гласные о или е?</vt:lpstr>
      <vt:lpstr>Вывод:</vt:lpstr>
      <vt:lpstr>«Конструктор»</vt:lpstr>
      <vt:lpstr>«Путаница»</vt:lpstr>
      <vt:lpstr>Проверь себя:</vt:lpstr>
      <vt:lpstr>Проверь себя:</vt:lpstr>
      <vt:lpstr>Проверь себя:</vt:lpstr>
      <vt:lpstr>Роль сложных слов в речи</vt:lpstr>
      <vt:lpstr>Физминутка</vt:lpstr>
      <vt:lpstr>Кроссворд «Птицы»</vt:lpstr>
      <vt:lpstr>черноголовка</vt:lpstr>
      <vt:lpstr>зеленушка</vt:lpstr>
      <vt:lpstr>вертишейка</vt:lpstr>
      <vt:lpstr>дятел</vt:lpstr>
      <vt:lpstr>горихвостка</vt:lpstr>
      <vt:lpstr>поползень</vt:lpstr>
      <vt:lpstr>королёк</vt:lpstr>
      <vt:lpstr>снегирь</vt:lpstr>
      <vt:lpstr>Орнитолог - </vt:lpstr>
      <vt:lpstr>Сложные слова</vt:lpstr>
      <vt:lpstr>Проверь себя:</vt:lpstr>
      <vt:lpstr>Оцени себя:</vt:lpstr>
      <vt:lpstr>Слайд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Tata</cp:lastModifiedBy>
  <cp:revision>37</cp:revision>
  <dcterms:modified xsi:type="dcterms:W3CDTF">2014-04-17T15:42:52Z</dcterms:modified>
</cp:coreProperties>
</file>