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73" r:id="rId4"/>
    <p:sldId id="257" r:id="rId5"/>
    <p:sldId id="260" r:id="rId6"/>
    <p:sldId id="258" r:id="rId7"/>
    <p:sldId id="261" r:id="rId8"/>
    <p:sldId id="266" r:id="rId9"/>
    <p:sldId id="276" r:id="rId10"/>
    <p:sldId id="264" r:id="rId11"/>
    <p:sldId id="275" r:id="rId12"/>
    <p:sldId id="267" r:id="rId13"/>
    <p:sldId id="269" r:id="rId14"/>
    <p:sldId id="270" r:id="rId15"/>
    <p:sldId id="272" r:id="rId16"/>
    <p:sldId id="288" r:id="rId17"/>
    <p:sldId id="292" r:id="rId18"/>
    <p:sldId id="293" r:id="rId19"/>
    <p:sldId id="294" r:id="rId20"/>
    <p:sldId id="274" r:id="rId21"/>
    <p:sldId id="283" r:id="rId22"/>
    <p:sldId id="284" r:id="rId23"/>
    <p:sldId id="285" r:id="rId24"/>
    <p:sldId id="286" r:id="rId25"/>
    <p:sldId id="287" r:id="rId26"/>
    <p:sldId id="295" r:id="rId27"/>
    <p:sldId id="25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94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44" autoAdjust="0"/>
    <p:restoredTop sz="88136" autoAdjust="0"/>
  </p:normalViewPr>
  <p:slideViewPr>
    <p:cSldViewPr>
      <p:cViewPr varScale="1">
        <p:scale>
          <a:sx n="70" d="100"/>
          <a:sy n="70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AB877-8E51-4097-BF98-7D4FECB590C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CB8884-CB76-4700-A9EB-840681039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«триггеры», можно нажимать на любую букву. Гласные перемещаются  в красный домик, согласные – в синий.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2C133-047E-4C2C-86D7-A34E1EC47D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«щелчку»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A29C3-139F-4A11-BDA6-3226BB21193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«триггеры». Можно нажимать на любой слог в любом порядке. Слово КУ-РЫ.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4C290-F518-4B24-A1CE-C843EE5F60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«триггеры». Можно нажимать на любой слог в любом порядке. Слово КИ-НО.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3EA400-ECD3-4574-A518-41EE1B4F8D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«триггеры». Можно нажимать на любой слог в любом порядке. Слово КО-ЗЫ.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90C66-31ED-4669-86BC-5C03E374A1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«триггеры». Можно нажимать на любой слог в любом порядке. Слово МУ-КА.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F9CBEA-84AF-4FF7-BB64-D28E9E9144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Когда проходит работа с учебником, слайд закрывается «по щелчку» серой шторкой. Следующий слайд тоже «по щелчку».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A2B47-ED5D-415C-841C-E93D763701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</a:t>
            </a:r>
            <a:r>
              <a:rPr lang="ru-RU" b="1" smtClean="0"/>
              <a:t>«гиперссылки»: </a:t>
            </a:r>
            <a:r>
              <a:rPr lang="ru-RU" smtClean="0"/>
              <a:t>нажать сначала на цифру 1 – происходит  переход на нужный слайд. </a:t>
            </a:r>
            <a:r>
              <a:rPr lang="ru-RU" b="1" smtClean="0"/>
              <a:t>После возврата </a:t>
            </a:r>
            <a:r>
              <a:rPr lang="ru-RU" smtClean="0"/>
              <a:t>на этот   слайд – сделать </a:t>
            </a:r>
            <a:r>
              <a:rPr lang="ru-RU" b="1" smtClean="0"/>
              <a:t>щелчок</a:t>
            </a:r>
            <a:r>
              <a:rPr lang="ru-RU" smtClean="0"/>
              <a:t>  на слово </a:t>
            </a:r>
            <a:r>
              <a:rPr lang="ru-RU" b="1" smtClean="0"/>
              <a:t>ДАЛЬШЕ</a:t>
            </a:r>
            <a:r>
              <a:rPr lang="ru-RU" smtClean="0"/>
              <a:t> (цифра 1 исчезает, а Колобок передвигается вперёд) и т.д. с каждой цифрой.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1C1033-7B63-4E7B-A2A4-3C4F532C0A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Нажать на знак «домик» - возврат на слайд 21.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9F531-1898-4ECC-BD50-9F08A70613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Нажать на знак «домик» - возврат на слайд 21.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8F830-4BAF-4A11-AFC1-7B7A49054E9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Нажать на знак «домик» - возврат на слайд 21.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E6508-128F-49DF-A256-626D8F11F0F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«щелчку» появляются домашние птицы.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44A57-10C0-492E-823C-02606DE32CD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«щелчку»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F8A8C-6F52-4112-97EC-EA5BCFCE43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«щелчку»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CA040-B177-4CAC-ABCE-D73A0535BB2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Сначала дети рисуют СХЕМУ на листочках, потом проверяют по слайду. По «щелчку».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C60EAF-75B1-452E-8097-B1BEBB20A9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«триггеры», можно нажимать на любую букву (буква К увеличивается в размере, другие буквы исчезают)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4ECC8-A62F-4459-A31B-5C001F0DC8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Используются «триггеры», можно нажимать на любой слог. Под слогом находится схема слога. </a:t>
            </a: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7421B-6A7B-469F-A19C-12442620368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«щелчку»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8CA52D-4FE3-4611-83FC-2BCB1FBDB7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«щелчку»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D375C1-3971-4E13-BE94-7B2EDE651C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CA3F-75AC-4F6D-82D3-651765296FB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5A59-6731-41C8-A63E-29DCDE0A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D0E6-BCAB-4A03-8AD9-EE586E435F1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BF81-4BF1-4DDB-9C7B-2FEE40A1A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CFF8-6161-4677-97AF-9F7199D53C8C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6FCA-4FA0-45C9-85AD-AC5907C7A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01A5-BB97-43AC-9D3B-220ABD8EAE0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792B-BEF6-42A6-8138-D99C71B5B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3E8AE-F34F-4322-8C6D-E234C89C86D4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DC02-FD74-4315-81AB-E6F73A32E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CB740-3D5F-470F-A6A8-C5B076A51E96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8822-771A-4427-A930-3DDF6E0D4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898C-44AF-4773-9FFD-B1F9452DC1B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76250-A495-4D16-B1E1-420433C79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DB85-7C58-4C94-ABB7-8423AC9C7F3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445BD-043A-4484-A7DF-EDFFA7B3C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FB2C-96FD-4780-83EE-5628E5EDC3F0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F74E-67F8-4157-9589-88A7D86C4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A14D-43E8-4D09-9F8C-7E41C638977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7E76-4211-42F7-9C9D-2366F3FAF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378F-B1D1-433F-A271-EEA969CEAF6C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812F-19A8-4923-ACA0-A3B282F90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FBC44-1984-4AB5-93CA-FEE1858AE09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F3E70-5BFF-4A38-BEB9-4186B6A50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text=%D0%BA%D1%83%D1%80%D1%8B&amp;noreask=1&amp;pos=13&amp;lr=14&amp;rpt=simage&amp;uinfo=ww-1124-wh-561-fw-899-fh-448-pd-1&amp;img_url=http://www.newizv.ru/images/photos/big/20090313200909_3b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search?p=2&amp;text=%D0%BA%D0%B8%D0%BD%D0%BE%20%D0%B4%D0%BB%D1%8F%20%D0%B4%D0%B5%D1%82%D0%B5%D0%B9%20%D0%BF%D1%80%D0%BE%20%D1%81%D0%BE%D0%B1%D0%B0%D0%BA&amp;fp=2&amp;pos=66&amp;uinfo=ww-1124-wh-561-fw-899-fh-448-pd-1&amp;rpt=simage&amp;img_url=http://tv.akado.ru/images/data/akadotv/picture/imgbig/446567/lessi-2c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C%D1%83%D0%BA%D0%B0&amp;fp=1&amp;pos=32&amp;uinfo=ww-1124-wh-561-fw-899-fh-448-pd-1&amp;rpt=simage&amp;img_url=http://www.gen.su/files/manka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jpeg"/><Relationship Id="rId7" Type="http://schemas.openxmlformats.org/officeDocument/2006/relationships/slide" Target="slide24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slide" Target="slide22.xml"/><Relationship Id="rId5" Type="http://schemas.openxmlformats.org/officeDocument/2006/relationships/slide" Target="slide25.xml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hyperlink" Target="http://images.yandex.ru/yandsearch?p=2&amp;text=%D0%BA%D0%BE%D0%BB%D0%BE%D0%B1%D0%BE%D0%BA%20%D0%B0%D0%BD%D0%B8%D0%BC%D0%B0%D1%88%D0%BA%D0%B0&amp;fp=2&amp;pos=81&amp;uinfo=ww-1124-wh-561-fw-899-fh-448-pd-1&amp;rpt=simage&amp;img_url=http://animated-images.su/_ph/40/2/391337447.gi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allforchildren.ru/pictures/kolobok.php" TargetMode="External"/><Relationship Id="rId13" Type="http://schemas.openxmlformats.org/officeDocument/2006/relationships/hyperlink" Target="http://www.liveinternet.ru/users/3723232/rubric/1824440/" TargetMode="External"/><Relationship Id="rId18" Type="http://schemas.openxmlformats.org/officeDocument/2006/relationships/hyperlink" Target="http://900igr.net/detskie_prezentatsii/biologiya/domashnie_5.files/kartinki_zhivotnykh_017_Utka.html" TargetMode="External"/><Relationship Id="rId3" Type="http://schemas.openxmlformats.org/officeDocument/2006/relationships/hyperlink" Target="http://www.clker.com/clipart-meadow-2.html" TargetMode="External"/><Relationship Id="rId7" Type="http://schemas.openxmlformats.org/officeDocument/2006/relationships/hyperlink" Target="http://www.bestkomps.ru/index.php?act=view&amp;id=19826" TargetMode="External"/><Relationship Id="rId12" Type="http://schemas.openxmlformats.org/officeDocument/2006/relationships/hyperlink" Target="http://yandex.ru/clck/jsredir?from=yandex.ru%3Byandsearch%3Bweb%3B%3B&amp;text=%D0%BF%D0%BE%D0%BC%D0%B8%D0%B4%D0%BE%D1%80%20%D0%BA%D0%BB%D0%B8%D0%BF%D0%B0%D1%80%D1%82&amp;uuid=&amp;state=AiuY0DBWFJ4ePaEse6rgeKdnI0e4oXuRYo0IEhrXr7w0L24O5Xv8RnUVwmxyeTliQI-KbE6oCBUDNgW5gy1rWWcmlx-wcJ8FwBGQIPA2vXk3-xSuXg-tWftV7Q-k9hUK1xGni4m85JGFD4au72xWPzJubpPS_RjwJcQtUJscZbLqiBtQBC0SDZ9OGxOdx0729Z14Xn0zxAQnZyTu1vNDk1u4NYdL6YRFcoOz-4jTWsXgWtCyBh97s6WkwTDcbRqpJfvaxbN8oPw&amp;data=UlNrNmk5WktYejR0eWJFYk1LdmtxcFF4Nk9CMDcyWkRRN21WbzhsWGdQcWhLQTEteXhid3VsRUhqajVIV3NFRng0MG9mTkF1SHNzeGI2RXpMYzJRRXV0UGNzWENEbFlobWR0T1pkbHVBcFU&amp;b64e=2&amp;sign=c11f4660c1cd12a68d0031b4a86d1564&amp;keyno=0&amp;l10n=ru&amp;mc=4.623960695693994" TargetMode="External"/><Relationship Id="rId17" Type="http://schemas.openxmlformats.org/officeDocument/2006/relationships/hyperlink" Target="http://prodpitanija.ucoz.ru/photo/pshenichnuju_muku_chashhe_vsego_ispolzujut_dlja_vypechki_400x40/1-0-136" TargetMode="External"/><Relationship Id="rId2" Type="http://schemas.openxmlformats.org/officeDocument/2006/relationships/hyperlink" Target="http://www.liveinternet.ru/users/3935767/post134065300" TargetMode="External"/><Relationship Id="rId16" Type="http://schemas.openxmlformats.org/officeDocument/2006/relationships/hyperlink" Target="http://nn-cveti.ru.com/tagged/zhk-televizory-philips-po-nizkim-4855d4ea76c16fbfde4c98cd1d131c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fthen.pp.ua/kury-kartinki.html" TargetMode="External"/><Relationship Id="rId11" Type="http://schemas.openxmlformats.org/officeDocument/2006/relationships/hyperlink" Target="http://blog.kp.ru/users/veronika46/post168043862/" TargetMode="External"/><Relationship Id="rId5" Type="http://schemas.openxmlformats.org/officeDocument/2006/relationships/hyperlink" Target="http://econet.ua/articles/4764-5-produktov-szhigayuschih-zhiry-i-reguliruyuschih-obmen-veschestv" TargetMode="External"/><Relationship Id="rId15" Type="http://schemas.openxmlformats.org/officeDocument/2006/relationships/hyperlink" Target="http://www.clipartov.net/show-87-38.html" TargetMode="External"/><Relationship Id="rId10" Type="http://schemas.openxmlformats.org/officeDocument/2006/relationships/hyperlink" Target="http://otvety.org/k-chemu-snitsya-korova.html" TargetMode="External"/><Relationship Id="rId4" Type="http://schemas.openxmlformats.org/officeDocument/2006/relationships/hyperlink" Target="http://all-free-download.com/free-vector/vector-clip-art/onion_clip_art_14016.html" TargetMode="External"/><Relationship Id="rId9" Type="http://schemas.openxmlformats.org/officeDocument/2006/relationships/hyperlink" Target="http://bestgif.su/photo/nadpisi/41-2-0-0-2" TargetMode="External"/><Relationship Id="rId14" Type="http://schemas.openxmlformats.org/officeDocument/2006/relationships/hyperlink" Target="http://hameleons.com/rastr/food-drink/food/2680-stock-foo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F%D0%B5%D1%82%D1%83%D1%85%20%D0%BA%D0%BB%D0%B8%D0%BF%D0%B0%D1%80%D1%82&amp;pos=7&amp;uinfo=sw-1124-sh-561-fw-899-fh-448-pd-1&amp;rpt=simage&amp;img_url=http://img-fotki.yandex.ru/get/5908/cadi-1986.66a/0_8608f_5ef51fcb_X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1%83%D1%80%D0%B8%D1%86%D0%B0%20%D0%BA%D0%BB%D0%B8%D0%BF%D0%B0%D1%80%D1%82&amp;pos=2&amp;uinfo=sw-1124-sh-561-fw-899-fh-448-pd-1&amp;rpt=simage&amp;img_url=http://img-fotki.yandex.ru/get/5806/valenta-mog.176/0_750fe_6c307dfa_L.jpg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images.yandex.ru/yandsearch?p=5&amp;text=%D0%BB%D1%83%D0%B3%20%D0%BA%D0%BB%D0%B8%D0%BF%D0%B0%D1%80%D1%82&amp;pos=173&amp;uinfo=sw-1124-sh-561-fw-899-fh-448-pd-1&amp;rpt=simage&amp;img_url=http://www.clker.com/cliparts/A/u/Q/f/e/f/meadow-md.pn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Согласные звуки 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], [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’]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буквы К,</a:t>
            </a:r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4652963"/>
            <a:ext cx="6408738" cy="165576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Составители: Белоусова Светлана Васильевна,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Круц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Ольга Николаевна,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Капустина Елена Геннадьевна,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Рябова Галина Юрьевна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учителя начальных классов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04813"/>
            <a:ext cx="8064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№43» города Твери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868863"/>
            <a:ext cx="2520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4868863"/>
            <a:ext cx="24336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868863"/>
            <a:ext cx="2520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636838"/>
            <a:ext cx="2520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492375"/>
            <a:ext cx="243363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333375"/>
            <a:ext cx="23320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4813"/>
            <a:ext cx="2520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333375"/>
            <a:ext cx="24336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059832" cy="2276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113" y="0"/>
            <a:ext cx="3025775" cy="227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 err="1">
                <a:latin typeface="Times New Roman" pitchFamily="18" charset="0"/>
                <a:cs typeface="Times New Roman" pitchFamily="18" charset="0"/>
              </a:rPr>
              <a:t>ук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888" y="0"/>
            <a:ext cx="3059112" cy="227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475"/>
            <a:ext cx="3059113" cy="227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atin typeface="Times New Roman" pitchFamily="18" charset="0"/>
                <a:cs typeface="Times New Roman" pitchFamily="18" charset="0"/>
              </a:rPr>
              <a:t>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888" y="2276475"/>
            <a:ext cx="3059112" cy="227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 err="1">
                <a:latin typeface="Times New Roman" pitchFamily="18" charset="0"/>
                <a:cs typeface="Times New Roman" pitchFamily="18" charset="0"/>
              </a:rPr>
              <a:t>ик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581525"/>
            <a:ext cx="3059113" cy="227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 err="1">
                <a:latin typeface="Times New Roman" pitchFamily="18" charset="0"/>
                <a:cs typeface="Times New Roman" pitchFamily="18" charset="0"/>
              </a:rPr>
              <a:t>ок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113" y="4581525"/>
            <a:ext cx="3025775" cy="227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>
                <a:latin typeface="Times New Roman" pitchFamily="18" charset="0"/>
                <a:cs typeface="Times New Roman" pitchFamily="18" charset="0"/>
              </a:rPr>
              <a:t>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4888" y="4581525"/>
            <a:ext cx="3059112" cy="227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dirty="0" err="1">
                <a:latin typeface="Times New Roman" pitchFamily="18" charset="0"/>
                <a:cs typeface="Times New Roman" pitchFamily="18" charset="0"/>
              </a:rPr>
              <a:t>ак</a:t>
            </a:r>
            <a:endParaRPr lang="ru-RU" sz="1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Прямоугольник 21"/>
          <p:cNvSpPr>
            <a:spLocks noChangeArrowheads="1"/>
          </p:cNvSpPr>
          <p:nvPr/>
        </p:nvSpPr>
        <p:spPr bwMode="auto">
          <a:xfrm>
            <a:off x="3132138" y="2420938"/>
            <a:ext cx="2952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Читаем слог,</a:t>
            </a:r>
          </a:p>
          <a:p>
            <a:pPr algn="ctr"/>
            <a:r>
              <a:rPr lang="ru-RU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составляем</a:t>
            </a:r>
          </a:p>
          <a:p>
            <a:pPr algn="ctr"/>
            <a:r>
              <a:rPr lang="ru-RU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схему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39750" y="1700213"/>
            <a:ext cx="8229600" cy="2938462"/>
          </a:xfrm>
        </p:spPr>
        <p:txBody>
          <a:bodyPr/>
          <a:lstStyle/>
          <a:p>
            <a:pPr eaLnBrk="1" hangingPunct="1"/>
            <a:r>
              <a:rPr lang="ru-RU" sz="9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Читаем сами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557338"/>
            <a:ext cx="316865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755650" y="404813"/>
            <a:ext cx="1858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так?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92275" y="2205038"/>
            <a:ext cx="6402388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Ко-ко-ко.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557338"/>
            <a:ext cx="5327650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611188" y="404813"/>
            <a:ext cx="1860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так?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771775" y="1773238"/>
            <a:ext cx="45021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Ку-ку!</a:t>
            </a:r>
          </a:p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Ку-ку!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628775"/>
            <a:ext cx="3455988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11188" y="404813"/>
            <a:ext cx="509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кому обращены слова?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6013" y="2420938"/>
            <a:ext cx="7396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latin typeface="Times New Roman" pitchFamily="18" charset="0"/>
                <a:cs typeface="Times New Roman" pitchFamily="18" charset="0"/>
              </a:rPr>
              <a:t>Кис-кис-кис.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539750" y="476250"/>
            <a:ext cx="4618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обозначает слово?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059113" y="1125538"/>
            <a:ext cx="36528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500" b="1">
                <a:latin typeface="Times New Roman" pitchFamily="18" charset="0"/>
                <a:cs typeface="Times New Roman" pitchFamily="18" charset="0"/>
              </a:rPr>
              <a:t>ко-са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141663"/>
            <a:ext cx="21050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068638"/>
            <a:ext cx="1676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48038" y="4797425"/>
            <a:ext cx="2663825" cy="719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Picture 2" descr="http://img-fotki.yandex.ru/get/5606/cadi-1986.669/0_86045_3b290ff9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765175"/>
            <a:ext cx="35655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4581525"/>
            <a:ext cx="77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12088" y="5589588"/>
            <a:ext cx="765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5445125"/>
            <a:ext cx="728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55650" y="3860800"/>
            <a:ext cx="72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5650" y="3141663"/>
            <a:ext cx="7286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12088" y="2852738"/>
            <a:ext cx="72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812088" y="3573463"/>
            <a:ext cx="72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12088" y="4221163"/>
            <a:ext cx="871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ры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12088" y="4941888"/>
            <a:ext cx="7207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ру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7421" name="Прямоугольник 14"/>
          <p:cNvSpPr>
            <a:spLocks noChangeArrowheads="1"/>
          </p:cNvSpPr>
          <p:nvPr/>
        </p:nvSpPr>
        <p:spPr bwMode="auto">
          <a:xfrm>
            <a:off x="611188" y="404813"/>
            <a:ext cx="239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читающих детей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Подпиши картинку</a:t>
            </a: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1135 L 0.32239 0.11644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38 0.00093 L -0.33889 0.06389 " pathEditMode="relative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48038" y="4797425"/>
            <a:ext cx="2663825" cy="719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4581525"/>
            <a:ext cx="77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12088" y="5589588"/>
            <a:ext cx="77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5445125"/>
            <a:ext cx="728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55650" y="3860800"/>
            <a:ext cx="72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5650" y="3141663"/>
            <a:ext cx="7286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12088" y="2852738"/>
            <a:ext cx="73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812088" y="3573463"/>
            <a:ext cx="73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12088" y="4221163"/>
            <a:ext cx="881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ны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12088" y="4941888"/>
            <a:ext cx="736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ну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8444" name="Picture 8" descr="C:\Users\59F2~1\AppData\Local\Temp\SMART Technologies\SMART Notebook\TempFiles\NBK-7160-69f6f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692150"/>
            <a:ext cx="532923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" descr="http://picplus.me/images/kinodomino/2012/03/1237204_c_1_lessi-2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268413"/>
            <a:ext cx="3990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Прямоугольник 17"/>
          <p:cNvSpPr>
            <a:spLocks noChangeArrowheads="1"/>
          </p:cNvSpPr>
          <p:nvPr/>
        </p:nvSpPr>
        <p:spPr bwMode="auto">
          <a:xfrm>
            <a:off x="539750" y="333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читающих детей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Подпиши картинку</a:t>
            </a: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3158 0.273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0.02176 L 0.31979 0.0217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48038" y="4797425"/>
            <a:ext cx="2663825" cy="719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4213" y="4581525"/>
            <a:ext cx="77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12088" y="5589588"/>
            <a:ext cx="687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84213" y="5445125"/>
            <a:ext cx="728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55650" y="3860800"/>
            <a:ext cx="728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5650" y="3141663"/>
            <a:ext cx="72866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12088" y="2852738"/>
            <a:ext cx="644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812088" y="3573463"/>
            <a:ext cx="647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7812088" y="4221163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зы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12088" y="4941888"/>
            <a:ext cx="63817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зу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9468" name="Picture 3" descr="C:\Users\59F2~1\AppData\Local\Temp\SMART Technologies\SMART Notebook\TempFiles\NBK-7160-733d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836613"/>
            <a:ext cx="53228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Прямоугольник 18"/>
          <p:cNvSpPr>
            <a:spLocks noChangeArrowheads="1"/>
          </p:cNvSpPr>
          <p:nvPr/>
        </p:nvSpPr>
        <p:spPr bwMode="auto">
          <a:xfrm>
            <a:off x="468313" y="333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читающих детей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Подпиши картинку</a:t>
            </a: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33021 -0.104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32674 0.074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348038" y="4797425"/>
            <a:ext cx="2663825" cy="719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55650" y="4581525"/>
            <a:ext cx="828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812088" y="5589588"/>
            <a:ext cx="77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5650" y="5445125"/>
            <a:ext cx="784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55650" y="3860800"/>
            <a:ext cx="790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му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55650" y="3141663"/>
            <a:ext cx="7874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812088" y="3141663"/>
            <a:ext cx="7302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812088" y="4005263"/>
            <a:ext cx="728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84213" y="2420938"/>
            <a:ext cx="933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мы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812088" y="4797425"/>
            <a:ext cx="728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ку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20492" name="Picture 3" descr="http://www.gen.su/files/manka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69215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Прямоугольник 17"/>
          <p:cNvSpPr>
            <a:spLocks noChangeArrowheads="1"/>
          </p:cNvSpPr>
          <p:nvPr/>
        </p:nvSpPr>
        <p:spPr bwMode="auto">
          <a:xfrm>
            <a:off x="468313" y="26035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читающих детей</a:t>
            </a:r>
          </a:p>
          <a:p>
            <a:r>
              <a:rPr 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Подпиши картинку</a:t>
            </a:r>
            <a:endParaRPr lang="ru-RU" b="1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093 L 0.33871 0.117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32327 0.0953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2988" y="981075"/>
            <a:ext cx="7273925" cy="41767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Уважаемые коллеги!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Перед началом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показа презентации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прочитайте заметки к  слайдам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по её использованию!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268538" y="1196975"/>
            <a:ext cx="4876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учебником</a:t>
            </a:r>
          </a:p>
          <a:p>
            <a:pPr algn="ctr"/>
            <a:r>
              <a:rPr lang="ru-RU" sz="8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«Азбука»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6250"/>
            <a:ext cx="34734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636838"/>
            <a:ext cx="23939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3563938" y="620713"/>
            <a:ext cx="47926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Вспоминаем сказку: назовите </a:t>
            </a:r>
          </a:p>
          <a:p>
            <a:pPr algn="ctr"/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поочерёдно всех зверей,</a:t>
            </a:r>
          </a:p>
          <a:p>
            <a:pPr algn="ctr"/>
            <a:r>
              <a:rPr 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встретился Колобку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2533" name="Picture 6" descr="C:\Users\59F2~1\AppData\Local\Temp\SMART Technologies\SMART Notebook\TempFiles\NBK-2636-128c98b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5013325"/>
            <a:ext cx="1457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C:\Users\59F2~1\AppData\Local\Temp\SMART Technologies\SMART Notebook\TempFiles\NBK-2636-1298da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5013325"/>
            <a:ext cx="1457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C:\Users\59F2~1\AppData\Local\Temp\SMART Technologies\SMART Notebook\TempFiles\NBK-2636-12a0256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7675" y="5013325"/>
            <a:ext cx="1457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C:\Users\59F2~1\AppData\Local\Temp\SMART Technologies\SMART Notebook\TempFiles\NBK-2636-12a765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16013" y="5013325"/>
            <a:ext cx="1457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27875" y="6426200"/>
            <a:ext cx="20161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FF00"/>
                </a:solidFill>
              </a:rPr>
              <a:t>дальше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61 0.02636 L 0.23924 0.026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06 0.02636 L 0.4283 0.02636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56 0.02636 L 0.63299 0.026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9275"/>
            <a:ext cx="43322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00438"/>
            <a:ext cx="288131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101013" y="5805488"/>
            <a:ext cx="574675" cy="5762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Прямоугольник 4"/>
          <p:cNvSpPr>
            <a:spLocks noChangeArrowheads="1"/>
          </p:cNvSpPr>
          <p:nvPr/>
        </p:nvSpPr>
        <p:spPr bwMode="auto">
          <a:xfrm>
            <a:off x="1403350" y="692150"/>
            <a:ext cx="45720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Колобок, Колобок!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по коробу скребен,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По сусеку метен,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сметане мешан,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окошке стужен;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дедушки ушел,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бабушки ушел,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И от тебя, заяц,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                  не хитро уйти!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258888" y="476250"/>
            <a:ext cx="2952750" cy="2952750"/>
          </a:xfrm>
          <a:prstGeom prst="wedgeRoundRectCallout">
            <a:avLst>
              <a:gd name="adj1" fmla="val 1233"/>
              <a:gd name="adj2" fmla="val 10743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49275"/>
            <a:ext cx="4105275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73463"/>
            <a:ext cx="28797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101013" y="5805488"/>
            <a:ext cx="574675" cy="5762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827088" y="476250"/>
            <a:ext cx="2952750" cy="2952750"/>
          </a:xfrm>
          <a:prstGeom prst="wedgeRoundRectCallout">
            <a:avLst>
              <a:gd name="adj1" fmla="val 12417"/>
              <a:gd name="adj2" fmla="val 1121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971550" y="549275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Колобок, Колобок!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по коробу скребен,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По сусеку метен,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сметане мешан,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окошке стужен;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дедушки ушел,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бабушки ушел,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зайца ушёл,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И от тебя, волк,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                  не хитро уйти!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92150"/>
            <a:ext cx="42481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573463"/>
            <a:ext cx="287972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101013" y="5805488"/>
            <a:ext cx="574675" cy="5762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971550" y="476250"/>
            <a:ext cx="2952750" cy="3313113"/>
          </a:xfrm>
          <a:prstGeom prst="wedgeRoundRectCallout">
            <a:avLst>
              <a:gd name="adj1" fmla="val 6825"/>
              <a:gd name="adj2" fmla="val 925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1116013" y="549275"/>
            <a:ext cx="4572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Колобок, Колобок!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по коробу скребен,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По сусеку метен,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сметане мешан,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окошке стужен;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дедушки ушел,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бабушки ушел,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зайца ушёл, 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волка ушёл, 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И от тебя, медведь,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                  не хитро уйти!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908050"/>
            <a:ext cx="3816350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Users\59F2~1\AppData\Local\Temp\SMART Technologies\SMART Notebook\TempFiles\NBK-2636-10df87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620713"/>
            <a:ext cx="22272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 rot="16200000">
            <a:off x="360363" y="2889250"/>
            <a:ext cx="3527425" cy="2879725"/>
          </a:xfrm>
          <a:prstGeom prst="wedgeRoundRectCallout">
            <a:avLst>
              <a:gd name="adj1" fmla="val 67172"/>
              <a:gd name="adj2" fmla="val 717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827088" y="263683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Колобок, Колобок!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по коробу скребен,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По сусеку метен,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сметане мешан,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На окошке стужен;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дедушки ушел,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бабушки ушел,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зайца ушёл, 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Я от волка ушёл,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И от медведя ушёл, </a:t>
            </a:r>
            <a:br>
              <a:rPr lang="ru-RU" b="1">
                <a:solidFill>
                  <a:srgbClr val="00B050"/>
                </a:solidFill>
                <a:latin typeface="Calibri" pitchFamily="34" charset="0"/>
              </a:rPr>
            </a:b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И от тебя, лиса,</a:t>
            </a:r>
          </a:p>
          <a:p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            и подавно уйду!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0.liveinternet.ru/images/attach/c/7/97/873/97873590_0_415b0_79d3b850_XL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2565400"/>
            <a:ext cx="4410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20251449">
            <a:off x="785438" y="1150621"/>
            <a:ext cx="425110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работу!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eaLnBrk="1" hangingPunct="1"/>
            <a:r>
              <a:rPr lang="ru-RU" sz="2000" smtClean="0"/>
              <a:t>Интернет-ресурсы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6237288"/>
          </a:xfrm>
        </p:spPr>
        <p:txBody>
          <a:bodyPr/>
          <a:lstStyle/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Шибаев А. А. вот они какие. – М.,1990г.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Демонстрационные картинки. М.: «Просвещение»- 2005г.</a:t>
            </a: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Колобок (русская народная сказка) - М.1983г.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2"/>
              </a:rPr>
              <a:t>http://www.liveinternet.ru/users/3935767/post134065300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изба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3"/>
              </a:rPr>
              <a:t>http://www.clker.com/clipart-meadow-2.html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луг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4"/>
              </a:rPr>
              <a:t>http://all-free-download.com/free-vector/vector-clip-art/onion_clip_art_14016.html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лук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5"/>
              </a:rPr>
              <a:t>http://econet.ua/articles/4764-5-produktov-szhigayuschih-zhiry-i-reguliruyuschih-obmen-veschestv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капуста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6"/>
              </a:rPr>
              <a:t>http://ifthen.pp.ua/kury-kartinki.html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куры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7"/>
              </a:rPr>
              <a:t>http://www.bestkomps.ru/index.php?act=view&amp;id=19826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кино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8"/>
              </a:rPr>
              <a:t>http://allforchildren.ru/pictures/kolobok.php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колобок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9"/>
              </a:rPr>
              <a:t>http://bestgif.su/photo/nadpisi/41-2-0-0-2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колобок анимация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0"/>
              </a:rPr>
              <a:t>http://otvety.org/k-chemu-snitsya-korova.html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корова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1"/>
              </a:rPr>
              <a:t>http://blog.kp.ru/users/veronika46/post168043862/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курица</a:t>
            </a:r>
          </a:p>
          <a:p>
            <a:pPr eaLnBrk="1" hangingPunct="1"/>
            <a:r>
              <a:rPr lang="en-US" sz="1400" smtClean="0">
                <a:hlinkClick r:id="rId12"/>
              </a:rPr>
              <a:t>lenagold.ru</a:t>
            </a:r>
            <a:r>
              <a:rPr lang="ru-RU" sz="1400" smtClean="0"/>
              <a:t> морковь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3"/>
              </a:rPr>
              <a:t>http://www.liveinternet.ru/users/3723232/rubric/1824440/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петух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4"/>
              </a:rPr>
              <a:t>http://hameleons.com/rastr/food-drink/food/2680-stock-food.html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помидор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5"/>
              </a:rPr>
              <a:t>http://www.clipartov.net/show-87-38.html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свёкла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6"/>
              </a:rPr>
              <a:t>http://nn-cveti.ru.com/tagged/zhk-televizory-philips-po-nizkim-4855d4ea76c16fbfde4c98cd1d131ceb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телевизор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7"/>
              </a:rPr>
              <a:t>http://prodpitanija.ucoz.ru/photo/pshenichnuju_muku_chashhe_vsego_ispolzujut_dlja_vypechki_400x40/1-0-136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мука</a:t>
            </a:r>
          </a:p>
          <a:p>
            <a:pPr eaLnBrk="1" hangingPunct="1"/>
            <a:r>
              <a:rPr lang="en-US" sz="1400" smtClean="0">
                <a:latin typeface="Times New Roman" pitchFamily="18" charset="0"/>
                <a:cs typeface="Times New Roman" pitchFamily="18" charset="0"/>
                <a:hlinkClick r:id="rId18"/>
              </a:rPr>
              <a:t>http://900igr.net/detskie_prezentatsii/biologiya/domashnie_5.files/kartinki_zhivotnykh_017_Utka.html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утка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835150" y="3933825"/>
            <a:ext cx="6921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019925" y="4437063"/>
            <a:ext cx="698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356100" y="5013325"/>
            <a:ext cx="6969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55650" y="4941888"/>
            <a:ext cx="7762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276600" y="4292600"/>
            <a:ext cx="639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724525" y="4221163"/>
            <a:ext cx="6873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620713"/>
            <a:ext cx="2495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620713"/>
            <a:ext cx="24955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Прямоугольник 9"/>
          <p:cNvSpPr>
            <a:spLocks noChangeArrowheads="1"/>
          </p:cNvSpPr>
          <p:nvPr/>
        </p:nvSpPr>
        <p:spPr bwMode="auto">
          <a:xfrm>
            <a:off x="611188" y="333375"/>
            <a:ext cx="3957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Буквы заблудились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9769E-6 L 0.06302 -0.1889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00185 L 0.28003 -0.3062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87604E-6 L 0.0158 -0.20976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-0.02289 L 0.16233 -0.35846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58557E-7 L -0.15608 -0.40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5449E-6 L -0.46458 -0.25185 " pathEditMode="relative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412875"/>
            <a:ext cx="4257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333375"/>
            <a:ext cx="259238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700213"/>
            <a:ext cx="27003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http://img-fotki.yandex.ru/get/5806/valenta-mog.176/0_750fe_6c307dfa_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2781300"/>
            <a:ext cx="20875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http://img-fotki.yandex.ru/get/5908/cadi-1986.66a/0_8608f_5ef51fcb_X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8175" y="2060575"/>
            <a:ext cx="28797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Прямоугольник 8"/>
          <p:cNvSpPr>
            <a:spLocks noChangeArrowheads="1"/>
          </p:cNvSpPr>
          <p:nvPr/>
        </p:nvSpPr>
        <p:spPr bwMode="auto">
          <a:xfrm>
            <a:off x="539750" y="404813"/>
            <a:ext cx="4492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как голос подаёт?</a:t>
            </a:r>
            <a:endParaRPr lang="ru-RU" sz="36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71550" y="1916113"/>
            <a:ext cx="41719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Назовите первый звук</a:t>
            </a:r>
          </a:p>
          <a:p>
            <a:pPr algn="ctr"/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голосов этих животных.</a:t>
            </a:r>
            <a:endParaRPr lang="ru-RU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684213" y="1052513"/>
            <a:ext cx="5040312" cy="3384550"/>
          </a:xfrm>
          <a:prstGeom prst="cloudCallout">
            <a:avLst>
              <a:gd name="adj1" fmla="val -47192"/>
              <a:gd name="adj2" fmla="val 469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7" name="Picture 7" descr="C:\Users\59F2~1\AppData\Local\Temp\SMART Technologies\SMART Notebook\TempFiles\NBK-2636-145b75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63713" y="3357563"/>
            <a:ext cx="33131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13321 L -0.12987 0.19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clker.com/cliparts/A/u/Q/f/e/f/meadow-hi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68538" y="0"/>
            <a:ext cx="111617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213100"/>
            <a:ext cx="23050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Users\59F2~1\AppData\Local\Temp\SMART Technologies\SMART Notebook\TempFiles\NBK-6240-6999a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-674688"/>
            <a:ext cx="765492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59F2~1\AppData\Local\Temp\SMART Technologies\SMART Notebook\TempFiles\NBK-6240-6b3e0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492375"/>
            <a:ext cx="2400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03575" y="549275"/>
            <a:ext cx="352901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Не зверь, не птица,        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Носок как спица,              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Летит – кричит,              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Сядет – молчит.    </a:t>
            </a:r>
          </a:p>
        </p:txBody>
      </p:sp>
      <p:pic>
        <p:nvPicPr>
          <p:cNvPr id="17413" name="Picture 5" descr="C:\Users\59F2~1\AppData\Local\Temp\SMART Technologies\SMART Notebook\TempFiles\NBK-6240-70ff9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3357563"/>
            <a:ext cx="3313113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Users\59F2~1\AppData\Local\Temp\SMART Technologies\SMART Notebook\TempFiles\NBK-6240-74598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1275" y="1916113"/>
            <a:ext cx="4929188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:\Users\59F2~1\AppData\Local\Temp\SMART Technologies\SMART Notebook\TempFiles\NBK-6240-75a70a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4437063"/>
            <a:ext cx="26638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331913" y="476250"/>
            <a:ext cx="64087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С бородой, а не старик,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С рогами, а не бык,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Доят, а не корова,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Кору дерёт, а лаптей не плетёт.       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55875" y="836613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Сама пёстрая,                            </a:t>
            </a:r>
          </a:p>
          <a:p>
            <a:pPr algn="ctr"/>
            <a:r>
              <a:rPr lang="ru-RU" sz="3200" b="1">
                <a:solidFill>
                  <a:srgbClr val="0070C0"/>
                </a:solidFill>
                <a:latin typeface="Calibri" pitchFamily="34" charset="0"/>
              </a:rPr>
              <a:t>Ест зелёное, даёт белое.    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627313" y="8366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На лугу живет скрипач, 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Носит фрак и ходит вскачь.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284413" cy="1816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Отгадайте 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 встретил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лугу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Колобок?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775" y="765175"/>
            <a:ext cx="4251325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какого звука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названия животных?</a:t>
            </a:r>
            <a:endParaRPr lang="ru-RU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6589 L 0.62222 0.1812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867400" y="3573463"/>
            <a:ext cx="2808288" cy="1511300"/>
          </a:xfrm>
          <a:prstGeom prst="ellipse">
            <a:avLst/>
          </a:prstGeom>
          <a:solidFill>
            <a:srgbClr val="AE9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59113" y="3716338"/>
            <a:ext cx="2808287" cy="15128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08625" y="1341438"/>
            <a:ext cx="2808288" cy="15113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11413" y="1341438"/>
            <a:ext cx="2808287" cy="15113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850" y="3141663"/>
            <a:ext cx="2808288" cy="1511300"/>
          </a:xfrm>
          <a:prstGeom prst="ellipse">
            <a:avLst/>
          </a:prstGeom>
          <a:solidFill>
            <a:srgbClr val="AE94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5" name="Picture 3" descr="C:\Users\59F2~1\AppData\Local\Temp\SMART Technologies\SMART Notebook\TempFiles\NBK-6240-2662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04395">
            <a:off x="412750" y="1697038"/>
            <a:ext cx="2089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3" descr="C:\Users\59F2~1\AppData\Local\Temp\SMART Technologies\SMART Notebook\TempFiles\NBK-6240-2662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0"/>
            <a:ext cx="2087562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 descr="C:\Users\59F2~1\AppData\Local\Temp\SMART Technologies\SMART Notebook\TempFiles\NBK-6240-2662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9087">
            <a:off x="4321175" y="2289175"/>
            <a:ext cx="208756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 descr="C:\Users\59F2~1\AppData\Local\Temp\SMART Technologies\SMART Notebook\TempFiles\NBK-6240-2662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28671">
            <a:off x="6829425" y="193675"/>
            <a:ext cx="2089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C:\Users\59F2~1\AppData\Local\Temp\SMART Technologies\SMART Notebook\TempFiles\NBK-6240-46d1d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36112">
            <a:off x="5245100" y="817563"/>
            <a:ext cx="266541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" descr="C:\Users\59F2~1\AppData\Local\Temp\SMART Technologies\SMART Notebook\TempFiles\NBK-6240-2662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5685">
            <a:off x="6878638" y="2141538"/>
            <a:ext cx="2089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C:\Users\59F2~1\AppData\Local\Temp\SMART Technologies\SMART Notebook\TempFiles\NBK-6240-4929cf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141663"/>
            <a:ext cx="331152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C:\Users\59F2~1\AppData\Local\Temp\SMART Technologies\SMART Notebook\TempFiles\NBK-6240-4a063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1341438"/>
            <a:ext cx="2400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C:\Users\59F2~1\AppData\Local\Temp\SMART Technologies\SMART Notebook\TempFiles\NBK-6240-4bf2b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716338"/>
            <a:ext cx="2400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C:\Users\59F2~1\AppData\Local\Temp\SMART Technologies\SMART Notebook\TempFiles\NBK-6240-4f26c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852738"/>
            <a:ext cx="251936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58888" y="5300663"/>
            <a:ext cx="7200900" cy="10810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555875" y="537368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Как надела сто рубах,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Захрустела на зубах.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835150" y="5373688"/>
            <a:ext cx="6318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Красна - девица сидит в темнице, </a:t>
            </a:r>
            <a:br>
              <a:rPr lang="ru-RU" sz="2800" b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А коса на улице. 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47813" y="5300663"/>
            <a:ext cx="66246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Растут на грядке зеленые ветки,</a:t>
            </a:r>
            <a:br>
              <a:rPr lang="ru-RU" sz="2800" b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А на них красные детки.</a:t>
            </a:r>
            <a:br>
              <a:rPr lang="ru-RU" sz="2800" b="1">
                <a:solidFill>
                  <a:srgbClr val="0070C0"/>
                </a:solidFill>
                <a:latin typeface="Calibri" pitchFamily="34" charset="0"/>
              </a:rPr>
            </a:br>
            <a:endParaRPr lang="ru-RU" sz="2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843213" y="522922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Сидит дед во сто шуб одет, </a:t>
            </a:r>
            <a:br>
              <a:rPr lang="ru-RU" sz="2400" b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Кто его раздевает, </a:t>
            </a:r>
            <a:br>
              <a:rPr lang="ru-RU" sz="2400" b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Тот слезы проливает.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187450" y="5445125"/>
            <a:ext cx="7596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Хотя я сахарной зовусь, но от дождя я не размокла, </a:t>
            </a:r>
            <a:br>
              <a:rPr lang="ru-RU" sz="2400" b="1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Крупна, кругла, сладка на вкус, узнали вы, кто я? ...</a:t>
            </a:r>
          </a:p>
        </p:txBody>
      </p:sp>
      <p:pic>
        <p:nvPicPr>
          <p:cNvPr id="7191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260350"/>
            <a:ext cx="12414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2" name="Прямоугольник 24"/>
          <p:cNvSpPr>
            <a:spLocks noChangeArrowheads="1"/>
          </p:cNvSpPr>
          <p:nvPr/>
        </p:nvSpPr>
        <p:spPr bwMode="auto">
          <a:xfrm>
            <a:off x="3708400" y="333375"/>
            <a:ext cx="33845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Отгадайте загадки, </a:t>
            </a:r>
          </a:p>
          <a:p>
            <a:pPr algn="ctr"/>
            <a:r>
              <a:rPr lang="ru-RU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растёт на грядке?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8888" y="5589588"/>
            <a:ext cx="72723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Скажите, в названиях каких овощей есть звук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6443663" y="5229225"/>
            <a:ext cx="2305050" cy="11525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21605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C:\Users\59F2~1\AppData\Local\Temp\SMART Technologies\SMART Notebook\TempFiles\NBK-6240-26626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18407">
            <a:off x="6805613" y="3857625"/>
            <a:ext cx="208915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9663133" flipV="1">
            <a:off x="2473325" y="2449513"/>
            <a:ext cx="4700588" cy="231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250825" y="3644901"/>
            <a:ext cx="4968875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547423">
            <a:off x="2643188" y="4735513"/>
            <a:ext cx="474345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0" name="Прямоугольник 13"/>
          <p:cNvSpPr>
            <a:spLocks noChangeArrowheads="1"/>
          </p:cNvSpPr>
          <p:nvPr/>
        </p:nvSpPr>
        <p:spPr bwMode="auto">
          <a:xfrm>
            <a:off x="2555875" y="333375"/>
            <a:ext cx="4103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Нарисуйте путь Колобка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9750" y="404813"/>
            <a:ext cx="1800225" cy="6048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92950" y="1125538"/>
            <a:ext cx="1223963" cy="1079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6875463" y="404813"/>
            <a:ext cx="1657350" cy="72072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04" name="Picture 10" descr="C:\Users\59F2~1\AppData\Local\Temp\SMART Technologies\SMART Notebook\TempFiles\NBK-6240-57583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24750" y="1773238"/>
            <a:ext cx="14144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ьная выноска 12"/>
          <p:cNvSpPr/>
          <p:nvPr/>
        </p:nvSpPr>
        <p:spPr>
          <a:xfrm>
            <a:off x="4643438" y="2636838"/>
            <a:ext cx="2736850" cy="1368425"/>
          </a:xfrm>
          <a:prstGeom prst="wedgeEllipseCallout">
            <a:avLst>
              <a:gd name="adj1" fmla="val 73610"/>
              <a:gd name="adj2" fmla="val -550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Какая буква получилась?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476250"/>
            <a:ext cx="446405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195513" y="333375"/>
            <a:ext cx="4448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что похожа буква?</a:t>
            </a:r>
            <a:endParaRPr lang="ru-RU" sz="1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371868">
            <a:off x="4211960" y="2924944"/>
            <a:ext cx="894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н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816895">
            <a:off x="1213867" y="864002"/>
            <a:ext cx="10310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Segoe Script" pitchFamily="34" charset="0"/>
                <a:cs typeface="Times New Roman" pitchFamily="18" charset="0"/>
              </a:rPr>
              <a:t>к</a:t>
            </a:r>
            <a:endParaRPr lang="ru-RU" b="1" dirty="0">
              <a:latin typeface="Segoe Script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2276872"/>
            <a:ext cx="9108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Segoe Print" pitchFamily="2" charset="0"/>
                <a:cs typeface="Times New Roman" pitchFamily="18" charset="0"/>
              </a:rPr>
              <a:t>к</a:t>
            </a:r>
            <a:endParaRPr lang="ru-RU" b="1" dirty="0">
              <a:latin typeface="Segoe Print" pitchFamily="2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149080"/>
            <a:ext cx="9268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716918">
            <a:off x="5431523" y="3648445"/>
            <a:ext cx="1656184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>
                  <a:solidFill>
                    <a:schemeClr val="bg2"/>
                  </a:solidFill>
                </a:ln>
                <a:latin typeface="SimHei" pitchFamily="49" charset="-122"/>
                <a:ea typeface="SimHei" pitchFamily="49" charset="-122"/>
                <a:cs typeface="Times New Roman" pitchFamily="18" charset="0"/>
              </a:rPr>
              <a:t>к</a:t>
            </a:r>
            <a:endParaRPr lang="ru-RU" sz="2400" b="1" dirty="0">
              <a:latin typeface="SimHei" pitchFamily="49" charset="-122"/>
              <a:ea typeface="SimHei" pitchFamily="49" charset="-122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2780928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1196752"/>
            <a:ext cx="894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к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679690">
            <a:off x="1091659" y="2364294"/>
            <a:ext cx="8723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Segoe UI" pitchFamily="34" charset="0"/>
                <a:ea typeface="Segoe UI" pitchFamily="34" charset="0"/>
                <a:cs typeface="Segoe UI" pitchFamily="34" charset="0"/>
              </a:rPr>
              <a:t>к</a:t>
            </a:r>
            <a:endParaRPr lang="ru-RU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692570">
            <a:off x="7236296" y="836712"/>
            <a:ext cx="7889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т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2132856"/>
            <a:ext cx="8499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>
                  <a:solidFill>
                    <a:schemeClr val="bg2"/>
                  </a:solidFill>
                </a:ln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10252" name="Прямоугольник 11"/>
          <p:cNvSpPr>
            <a:spLocks noChangeArrowheads="1"/>
          </p:cNvSpPr>
          <p:nvPr/>
        </p:nvSpPr>
        <p:spPr bwMode="auto">
          <a:xfrm>
            <a:off x="2484438" y="333375"/>
            <a:ext cx="4567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Найдите новую букву </a:t>
            </a:r>
            <a:endParaRPr lang="ru-RU" sz="9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779</Words>
  <Application>Microsoft Office PowerPoint</Application>
  <PresentationFormat>Экран (4:3)</PresentationFormat>
  <Paragraphs>213</Paragraphs>
  <Slides>27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Согласные звуки [к], [к’] буквы К, 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Читаем сами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Интернет-ресурсы</vt:lpstr>
    </vt:vector>
  </TitlesOfParts>
  <Company>School 9 Tver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Круц</dc:creator>
  <cp:lastModifiedBy>Tata</cp:lastModifiedBy>
  <cp:revision>119</cp:revision>
  <dcterms:created xsi:type="dcterms:W3CDTF">2013-06-18T11:22:35Z</dcterms:created>
  <dcterms:modified xsi:type="dcterms:W3CDTF">2014-04-13T20:19:43Z</dcterms:modified>
</cp:coreProperties>
</file>