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8" r:id="rId2"/>
    <p:sldId id="283" r:id="rId3"/>
    <p:sldId id="284" r:id="rId4"/>
    <p:sldId id="285" r:id="rId5"/>
    <p:sldId id="287" r:id="rId6"/>
    <p:sldId id="286" r:id="rId7"/>
    <p:sldId id="269" r:id="rId8"/>
    <p:sldId id="270" r:id="rId9"/>
    <p:sldId id="282" r:id="rId10"/>
    <p:sldId id="271" r:id="rId11"/>
    <p:sldId id="256" r:id="rId12"/>
    <p:sldId id="272" r:id="rId13"/>
    <p:sldId id="266" r:id="rId14"/>
    <p:sldId id="281" r:id="rId15"/>
    <p:sldId id="267" r:id="rId16"/>
    <p:sldId id="276" r:id="rId17"/>
    <p:sldId id="273" r:id="rId18"/>
    <p:sldId id="277" r:id="rId19"/>
    <p:sldId id="288" r:id="rId20"/>
    <p:sldId id="263" r:id="rId21"/>
    <p:sldId id="258" r:id="rId22"/>
    <p:sldId id="274" r:id="rId23"/>
    <p:sldId id="278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00"/>
    <a:srgbClr val="FF66FF"/>
    <a:srgbClr val="965898"/>
    <a:srgbClr val="6600FF"/>
    <a:srgbClr val="CCECFF"/>
    <a:srgbClr val="EDE81E"/>
    <a:srgbClr val="00FF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393" autoAdjust="0"/>
  </p:normalViewPr>
  <p:slideViewPr>
    <p:cSldViewPr>
      <p:cViewPr>
        <p:scale>
          <a:sx n="66" d="100"/>
          <a:sy n="66" d="100"/>
        </p:scale>
        <p:origin x="-588" y="-354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9DFD11-63D4-4964-B552-8197684CB7D2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388FE-8745-4A5B-AE9D-3D80C0FE8A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388FE-8745-4A5B-AE9D-3D80C0FE8A2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388FE-8745-4A5B-AE9D-3D80C0FE8A2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388FE-8745-4A5B-AE9D-3D80C0FE8A2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>
                <a:alpha val="43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5ECE2-C95B-4B6A-8377-1517E0A9B904}" type="datetimeFigureOut">
              <a:rPr lang="ru-RU" smtClean="0"/>
              <a:pPr/>
              <a:t>13.04.2014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C6B2B-547C-470E-84D2-EF7FAD6F6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45847\241-402-521%20&#1050;&#1091;&#1079;&#1100;&#1084;&#1080;&#1085;&#1072;%20&#1045;.&#1042;\&#1055;&#1088;&#1080;&#1083;&#1086;&#1078;&#1077;&#1085;&#1080;&#1077;8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&#1055;&#1088;&#1080;&#1083;&#1086;&#1078;&#1077;&#1085;&#1080;&#1077;4%20.mp4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hyperlink" Target="&#1055;&#1088;&#1080;&#1083;&#1086;&#1078;&#1077;&#1085;&#1080;&#1077;5.swf" TargetMode="Externa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!!!Festival\__Temp\645847\241-402-521%20&#1050;&#1091;&#1079;&#1100;&#1084;&#1080;&#1085;&#1072;%20&#1045;.&#1042;\&#1055;&#1088;&#1080;&#1083;&#1086;&#1078;&#1077;&#1085;&#1080;&#1077;6.mp3" TargetMode="External"/><Relationship Id="rId5" Type="http://schemas.openxmlformats.org/officeDocument/2006/relationships/image" Target="../media/image2.png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" Target="slide6.xml"/><Relationship Id="rId7" Type="http://schemas.openxmlformats.org/officeDocument/2006/relationships/slide" Target="slide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slide" Target="slide4.xml"/><Relationship Id="rId4" Type="http://schemas.openxmlformats.org/officeDocument/2006/relationships/image" Target="../media/image4.gif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45847\241-402-521%20&#1050;&#1091;&#1079;&#1100;&#1084;&#1080;&#1085;&#1072;%20&#1045;.&#1042;\&#1055;&#1088;&#1080;&#1083;&#1086;&#1078;&#1077;&#1085;&#1080;&#1077;2.wma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wmf"/><Relationship Id="rId2" Type="http://schemas.openxmlformats.org/officeDocument/2006/relationships/audio" Target="file:///D:\&#1072;&#1064;&#1082;&#1086;&#1083;&#1072;\8%20&#1082;&#1083;&#1072;&#1089;&#1089;\4.&#1076;&#1099;&#1093;&#1072;&#1090;&#1077;&#1083;&#1100;&#1085;&#1072;&#1103;%20&#1089;&#1080;&#1089;&#1090;&#1077;&#1084;&#1072;\1.&#1047;&#1085;&#1072;&#1095;&#1077;&#1085;&#1080;&#1077;%20&#1076;&#1099;&#1093;&#1072;&#1085;&#1080;&#1103;\&#1090;&#1072;&#1088;&#1077;&#1083;&#1082;&#1072;.mp3" TargetMode="External"/><Relationship Id="rId1" Type="http://schemas.openxmlformats.org/officeDocument/2006/relationships/audio" Target="file:///D:\!!!Festival\__Temp\645847\241-402-521%20&#1050;&#1091;&#1079;&#1100;&#1084;&#1080;&#1085;&#1072;%20&#1045;.&#1042;\&#1055;&#1088;&#1080;&#1083;&#1086;&#1078;&#1077;&#1085;&#1080;&#1077;7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2.png"/><Relationship Id="rId10" Type="http://schemas.openxmlformats.org/officeDocument/2006/relationships/image" Target="../media/image11.gif"/><Relationship Id="rId4" Type="http://schemas.openxmlformats.org/officeDocument/2006/relationships/audio" Target="../media/audio1.wav"/><Relationship Id="rId9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wmf"/><Relationship Id="rId2" Type="http://schemas.openxmlformats.org/officeDocument/2006/relationships/audio" Target="file:///D:\&#1072;&#1064;&#1082;&#1086;&#1083;&#1072;\8%20&#1082;&#1083;&#1072;&#1089;&#1089;\4.&#1076;&#1099;&#1093;&#1072;&#1090;&#1077;&#1083;&#1100;&#1085;&#1072;&#1103;%20&#1089;&#1080;&#1089;&#1090;&#1077;&#1084;&#1072;\1.&#1047;&#1085;&#1072;&#1095;&#1077;&#1085;&#1080;&#1077;%20&#1076;&#1099;&#1093;&#1072;&#1085;&#1080;&#1103;\&#1090;&#1072;&#1088;&#1077;&#1083;&#1082;&#1072;.mp3" TargetMode="External"/><Relationship Id="rId1" Type="http://schemas.openxmlformats.org/officeDocument/2006/relationships/audio" Target="file:///D:\!!!Festival\__Temp\645847\241-402-521%20&#1050;&#1091;&#1079;&#1100;&#1084;&#1080;&#1085;&#1072;%20&#1045;.&#1042;\&#1055;&#1088;&#1080;&#1083;&#1086;&#1078;&#1077;&#1085;&#1080;&#1077;7.mp3" TargetMode="External"/><Relationship Id="rId6" Type="http://schemas.openxmlformats.org/officeDocument/2006/relationships/image" Target="../media/image8.wmf"/><Relationship Id="rId5" Type="http://schemas.openxmlformats.org/officeDocument/2006/relationships/image" Target="../media/image7.jpeg"/><Relationship Id="rId4" Type="http://schemas.openxmlformats.org/officeDocument/2006/relationships/image" Target="../media/image2.png"/><Relationship Id="rId9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357422" y="2786058"/>
            <a:ext cx="4429156" cy="9144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Урок биологии в 8 классе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92943" y="642918"/>
            <a:ext cx="7358114" cy="1143008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№50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г.Твери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14942" y="5286388"/>
            <a:ext cx="3714776" cy="914400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биологии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Кузьмина Елена Викторовна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AEEFC-B4F5-4234-82AC-56AAE24B0FAF}" type="datetime1">
              <a:rPr lang="ru-RU" smtClean="0"/>
              <a:pPr/>
              <a:t>13.04.2014</a:t>
            </a:fld>
            <a:endParaRPr lang="ru-RU"/>
          </a:p>
        </p:txBody>
      </p:sp>
      <p:pic>
        <p:nvPicPr>
          <p:cNvPr id="1026" name="Picture 2" descr="http://luzan.ucoz.ru/animes/zvonok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4143380"/>
            <a:ext cx="1986974" cy="1857388"/>
          </a:xfrm>
          <a:prstGeom prst="rect">
            <a:avLst/>
          </a:prstGeom>
          <a:noFill/>
        </p:spPr>
      </p:pic>
      <p:pic>
        <p:nvPicPr>
          <p:cNvPr id="8" name="Приложение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42968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6000" b="1" i="1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«Пока дышу, надеюсь»    </a:t>
            </a:r>
          </a:p>
          <a:p>
            <a:pPr algn="r"/>
            <a:r>
              <a:rPr lang="ru-RU" sz="5400" b="1" i="1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11430">
                  <a:noFill/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Овидий</a:t>
            </a:r>
            <a:endParaRPr lang="ru-RU" sz="4000" b="1" dirty="0">
              <a:ln w="11430">
                <a:noFill/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истема органов дыхания человека, modernbiology.ru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  <a:softEdge rad="635000"/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857364"/>
            <a:ext cx="7772400" cy="2571768"/>
          </a:xfrm>
          <a:effectLst>
            <a:softEdge rad="63500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prstTxWarp prst="textDeflat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Значение</a:t>
            </a:r>
            <a:r>
              <a:rPr lang="ru-RU" sz="6600" b="1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дыхания</a:t>
            </a:r>
            <a:r>
              <a:rPr lang="ru-RU" sz="6600" b="1" dirty="0" smtClean="0">
                <a:ln w="11430">
                  <a:solidFill>
                    <a:srgbClr val="00206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6600" b="1" dirty="0" smtClean="0">
                <a:ln w="11430"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Органы дыхания.</a:t>
            </a:r>
            <a:endParaRPr lang="ru-RU" sz="6600" b="1" dirty="0">
              <a:ln w="11430">
                <a:solidFill>
                  <a:srgbClr val="002060"/>
                </a:solidFill>
              </a:ln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1285852" y="857232"/>
            <a:ext cx="1368425" cy="2449512"/>
          </a:xfrm>
          <a:prstGeom prst="downArrow">
            <a:avLst>
              <a:gd name="adj1" fmla="val 50000"/>
              <a:gd name="adj2" fmla="val 44751"/>
            </a:avLst>
          </a:prstGeom>
          <a:solidFill>
            <a:schemeClr val="bg1"/>
          </a:solidFill>
          <a:ln w="38100">
            <a:solidFill>
              <a:srgbClr val="FF00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785918" y="1357298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О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2000232" y="1500174"/>
            <a:ext cx="16508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dirty="0"/>
              <a:t>2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116013" y="3500438"/>
            <a:ext cx="4535487" cy="72072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1331913" y="3644900"/>
            <a:ext cx="39608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Органическое вещество</a:t>
            </a: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4140200" y="785795"/>
            <a:ext cx="1439863" cy="2427306"/>
          </a:xfrm>
          <a:prstGeom prst="upArrow">
            <a:avLst>
              <a:gd name="adj1" fmla="val 50000"/>
              <a:gd name="adj2" fmla="val 41262"/>
            </a:avLst>
          </a:prstGeom>
          <a:solidFill>
            <a:srgbClr val="FF66FF"/>
          </a:solidFill>
          <a:ln w="38100">
            <a:solidFill>
              <a:srgbClr val="FF0000"/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572000" y="1628775"/>
            <a:ext cx="574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СО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932363" y="1700212"/>
            <a:ext cx="682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2</a:t>
            </a: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5940425" y="3141663"/>
            <a:ext cx="2665413" cy="1439862"/>
          </a:xfrm>
          <a:prstGeom prst="rightArrow">
            <a:avLst>
              <a:gd name="adj1" fmla="val 50000"/>
              <a:gd name="adj2" fmla="val 46279"/>
            </a:avLst>
          </a:prstGeom>
          <a:solidFill>
            <a:srgbClr val="FFFF00"/>
          </a:solidFill>
          <a:ln w="38100">
            <a:solidFill>
              <a:srgbClr val="FF0000"/>
            </a:solidFill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6156325" y="3644900"/>
            <a:ext cx="2087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Энергия</a:t>
            </a:r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>
            <a:off x="4140200" y="4437063"/>
            <a:ext cx="1511300" cy="2303462"/>
          </a:xfrm>
          <a:prstGeom prst="downArrow">
            <a:avLst>
              <a:gd name="adj1" fmla="val 50000"/>
              <a:gd name="adj2" fmla="val 38104"/>
            </a:avLst>
          </a:prstGeom>
          <a:solidFill>
            <a:srgbClr val="FF66FF"/>
          </a:solidFill>
          <a:ln w="38100">
            <a:solidFill>
              <a:srgbClr val="FF0000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4572000" y="4868863"/>
            <a:ext cx="7207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Н</a:t>
            </a:r>
            <a:r>
              <a:rPr lang="ru-RU" b="1" baseline="-25000" dirty="0" smtClean="0"/>
              <a:t>2</a:t>
            </a:r>
            <a:r>
              <a:rPr lang="ru-RU" b="1" dirty="0" smtClean="0"/>
              <a:t>О   </a:t>
            </a:r>
            <a:endParaRPr lang="ru-RU" b="1" dirty="0"/>
          </a:p>
        </p:txBody>
      </p:sp>
      <p:pic>
        <p:nvPicPr>
          <p:cNvPr id="10242" name="Picture 2" descr="http://animo2.ucoz.ru/_ph/14/1/510594542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1" y="4786322"/>
            <a:ext cx="1714510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iles.school-collection.edu.ru/dlrstore/b8b6e49f-c484-40e1-8117-f3836e3a6422/%5bBI8ZD_11-01%5d_%5bIL_01%5d-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428596" y="214290"/>
            <a:ext cx="8501090" cy="1143008"/>
          </a:xfrm>
          <a:prstGeom prst="roundRect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ПРОЧИТАЙТЕ  НА СТР. 101  ПУНКТ «ЗНАЧЕНИЕ ДЫХАНИЯ» И ПРОКОММЕНТИРУЙТЕ СЛЕДУЮЩУЮ  СХЕМУ:</a:t>
            </a:r>
          </a:p>
        </p:txBody>
      </p:sp>
      <p:pic>
        <p:nvPicPr>
          <p:cNvPr id="13314" name="Picture 2" descr="http://klub-drug.ru/wp-content/uploads/2011/04/9641976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3381" y="1000108"/>
            <a:ext cx="1071569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500042"/>
            <a:ext cx="8143932" cy="3143272"/>
          </a:xfrm>
          <a:prstGeom prst="roundRect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b="1" dirty="0" smtClean="0">
                <a:solidFill>
                  <a:srgbClr val="0000CC"/>
                </a:solidFill>
              </a:rPr>
              <a:t>Дыхание </a:t>
            </a:r>
            <a:r>
              <a:rPr lang="ru-RU" sz="3200" b="1" dirty="0" smtClean="0"/>
              <a:t>– </a:t>
            </a:r>
            <a:r>
              <a:rPr lang="ru-RU" sz="3200" dirty="0" smtClean="0"/>
              <a:t>это совокупность процессов, обеспечивающих поступление кислорода, использование его в окислении органических веществ и удаление углекислого газа и некоторых других веществ. </a:t>
            </a:r>
            <a:endParaRPr lang="ru-RU" sz="3200" dirty="0"/>
          </a:p>
        </p:txBody>
      </p:sp>
      <p:pic>
        <p:nvPicPr>
          <p:cNvPr id="13314" name="Picture 2" descr="http://upload.wikimedia.org/wikipedia/commons/thumb/9/9c/Diaphragmatic_breathing.gif/300px-Diaphragmatic_breathin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2" y="3929066"/>
            <a:ext cx="3000376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00232" y="214290"/>
            <a:ext cx="5143536" cy="714380"/>
          </a:xfrm>
          <a:prstGeom prst="roundRect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</a:rPr>
              <a:t>Дыхательная система</a:t>
            </a:r>
            <a:endParaRPr lang="ru-RU" sz="3600" b="1" dirty="0">
              <a:solidFill>
                <a:srgbClr val="0000CC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857488" y="928670"/>
            <a:ext cx="428628" cy="714380"/>
          </a:xfrm>
          <a:prstGeom prst="downArrow">
            <a:avLst/>
          </a:prstGeom>
          <a:ln>
            <a:solidFill>
              <a:srgbClr val="0000CC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929322" y="928670"/>
            <a:ext cx="428628" cy="714380"/>
          </a:xfrm>
          <a:prstGeom prst="downArrow">
            <a:avLst/>
          </a:prstGeom>
          <a:ln>
            <a:solidFill>
              <a:srgbClr val="0000CC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4348" y="1714488"/>
            <a:ext cx="4143404" cy="714380"/>
          </a:xfrm>
          <a:prstGeom prst="roundRect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Воздухоносные пути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29256" y="1714488"/>
            <a:ext cx="2857520" cy="714380"/>
          </a:xfrm>
          <a:prstGeom prst="roundRect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Лёгкие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000232" y="6143644"/>
            <a:ext cx="2057408" cy="557210"/>
          </a:xfrm>
          <a:prstGeom prst="roundRect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БРОНХИ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00232" y="2571744"/>
            <a:ext cx="2057408" cy="557210"/>
          </a:xfrm>
          <a:prstGeom prst="roundRect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НОСОВАЯ ПОЛОСТЬ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000232" y="3286124"/>
            <a:ext cx="2057408" cy="557210"/>
          </a:xfrm>
          <a:prstGeom prst="roundRect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НОСОГЛОТКА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000232" y="4000504"/>
            <a:ext cx="2057408" cy="557210"/>
          </a:xfrm>
          <a:prstGeom prst="roundRect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</a:rPr>
              <a:t>РОТОГЛОТКА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000232" y="4714884"/>
            <a:ext cx="2057408" cy="557210"/>
          </a:xfrm>
          <a:prstGeom prst="roundRect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  <a:hlinkClick r:id="rId3" action="ppaction://hlinksldjump"/>
              </a:rPr>
              <a:t>ГОРТАНЬ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000232" y="5429264"/>
            <a:ext cx="2057408" cy="557210"/>
          </a:xfrm>
          <a:prstGeom prst="roundRect">
            <a:avLst/>
          </a:prstGeom>
          <a:ln w="28575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CC"/>
                </a:solidFill>
                <a:hlinkClick r:id="rId4" action="ppaction://hlinksldjump"/>
              </a:rPr>
              <a:t>ТРАХЕЯ</a:t>
            </a:r>
            <a:endParaRPr lang="ru-RU" b="1" dirty="0">
              <a:solidFill>
                <a:srgbClr val="0000CC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-463585" y="4464851"/>
            <a:ext cx="4071172" cy="794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>
            <a:endCxn id="16" idx="1"/>
          </p:cNvCxnSpPr>
          <p:nvPr/>
        </p:nvCxnSpPr>
        <p:spPr>
          <a:xfrm flipV="1">
            <a:off x="1571604" y="2850349"/>
            <a:ext cx="428628" cy="7148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1571604" y="3571876"/>
            <a:ext cx="428628" cy="7148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1571604" y="4286256"/>
            <a:ext cx="428628" cy="1588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1571604" y="5000636"/>
            <a:ext cx="428628" cy="1588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571604" y="5715016"/>
            <a:ext cx="428628" cy="1588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1571604" y="6500834"/>
            <a:ext cx="428628" cy="1588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4" name="Picture 2" descr="Основные органы дыхательной системы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2714620"/>
            <a:ext cx="3524248" cy="381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00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535885" y="642918"/>
            <a:ext cx="6072230" cy="785818"/>
          </a:xfrm>
          <a:prstGeom prst="roundRect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hlinkClick r:id="rId2" action="ppaction://hlinkfile"/>
              </a:rPr>
              <a:t>Значение носовой полости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2214554"/>
            <a:ext cx="2241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- увлажнение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2857496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согревание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3500438"/>
            <a:ext cx="19366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- очищение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4071942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обоняние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928662" y="4572008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участие в речи и мимике</a:t>
            </a:r>
            <a:endParaRPr lang="ru-RU" sz="2800" dirty="0"/>
          </a:p>
        </p:txBody>
      </p:sp>
      <p:pic>
        <p:nvPicPr>
          <p:cNvPr id="31746" name="Picture 2" descr="http://900igr.net/datai/biologija/Uroki-dykhanija/0010-002-Nosovaja-polost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1928802"/>
            <a:ext cx="3429024" cy="3357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00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786710" y="2000240"/>
            <a:ext cx="914400" cy="9144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8572528" y="6500834"/>
            <a:ext cx="571472" cy="3571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Строение гортани(вид сзади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000240"/>
            <a:ext cx="3116263" cy="4032250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Гортань (вид спереди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000240"/>
            <a:ext cx="3286148" cy="4032250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107257" y="642918"/>
            <a:ext cx="6929486" cy="914400"/>
          </a:xfrm>
          <a:prstGeom prst="roundRect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hlinkClick r:id="rId5" action="ppaction://hlinkfile"/>
              </a:rPr>
              <a:t>ГОРТАНЬ ЧЕЛОВЕКА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28662" y="6286520"/>
            <a:ext cx="2857520" cy="42862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ВИД СЗАДИ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57818" y="6286520"/>
            <a:ext cx="2857520" cy="42862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ВИД СПЕРЕДИ </a:t>
            </a:r>
            <a:endParaRPr lang="ru-RU" sz="2400" b="1" dirty="0"/>
          </a:p>
        </p:txBody>
      </p:sp>
      <p:sp>
        <p:nvSpPr>
          <p:cNvPr id="10" name="Управляющая кнопка: далее 9">
            <a:hlinkClick r:id="rId6" action="ppaction://hlinksldjump" highlightClick="1"/>
          </p:cNvPr>
          <p:cNvSpPr/>
          <p:nvPr/>
        </p:nvSpPr>
        <p:spPr>
          <a:xfrm>
            <a:off x="8501090" y="6357958"/>
            <a:ext cx="642910" cy="5000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 descr="http://biologiya.ucoz.com/anim_prezent/anatomia/005.gif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6017" y="1000108"/>
            <a:ext cx="4071966" cy="52149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00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Управляющая кнопка: назад 2">
            <a:hlinkClick r:id="" action="ppaction://hlinkshowjump?jump=previousslide" highlightClick="1"/>
          </p:cNvPr>
          <p:cNvSpPr/>
          <p:nvPr/>
        </p:nvSpPr>
        <p:spPr>
          <a:xfrm>
            <a:off x="8358214" y="6286520"/>
            <a:ext cx="785786" cy="5714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mniki-i-umnici.ru/images/stories/golosovie_svyask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507209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357422" y="2786058"/>
            <a:ext cx="4429156" cy="914400"/>
          </a:xfrm>
          <a:prstGeom prst="round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Урок биологии в 8 классе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92943" y="642918"/>
            <a:ext cx="7358114" cy="1143008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№50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г.Твери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14942" y="5286388"/>
            <a:ext cx="3714776" cy="914400"/>
          </a:xfrm>
          <a:prstGeom prst="round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биологии </a:t>
            </a: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Кузьмина Елена Викторовна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AEEFC-B4F5-4234-82AC-56AAE24B0FAF}" type="datetime1">
              <a:rPr lang="ru-RU" smtClean="0"/>
              <a:pPr/>
              <a:t>13.04.2014</a:t>
            </a:fld>
            <a:endParaRPr lang="ru-RU"/>
          </a:p>
        </p:txBody>
      </p:sp>
      <p:pic>
        <p:nvPicPr>
          <p:cNvPr id="1026" name="Picture 2" descr="http://luzan.ucoz.ru/animes/zvonok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143380"/>
            <a:ext cx="1986974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1222" y="274638"/>
            <a:ext cx="57150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http://qiq.ws/media/npict/1108/big/fjodor_ivanovich_shalyapin_feodor_chaliapin_115063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500042"/>
            <a:ext cx="5286412" cy="58579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00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8501090" y="6429396"/>
            <a:ext cx="642910" cy="4286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Приложение6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1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500166" y="357166"/>
            <a:ext cx="6143668" cy="91440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</a:rPr>
              <a:t>Трахея и бронхи </a:t>
            </a:r>
          </a:p>
        </p:txBody>
      </p:sp>
      <p:pic>
        <p:nvPicPr>
          <p:cNvPr id="2054" name="Picture 6" descr="Рис. 1. Схематическое изображение трахеи и некоторых прилегающих к ней органов (вид спереди): 1 — щитовидный хрящ гортани, 2 — пищевод, 3 — дуга аорты, 4 — левый главный бронх, 5 — правый главный бронх, 6 — бифуркация трахеи, 7 — хрящи трахеи, 8 — кольцевые связки, 9 — перстнетрахеальная связка, 10 — перстневидный хрящ гортани, 11 — перстнещитовидная связка.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571612"/>
            <a:ext cx="3000396" cy="49291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00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2071678"/>
            <a:ext cx="642942" cy="2500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111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2000240"/>
            <a:ext cx="642942" cy="2286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643174" y="4643446"/>
            <a:ext cx="428628" cy="1000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214414" y="6215082"/>
            <a:ext cx="64294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4214818"/>
            <a:ext cx="857256" cy="1009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71736" y="3500438"/>
            <a:ext cx="428628" cy="1485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 descr="http://s2.hostingkartinok.com/uploads/images/2012/11/7bf5b0f35a4ce5cf5d570e884338a54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571612"/>
            <a:ext cx="5429288" cy="48577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00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142976" y="500042"/>
            <a:ext cx="6858048" cy="914400"/>
          </a:xfrm>
          <a:prstGeom prst="roundRect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</a:rPr>
              <a:t>Укажите отделы, не относящиеся к  дыхательной системе</a:t>
            </a:r>
            <a:endParaRPr lang="ru-RU" sz="3200" b="1" dirty="0">
              <a:solidFill>
                <a:srgbClr val="0000CC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5008" y="4857760"/>
            <a:ext cx="1714512" cy="642942"/>
          </a:xfrm>
          <a:prstGeom prst="roundRect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/>
              <a:t>Желудок</a:t>
            </a:r>
            <a:endParaRPr lang="ru-RU" sz="2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5715016"/>
            <a:ext cx="1785950" cy="785818"/>
          </a:xfrm>
          <a:prstGeom prst="roundRect">
            <a:avLst/>
          </a:prstGeom>
          <a:solidFill>
            <a:srgbClr val="FF66FF"/>
          </a:solidFill>
          <a:ln w="38100">
            <a:solidFill>
              <a:srgbClr val="0000FF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Носовая полость</a:t>
            </a:r>
            <a:endParaRPr lang="ru-RU" sz="28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72330" y="5857892"/>
            <a:ext cx="1857388" cy="642942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38100">
            <a:solidFill>
              <a:srgbClr val="0000FF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Трахея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85918" y="4857760"/>
            <a:ext cx="1928826" cy="642942"/>
          </a:xfrm>
          <a:prstGeom prst="roundRect">
            <a:avLst/>
          </a:prstGeom>
          <a:ln w="38100">
            <a:solidFill>
              <a:srgbClr val="0000FF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Селезёнка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71934" y="3857628"/>
            <a:ext cx="1643074" cy="714380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Лёгкое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1472" y="3857628"/>
            <a:ext cx="1714512" cy="642942"/>
          </a:xfrm>
          <a:prstGeom prst="roundRect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6600FF"/>
                  </a:solidFill>
                </a:ln>
              </a:rPr>
              <a:t>Пищевод</a:t>
            </a:r>
            <a:endParaRPr lang="ru-RU" sz="2800" b="1" dirty="0">
              <a:ln>
                <a:solidFill>
                  <a:srgbClr val="6600FF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7158" y="1785926"/>
            <a:ext cx="2000264" cy="642942"/>
          </a:xfrm>
          <a:prstGeom prst="roundRect">
            <a:avLst/>
          </a:prstGeom>
          <a:solidFill>
            <a:srgbClr val="7030A0"/>
          </a:solidFill>
          <a:ln>
            <a:solidFill>
              <a:srgbClr val="0000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Носоглотка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72132" y="2786058"/>
            <a:ext cx="1714512" cy="642942"/>
          </a:xfrm>
          <a:prstGeom prst="roundRect">
            <a:avLst/>
          </a:prstGeom>
          <a:ln w="38100">
            <a:solidFill>
              <a:srgbClr val="0000F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Сердце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86182" y="1714488"/>
            <a:ext cx="1928826" cy="642942"/>
          </a:xfrm>
          <a:prstGeom prst="roundRect">
            <a:avLst/>
          </a:prstGeom>
          <a:solidFill>
            <a:srgbClr val="FF0066"/>
          </a:solidFill>
          <a:ln w="38100">
            <a:solidFill>
              <a:srgbClr val="0000FF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Ротоглотка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29520" y="3643314"/>
            <a:ext cx="1500198" cy="642942"/>
          </a:xfrm>
          <a:prstGeom prst="roundRect">
            <a:avLst/>
          </a:prstGeom>
          <a:solidFill>
            <a:srgbClr val="FF0000"/>
          </a:solidFill>
          <a:ln w="38100">
            <a:solidFill>
              <a:srgbClr val="0000FF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Гортань</a:t>
            </a:r>
            <a:endParaRPr lang="ru-RU" sz="28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71670" y="2714620"/>
            <a:ext cx="1714512" cy="642942"/>
          </a:xfrm>
          <a:prstGeom prst="roundRect">
            <a:avLst/>
          </a:prstGeom>
          <a:solidFill>
            <a:schemeClr val="accent6"/>
          </a:solidFill>
          <a:ln w="38100">
            <a:solidFill>
              <a:srgbClr val="0000FF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6600FF"/>
                  </a:solidFill>
                </a:ln>
                <a:solidFill>
                  <a:srgbClr val="6600FF"/>
                </a:solidFill>
              </a:rPr>
              <a:t>Печень</a:t>
            </a:r>
            <a:endParaRPr lang="ru-RU" sz="2800" b="1" dirty="0">
              <a:ln>
                <a:solidFill>
                  <a:srgbClr val="6600FF"/>
                </a:solidFill>
              </a:ln>
              <a:solidFill>
                <a:srgbClr val="6600FF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07587" y="5786454"/>
            <a:ext cx="1928826" cy="714380"/>
          </a:xfrm>
          <a:prstGeom prst="roundRect">
            <a:avLst/>
          </a:prstGeom>
          <a:solidFill>
            <a:srgbClr val="00FF00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Бронхи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215206" y="1714488"/>
            <a:ext cx="1714512" cy="714380"/>
          </a:xfrm>
          <a:prstGeom prst="roundRect">
            <a:avLst/>
          </a:prstGeom>
          <a:solidFill>
            <a:srgbClr val="00B050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Лёгочная артерия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000232" y="714356"/>
            <a:ext cx="5072098" cy="914400"/>
          </a:xfrm>
          <a:prstGeom prst="roundRect">
            <a:avLst/>
          </a:prstGeom>
          <a:ln>
            <a:solidFill>
              <a:srgbClr val="0000CC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Домашнее задание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928934"/>
            <a:ext cx="6000792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§ 23, вопросы в конце параграфа</a:t>
            </a:r>
            <a:endParaRPr lang="ru-RU" sz="3600" dirty="0"/>
          </a:p>
        </p:txBody>
      </p:sp>
      <p:pic>
        <p:nvPicPr>
          <p:cNvPr id="5" name="Picture 4" descr="http://castelclub77340.free.fr/images/lecture-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5213" y="4429132"/>
            <a:ext cx="1933575" cy="1771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noga.taba.ru/fid/aW1hZ2VfbWlkZGxlOjEyNjYxNzgvL2ltYWdlX21pZGRsZToxMjY2MTc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357166"/>
            <a:ext cx="5286412" cy="6000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00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 descr="АНИМАЦИЯ КРАСНОЕ СЕРДЦЕ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571744"/>
            <a:ext cx="1428760" cy="1305591"/>
          </a:xfrm>
          <a:prstGeom prst="rect">
            <a:avLst/>
          </a:prstGeom>
          <a:noFill/>
        </p:spPr>
      </p:pic>
      <p:pic>
        <p:nvPicPr>
          <p:cNvPr id="4" name="Picture 4" descr="АНИМАЦИЯ КРАСНОЕ СЕРДЦЕ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68403" y="2571744"/>
            <a:ext cx="1407194" cy="1285884"/>
          </a:xfrm>
          <a:prstGeom prst="rect">
            <a:avLst/>
          </a:prstGeom>
          <a:noFill/>
        </p:spPr>
      </p:pic>
      <p:pic>
        <p:nvPicPr>
          <p:cNvPr id="5" name="Picture 4" descr="АНИМАЦИЯ КРАСНОЕ СЕРДЦЕ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92" y="2500306"/>
            <a:ext cx="1413933" cy="1292042"/>
          </a:xfrm>
          <a:prstGeom prst="rect">
            <a:avLst/>
          </a:prstGeom>
          <a:noFill/>
        </p:spPr>
      </p:pic>
      <p:pic>
        <p:nvPicPr>
          <p:cNvPr id="1030" name="Picture 6" descr="АНИМАЦИЯ РОЗОВОЕ СЕРДЦЕ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4857760"/>
            <a:ext cx="1214446" cy="1109752"/>
          </a:xfrm>
          <a:prstGeom prst="rect">
            <a:avLst/>
          </a:prstGeom>
          <a:noFill/>
        </p:spPr>
      </p:pic>
      <p:pic>
        <p:nvPicPr>
          <p:cNvPr id="1032" name="Picture 8" descr="АНИМАЦИЯ РОЗОВОЕ СЕРДЦЕ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4857760"/>
            <a:ext cx="1172662" cy="1071570"/>
          </a:xfrm>
          <a:prstGeom prst="rect">
            <a:avLst/>
          </a:prstGeom>
          <a:noFill/>
        </p:spPr>
      </p:pic>
      <p:pic>
        <p:nvPicPr>
          <p:cNvPr id="1034" name="Picture 10" descr="АНИМАЦИЯ РОЗОВОЕ СЕРДЦЕ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4857760"/>
            <a:ext cx="1214446" cy="1109752"/>
          </a:xfrm>
          <a:prstGeom prst="rect">
            <a:avLst/>
          </a:prstGeom>
          <a:noFill/>
        </p:spPr>
      </p:pic>
      <p:pic>
        <p:nvPicPr>
          <p:cNvPr id="1046" name="Picture 22" descr="АНИМАЦИЯ КРАСНОЕ СЕРДЦЕ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786" y="357166"/>
            <a:ext cx="1728800" cy="1571636"/>
          </a:xfrm>
          <a:prstGeom prst="rect">
            <a:avLst/>
          </a:prstGeom>
          <a:noFill/>
        </p:spPr>
      </p:pic>
      <p:pic>
        <p:nvPicPr>
          <p:cNvPr id="18" name="Picture 22" descr="АНИМАЦИЯ КРАСНОЕ СЕРДЦЕ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500042"/>
            <a:ext cx="1728800" cy="1571636"/>
          </a:xfrm>
          <a:prstGeom prst="rect">
            <a:avLst/>
          </a:prstGeom>
          <a:noFill/>
        </p:spPr>
      </p:pic>
      <p:pic>
        <p:nvPicPr>
          <p:cNvPr id="19" name="Picture 22" descr="АНИМАЦИЯ КРАСНОЕ СЕРДЦЕ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40" y="428604"/>
            <a:ext cx="1728800" cy="1571636"/>
          </a:xfrm>
          <a:prstGeom prst="rect">
            <a:avLst/>
          </a:prstGeom>
          <a:noFill/>
        </p:spPr>
      </p:pic>
      <p:sp>
        <p:nvSpPr>
          <p:cNvPr id="20" name="Управляющая кнопка: назад 19">
            <a:hlinkClick r:id="rId9" action="ppaction://hlinksldjump" highlightClick="1"/>
          </p:cNvPr>
          <p:cNvSpPr/>
          <p:nvPr/>
        </p:nvSpPr>
        <p:spPr>
          <a:xfrm>
            <a:off x="8608199" y="6429396"/>
            <a:ext cx="535801" cy="428604"/>
          </a:xfrm>
          <a:prstGeom prst="actionButtonBackPreviou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07323" y="2071678"/>
            <a:ext cx="5929354" cy="21431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Тестовое задание</a:t>
            </a: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Компьютер </a:t>
            </a: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парта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429652" y="6215082"/>
            <a:ext cx="714348" cy="6429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07323" y="2071678"/>
            <a:ext cx="5929354" cy="21431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Тестовое задание</a:t>
            </a: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Компьютер </a:t>
            </a:r>
          </a:p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II</a:t>
            </a:r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парта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8429652" y="6215082"/>
            <a:ext cx="714348" cy="64291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607323" y="2071678"/>
            <a:ext cx="5929354" cy="21431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Выбери карточку на столе у учителя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8358214" y="6286520"/>
            <a:ext cx="785786" cy="5714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3108" y="1857364"/>
            <a:ext cx="49292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0" b="1" dirty="0" smtClean="0">
                <a:ln w="24500" cmpd="dbl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300</a:t>
            </a:r>
            <a:endParaRPr lang="ru-RU" sz="20000" b="1" dirty="0">
              <a:ln w="24500" cmpd="dbl">
                <a:solidFill>
                  <a:srgbClr val="00206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97881" y="2000241"/>
            <a:ext cx="1348238" cy="31432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714488"/>
            <a:ext cx="778770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66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120/70</a:t>
            </a:r>
            <a:endParaRPr lang="ru-RU" sz="20000" b="1" cap="none" spc="0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6600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1857364"/>
            <a:ext cx="3446777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0,1</a:t>
            </a:r>
            <a:endParaRPr lang="ru-RU" sz="20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79631" y="1785926"/>
            <a:ext cx="27847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70</a:t>
            </a:r>
            <a:endParaRPr lang="ru-RU" sz="20000" b="1" cap="none" spc="0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29649" y="1571612"/>
            <a:ext cx="148470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20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1643050"/>
            <a:ext cx="617027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none" spc="0" dirty="0" smtClean="0">
                <a:ln w="11430">
                  <a:solidFill>
                    <a:schemeClr val="bg1"/>
                  </a:solidFill>
                </a:ln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20-25</a:t>
            </a:r>
            <a:endParaRPr lang="ru-RU" sz="20000" b="1" cap="none" spc="0" dirty="0">
              <a:ln w="11430">
                <a:solidFill>
                  <a:schemeClr val="bg1"/>
                </a:solidFill>
              </a:ln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1714488"/>
            <a:ext cx="442915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38100" cmpd="sng">
                  <a:solidFill>
                    <a:srgbClr val="002060"/>
                  </a:solidFill>
                  <a:prstDash val="solid"/>
                </a:ln>
                <a:solidFill>
                  <a:srgbClr val="965898"/>
                </a:solidFill>
                <a:effectLst/>
              </a:rPr>
              <a:t>0,4</a:t>
            </a:r>
            <a:endParaRPr lang="ru-RU" sz="20000" b="1" cap="none" spc="0" dirty="0">
              <a:ln w="38100" cmpd="sng">
                <a:solidFill>
                  <a:srgbClr val="002060"/>
                </a:solidFill>
                <a:prstDash val="solid"/>
              </a:ln>
              <a:solidFill>
                <a:srgbClr val="965898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48612" y="1643050"/>
            <a:ext cx="3446777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0,5</a:t>
            </a:r>
            <a:endParaRPr lang="ru-RU" sz="20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98594" y="1571612"/>
            <a:ext cx="4746813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0,25</a:t>
            </a:r>
            <a:endParaRPr lang="ru-RU" sz="20000" b="1" cap="none" spc="0" dirty="0">
              <a:ln w="1905"/>
              <a:solidFill>
                <a:srgbClr val="FF0066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62860" y="1857364"/>
            <a:ext cx="4018281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0,3</a:t>
            </a:r>
            <a:endParaRPr lang="ru-RU" sz="20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0034" y="500042"/>
            <a:ext cx="8143932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Кровеносная система в цифрах</a:t>
            </a:r>
            <a:endParaRPr lang="ru-RU" sz="3600" dirty="0"/>
          </a:p>
        </p:txBody>
      </p:sp>
      <p:pic>
        <p:nvPicPr>
          <p:cNvPr id="18" name="Приложение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35715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2710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1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Приложение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7" name="тарел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  <p:pic>
        <p:nvPicPr>
          <p:cNvPr id="8" name="Picture 8" descr="http://www.schoolotzyv.ru/images/stories/shkoly/shkola-48-tve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8" name="Picture 14" descr="C:\Users\Суперзавуч\AppData\Local\Microsoft\Windows\Temporary Internet Files\Content.IE5\YKOTETMA\MC900083549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501222" y="-2071726"/>
            <a:ext cx="2310463" cy="1653330"/>
          </a:xfrm>
          <a:prstGeom prst="rect">
            <a:avLst/>
          </a:prstGeom>
          <a:noFill/>
        </p:spPr>
      </p:pic>
      <p:pic>
        <p:nvPicPr>
          <p:cNvPr id="20483" name="Picture 3" descr="C:\Users\Суперзавуч\AppData\Local\Microsoft\Windows\Temporary Internet Files\Content.IE5\YKOTETMA\MC900428389[1]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287040" y="4429132"/>
            <a:ext cx="1232816" cy="1357323"/>
          </a:xfrm>
          <a:prstGeom prst="rect">
            <a:avLst/>
          </a:prstGeom>
          <a:noFill/>
        </p:spPr>
      </p:pic>
      <p:pic>
        <p:nvPicPr>
          <p:cNvPr id="9" name="Picture 3" descr="C:\Users\Суперзавуч\AppData\Local\Microsoft\Windows\Temporary Internet Files\Content.IE5\YKOTETMA\MC900428389[1]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44000" y="4429133"/>
            <a:ext cx="1285916" cy="1341270"/>
          </a:xfrm>
          <a:prstGeom prst="rect">
            <a:avLst/>
          </a:prstGeom>
          <a:noFill/>
        </p:spPr>
      </p:pic>
      <p:pic>
        <p:nvPicPr>
          <p:cNvPr id="10" name="Picture 2" descr="http://www.palermoviejo.com/palermoviejo/gifs/escuela2/37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20008994">
            <a:off x="2925896" y="6069177"/>
            <a:ext cx="1238250" cy="1238250"/>
          </a:xfrm>
          <a:prstGeom prst="rect">
            <a:avLst/>
          </a:prstGeom>
          <a:noFill/>
        </p:spPr>
      </p:pic>
      <p:pic>
        <p:nvPicPr>
          <p:cNvPr id="12" name="Picture 2" descr="http://s6.rimg.info/bafabe741a8bf8757a43a61256912789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01090" y="4291006"/>
            <a:ext cx="1781175" cy="2566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90751E-6 L -1.14566 0.1176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316 0.125 C -0.1092 0.13125 -0.11997 0.13241 -0.15122 0.13403 C -0.1915 0.1412 -0.19653 0.1412 -0.25313 0.14282 C -0.25573 0.14352 -0.25903 0.14329 -0.26129 0.14514 C -0.26702 0.14954 -0.26406 0.15926 -0.2632 0.16504 C -0.26215 0.16967 -0.26302 0.17708 -0.25955 0.17847 C -0.25816 0.17917 -0.25625 0.17986 -0.25469 0.18032 C -0.25365 0.18287 -0.25209 0.18472 -0.25122 0.18727 C -0.25035 0.18935 -0.25052 0.1919 -0.24965 0.19398 C -0.24618 0.20208 -0.24063 0.21088 -0.23629 0.21829 C -0.23577 0.2206 -0.23507 0.22268 -0.23455 0.225 C -0.23368 0.2294 -0.23125 0.23842 -0.23125 0.23866 C -0.23386 0.25347 -0.23698 0.2581 -0.24809 0.26273 C -0.25434 0.27176 -0.27622 0.275 -0.28629 0.27847 C -0.35122 0.27778 -0.41632 0.27754 -0.48125 0.27616 C -0.49775 0.27569 -0.51493 0.26736 -0.53125 0.26504 C -0.5658 0.25324 -0.60104 0.25116 -0.63629 0.24954 C -0.68455 0.25069 -0.71042 0.2493 -0.75122 0.26065 C -0.8224 0.25856 -0.89375 0.25417 -0.96459 0.26504 C -0.97205 0.26852 -0.97934 0.27106 -0.98629 0.27616 C -0.99705 0.28403 -1.00452 0.29629 -1.01459 0.30509 C -1.01702 0.31435 -1.02066 0.32222 -1.02292 0.33171 C -1.02622 0.37037 -1.02761 0.40023 -1.00295 0.42292 C -1.00243 0.425 -1.00261 0.42801 -1.00122 0.4294 C -0.9882 0.4419 -0.96615 0.4375 -0.95122 0.44282 C -0.92257 0.45278 -0.89236 0.45717 -0.86302 0.46273 C -0.83038 0.46898 -0.7974 0.4794 -0.76459 0.48287 C -0.74132 0.48866 -0.71788 0.49606 -0.69462 0.50069 C -0.66233 0.50717 -0.62986 0.5118 -0.59809 0.5206 C -0.57639 0.52662 -0.55469 0.52685 -0.53316 0.53171 C -0.5283 0.53287 -0.52327 0.53588 -0.51806 0.53611 C -0.4809 0.5375 -0.44358 0.53773 -0.40625 0.53842 C -0.38785 0.54606 -0.36945 0.55231 -0.35122 0.56065 C -0.34688 0.56643 -0.3415 0.57384 -0.33629 0.57847 C -0.3342 0.57986 -0.3316 0.58079 -0.32969 0.58287 C -0.32656 0.58611 -0.32136 0.59398 -0.32136 0.59421 C -0.31719 0.60972 -0.31979 0.60324 -0.31459 0.61389 C -0.3158 0.65648 -0.31441 0.68241 -0.32969 0.7162 C -0.33247 0.73148 -0.32934 0.71898 -0.33629 0.73403 C -0.34913 0.76134 -0.35955 0.76574 -0.38125 0.77616 C -0.38993 0.78032 -0.38629 0.78194 -0.39636 0.78287 C -0.41094 0.78403 -0.42535 0.78426 -0.43976 0.78495 C -0.46545 0.78194 -0.49045 0.77685 -0.51632 0.77384 C -0.53542 0.76597 -0.49045 0.78426 -0.54462 0.76736 C -0.59028 0.75324 -0.63455 0.74907 -0.68125 0.74722 C -0.71441 0.73634 -0.7474 0.73079 -0.78125 0.725 C -0.78472 0.72361 -0.78802 0.72153 -0.79132 0.7206 C -0.79844 0.71852 -0.81302 0.7162 -0.81302 0.71643 C -0.86511 0.69143 -0.91702 0.71597 -0.96788 0.725 C -0.98004 0.73032 -0.97448 0.72824 -0.98455 0.73171 C -0.98854 0.7368 -0.99792 0.74514 -0.99792 0.74537 C -1.00469 0.7794 -1.00556 0.73796 -1.00122 0.80717 C -1.00087 0.8125 -1.00018 0.81829 -0.99792 0.82292 C -0.99566 0.82731 -0.98959 0.83403 -0.98959 0.83426 C -0.98681 0.84537 -0.98177 0.85463 -0.97795 0.86504 C -0.97709 0.86713 -0.97674 0.86944 -0.97622 0.87176 C -0.9757 0.87407 -0.97535 0.87639 -0.97465 0.87847 C -0.97118 0.88819 -0.97222 0.88194 -0.96788 0.88958 C -0.96094 0.90185 -0.95781 0.91065 -0.94636 0.9162 C -0.94063 0.92361 -0.92448 0.92754 -0.91632 0.93171 C -0.91111 0.93426 -0.90608 0.93727 -0.90122 0.94051 C -0.89948 0.94167 -0.89827 0.94421 -0.89636 0.94514 C -0.89306 0.94653 -0.88959 0.94629 -0.88629 0.94722 C -0.87066 0.95139 -0.85556 0.95602 -0.83959 0.95833 C -0.7941 0.9787 -0.74375 0.96667 -0.69636 0.95833 C -0.68038 0.95162 -0.66441 0.94768 -0.64809 0.94514 C -0.63715 0.94028 -0.62431 0.93842 -0.6132 0.93611 C -0.59271 0.92754 -0.57275 0.91435 -0.55313 0.90278 C -0.54653 0.89907 -0.53959 0.89838 -0.53316 0.89398 C -0.52101 0.88611 -0.50521 0.87592 -0.49132 0.87384 C -0.48368 0.87268 -0.4757 0.87245 -0.46823 0.87176 C -0.44983 0.86574 -0.43143 0.86204 -0.4132 0.85833 C -0.35226 0.85995 -0.3382 0.85185 -0.29636 0.87176 C -0.28663 0.88426 -0.27604 0.89421 -0.26632 0.90717 C -0.2632 0.91157 -0.25868 0.91435 -0.25469 0.91829 C -0.25365 0.91967 -0.25122 0.92292 -0.25122 0.92315 " pathEditMode="relative" rAng="0" ptsTypes="fffffffffffffffffffffffffffffffffffffffffffffffffffffffffffffffffffffffffffA">
                                      <p:cBhvr>
                                        <p:cTn id="9" dur="5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" y="4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12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101 0.00162 -0.04063 0.00486 -0.06163 0.00671 C -0.07379 0.0118 -0.0875 0.01528 -0.1 0.01782 C -0.10573 0.02014 -0.11111 0.02407 -0.11667 0.02662 C -0.12986 0.03241 -0.14479 0.03542 -0.15834 0.03773 C -0.16215 0.03958 -0.16615 0.04028 -0.16997 0.04213 C -0.17604 0.04514 -0.18038 0.05069 -0.18663 0.05324 C -0.1934 0.06643 -0.18629 0.05532 -0.19497 0.06227 C -0.20122 0.06736 -0.20712 0.0743 -0.21337 0.07986 C -0.21632 0.08241 -0.22014 0.08287 -0.22344 0.08449 C -0.2309 0.08773 -0.2375 0.09305 -0.24497 0.0956 C -0.25278 0.10555 -0.26406 0.10486 -0.27344 0.11111 C -0.28733 0.1206 -0.30278 0.12292 -0.3184 0.12662 C -0.33611 0.13079 -0.35382 0.13495 -0.3717 0.13773 C -0.43021 0.16458 -0.49705 0.15579 -0.55677 0.13542 C -0.56389 0.13611 -0.57136 0.13495 -0.5783 0.13773 C -0.5809 0.13889 -0.58334 0.14653 -0.58334 0.14653 " pathEditMode="relative" ptsTypes="ffffffffffffffffA">
                                      <p:cBhvr>
                                        <p:cTn id="14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12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101 0.00162 -0.04063 0.00486 -0.06163 0.00671 C -0.07379 0.0118 -0.0875 0.01528 -0.1 0.01782 C -0.10573 0.02014 -0.11111 0.02407 -0.11667 0.02662 C -0.12986 0.03241 -0.14479 0.03542 -0.15834 0.03773 C -0.16215 0.03958 -0.16615 0.04028 -0.16997 0.04213 C -0.17604 0.04514 -0.18038 0.05069 -0.18663 0.05324 C -0.1934 0.06643 -0.18629 0.05532 -0.19497 0.06227 C -0.20122 0.06736 -0.20712 0.0743 -0.21337 0.07986 C -0.21632 0.08241 -0.22014 0.08287 -0.22344 0.08449 C -0.2309 0.08773 -0.2375 0.09305 -0.24497 0.0956 C -0.25278 0.10555 -0.26406 0.10486 -0.27344 0.11111 C -0.28733 0.1206 -0.30278 0.12292 -0.3184 0.12662 C -0.33611 0.13079 -0.35382 0.13495 -0.3717 0.13773 C -0.43021 0.16458 -0.49705 0.15579 -0.55677 0.13542 C -0.56389 0.13611 -0.57136 0.13495 -0.5783 0.13773 C -0.5809 0.13889 -0.58334 0.14653 -0.58334 0.14653 " pathEditMode="relative" ptsTypes="ffffffffffffffff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12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Приложение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тарел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email"/>
          <a:stretch>
            <a:fillRect/>
          </a:stretch>
        </p:blipFill>
        <p:spPr>
          <a:xfrm>
            <a:off x="8429652" y="6357958"/>
            <a:ext cx="304800" cy="304800"/>
          </a:xfrm>
          <a:prstGeom prst="rect">
            <a:avLst/>
          </a:prstGeom>
        </p:spPr>
      </p:pic>
      <p:pic>
        <p:nvPicPr>
          <p:cNvPr id="7" name="тарел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email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  <p:pic>
        <p:nvPicPr>
          <p:cNvPr id="2" name="Picture 8" descr="http://www.schoolotzyv.ru/images/stories/shkoly/shkola-48-tv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4" descr="C:\Users\Суперзавуч\AppData\Local\Microsoft\Windows\Temporary Internet Files\Content.IE5\YKOTETMA\MC900083549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4286256"/>
            <a:ext cx="2310463" cy="1653330"/>
          </a:xfrm>
          <a:prstGeom prst="rect">
            <a:avLst/>
          </a:prstGeom>
          <a:noFill/>
        </p:spPr>
      </p:pic>
      <p:pic>
        <p:nvPicPr>
          <p:cNvPr id="4" name="Picture 3" descr="C:\Users\Суперзавуч\AppData\Local\Microsoft\Windows\Temporary Internet Files\Content.IE5\YKOTETMA\MC900428389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90" y="5500677"/>
            <a:ext cx="1285884" cy="1357323"/>
          </a:xfrm>
          <a:prstGeom prst="rect">
            <a:avLst/>
          </a:prstGeom>
          <a:noFill/>
        </p:spPr>
      </p:pic>
      <p:pic>
        <p:nvPicPr>
          <p:cNvPr id="5" name="Picture 3" descr="C:\Users\Суперзавуч\AppData\Local\Microsoft\Windows\Temporary Internet Files\Content.IE5\YKOTETMA\MC900428389[1]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29058" y="5500677"/>
            <a:ext cx="1285884" cy="1357323"/>
          </a:xfrm>
          <a:prstGeom prst="rect">
            <a:avLst/>
          </a:prstGeom>
          <a:noFill/>
        </p:spPr>
      </p:pic>
      <p:pic>
        <p:nvPicPr>
          <p:cNvPr id="1030" name="Picture 6" descr="C:\Users\Суперзавуч\AppData\Local\Microsoft\Windows\Temporary Internet Files\Content.IE5\EX71Z993\MC900232899[1]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928858" y="4286256"/>
            <a:ext cx="1614535" cy="1849925"/>
          </a:xfrm>
          <a:prstGeom prst="rect">
            <a:avLst/>
          </a:prstGeom>
          <a:noFill/>
        </p:spPr>
      </p:pic>
      <p:pic>
        <p:nvPicPr>
          <p:cNvPr id="6" name="Picture 2" descr="http://www.palermoviejo.com/palermoviejo/gifs/escuela2/37.gif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20008994">
            <a:off x="2997335" y="5997738"/>
            <a:ext cx="12382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3021 0.00485 0.06059 0.00994 0.09045 0.01711 C 0.1651 0.01641 0.23958 0.01618 0.31423 0.0148 C 0.3276 0.01457 0.33819 0.00601 0.35069 0.00231 C 0.36788 -0.00278 0.38767 -0.00301 0.40469 -0.00416 C 0.41614 -0.00786 0.42812 -0.00856 0.43958 -0.01249 C 0.45764 -0.01873 0.475 -0.02775 0.49357 -0.03168 C 0.50451 -0.03653 0.51562 -0.04 0.52691 -0.04208 C 0.53646 -0.05087 0.52604 -0.04278 0.54114 -0.04856 C 0.54826 -0.05133 0.55416 -0.0548 0.5618 -0.05688 C 0.5842 -0.06913 0.60937 -0.08 0.63333 -0.08439 C 0.66927 -0.10474 0.7191 -0.09711 0.75555 -0.09711 " pathEditMode="relative" ptsTypes="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231 C 0.03021 0.00255 0.06059 0.00763 0.09045 0.0148 C 0.1651 0.01411 0.23958 0.01388 0.31423 0.01249 C 0.3276 0.01226 0.33819 0.0037 0.35069 -4.39306E-6 C 0.36788 -0.00508 0.38767 -0.00531 0.40469 -0.00647 C 0.41614 -0.01017 0.42812 -0.01086 0.43958 -0.01479 C 0.45764 -0.02104 0.475 -0.03005 0.49357 -0.03398 C 0.50451 -0.03884 0.51562 -0.04231 0.52691 -0.04439 C 0.53646 -0.05317 0.52604 -0.04508 0.54114 -0.05086 C 0.54826 -0.05364 0.55416 -0.05711 0.5618 -0.05919 C 0.5842 -0.07144 0.60937 -0.08231 0.63333 -0.0867 C 0.66927 -0.10682 0.71909 -0.09942 0.75555 -0.09942 " pathEditMode="relative" rAng="0" ptsTypes="fffffffffff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1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526E-6 C -0.00434 -0.01757 -0.01788 -0.0252 -0.03021 -0.02959 C -0.04896 -0.0363 -0.06684 -0.0437 -0.08577 -0.04855 C -0.09774 -0.05919 -0.10017 -0.05618 -0.11267 -0.06335 C -0.12483 -0.07029 -0.13177 -0.07699 -0.14445 -0.08023 C -0.15816 -0.08763 -0.17118 -0.0911 -0.18577 -0.09295 C -0.20677 -0.1022 -0.22726 -0.10774 -0.24931 -0.10983 C -0.2875 -0.1267 -0.33646 -0.11607 -0.37465 -0.09503 C -0.39045 -0.09572 -0.40642 -0.09595 -0.42222 -0.09711 C -0.43854 -0.09827 -0.45521 -0.10682 -0.47153 -0.10983 C -0.48559 -0.11607 -0.49965 -0.12069 -0.51424 -0.12462 C -0.52205 -0.13156 -0.53056 -0.13156 -0.53976 -0.13318 C -0.55313 -0.13896 -0.56702 -0.14428 -0.5809 -0.14798 C -0.58872 -0.15306 -0.59653 -0.15561 -0.60486 -0.15861 C -0.61233 -0.16855 -0.62344 -0.1704 -0.63177 -0.17965 C -0.6349 -0.18312 -0.6382 -0.18659 -0.64132 -0.19029 C -0.6441 -0.19353 -0.64931 -0.20069 -0.64931 -0.20069 C -0.65261 -0.20994 -0.65608 -0.21988 -0.66042 -0.22821 C -0.66267 -0.23722 -0.66597 -0.24439 -0.66823 -0.25364 C -0.67083 -0.26451 -0.67101 -0.2763 -0.67309 -0.2874 C -0.67222 -0.32555 -0.67188 -0.35376 -0.66667 -0.3889 C -0.6658 -0.39538 -0.6599 -0.41064 -0.65556 -0.41433 C -0.65278 -0.41665 -0.64601 -0.4185 -0.64601 -0.4185 C -0.64097 -0.42312 -0.63594 -0.42451 -0.63021 -0.42705 C -0.60104 -0.42636 -0.57205 -0.42636 -0.54288 -0.42497 C -0.53802 -0.42474 -0.53351 -0.4215 -0.52865 -0.42058 C -0.49844 -0.41503 -0.4684 -0.40925 -0.4382 -0.4037 C -0.42691 -0.39884 -0.4382 -0.40324 -0.41597 -0.39954 C -0.3967 -0.3963 -0.37795 -0.38983 -0.35868 -0.38682 C -0.32882 -0.3822 -0.29983 -0.37433 -0.26979 -0.37202 C -0.25521 -0.36971 -0.24167 -0.36532 -0.22708 -0.36347 C -0.20799 -0.35538 -0.18802 -0.3563 -0.16823 -0.35514 C -0.1217 -0.35584 -0.07517 -0.35584 -0.02865 -0.35722 C -0.02309 -0.35746 -0.01267 -0.36347 -0.01267 -0.36347 C 0.00434 -0.37942 -0.01962 -0.35792 -0.00313 -0.36994 C 0.00503 -0.37595 0.01024 -0.3852 0.0191 -0.3889 C 0.02621 -0.39884 0.03524 -0.40509 0.04288 -0.41433 C 0.05017 -0.42312 0.05816 -0.4326 0.0651 -0.44185 C 0.06788 -0.45318 0.07413 -0.46173 0.07934 -0.47144 C 0.08698 -0.48578 0.09531 -0.49965 0.10312 -0.51376 C 0.10608 -0.51907 0.10798 -0.52532 0.11111 -0.53064 C 0.11389 -0.53526 0.12066 -0.54335 0.12066 -0.54335 C 0.12378 -0.55584 0.11996 -0.54358 0.12691 -0.55584 C 0.1316 -0.56416 0.13351 -0.57295 0.13802 -0.58127 C 0.14184 -0.58821 0.14913 -0.60254 0.14913 -0.60254 C 0.1533 -0.62474 0.16667 -0.64185 0.17465 -0.66173 C 0.18194 -0.67977 0.18889 -0.7022 0.2 -0.71653 C 0.20226 -0.7274 0.2033 -0.73503 0.20798 -0.74405 C 0.20851 -0.74613 0.20868 -0.74844 0.20955 -0.75052 C 0.21128 -0.75491 0.2158 -0.76301 0.2158 -0.76301 C 0.21753 -0.7704 0.21805 -0.77642 0.22222 -0.7822 C 0.2243 -0.79329 0.22691 -0.80208 0.23177 -0.81179 C 0.2342 -0.82474 0.23524 -0.84231 0.24288 -0.85179 C 0.25 -0.88116 0.26649 -0.90659 0.2809 -0.93017 C 0.28455 -0.93595 0.29045 -0.94682 0.29687 -0.94705 C 0.32587 -0.94844 0.38403 -0.94913 0.38403 -0.94913 " pathEditMode="relative" ptsTypes="fffffffffffffffffffffffffffffffffffffffffffffffffffffffA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6.01156E-6 C 0.03281 0.00116 0.06076 0.00255 0.09201 0.00833 C 0.1033 0.01319 0.11528 0.01573 0.12673 0.01897 C 0.14566 0.02429 0.16389 0.03284 0.18246 0.04001 C 0.18854 0.04232 0.19531 0.04533 0.20156 0.04648 C 0.21111 0.04833 0.23003 0.05064 0.23003 0.05064 C 0.24948 0.05712 0.26927 0.06174 0.28889 0.06544 C 0.29531 0.0666 0.30173 0.06937 0.30798 0.07192 C 0.31111 0.0733 0.31736 0.07608 0.31736 0.07608 C 0.32326 0.08348 0.3335 0.08348 0.34132 0.08671 C 0.35295 0.09157 0.36475 0.09596 0.37621 0.10151 C 0.38663 0.10637 0.3967 0.11839 0.40798 0.11839 " pathEditMode="relative" ptsTypes="fffffffffffA">
                                      <p:cBhvr>
                                        <p:cTn id="1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6.6474E-6 C 0.05122 0.00093 0.0948 -0.00277 0.14254 0.00625 C 0.15591 0.0118 0.17032 0.01249 0.18403 0.0148 C 0.204 0.02336 0.22657 0.02475 0.24757 0.02752 C 0.26181 0.03215 0.27396 0.03793 0.28889 0.04024 C 0.30018 0.04533 0.31216 0.04764 0.32379 0.05272 C 0.33768 0.05874 0.31858 0.05064 0.33316 0.0592 C 0.33612 0.06105 0.34271 0.06336 0.34271 0.06336 C 0.34948 0.07191 0.34185 0.06359 0.35226 0.06983 C 0.35973 0.07446 0.36337 0.0777 0.37136 0.08024 C 0.37379 0.08509 0.37587 0.09087 0.38091 0.09087 " pathEditMode="relative" ptsTypes="ffffffffffA">
                                      <p:cBhvr>
                                        <p:cTn id="21" dur="2000" spd="-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98844E-6 C -0.00243 -0.01017 -0.00365 -0.01711 -0.00799 -0.02543 C -0.00938 -0.03075 -0.01163 -0.04023 -0.01424 -0.04439 C -0.0158 -0.0467 -0.02135 -0.05017 -0.02379 -0.05086 C -0.04531 -0.05688 -0.0691 -0.05618 -0.09045 -0.05711 C -0.09948 -0.06011 -0.10833 -0.06497 -0.11736 -0.06774 C -0.12899 -0.07121 -0.14097 -0.07352 -0.15243 -0.07815 C -0.16823 -0.08462 -0.18368 -0.09063 -0.2 -0.09294 C -0.20625 -0.09595 -0.21267 -0.09688 -0.2191 -0.09942 C -0.23438 -0.10543 -0.24948 -0.11422 -0.2651 -0.11838 C -0.28611 -0.12393 -0.30747 -0.12832 -0.32847 -0.13109 C -0.33976 -0.13595 -0.35191 -0.13757 -0.36354 -0.14173 C -0.37552 -0.14612 -0.3875 -0.14982 -0.39983 -0.15214 C -0.40521 -0.15306 -0.41059 -0.15352 -0.4158 -0.15445 C -0.4184 -0.15491 -0.42118 -0.15607 -0.42379 -0.15653 C -0.43125 -0.15815 -0.44601 -0.16069 -0.44601 -0.16069 C -0.45712 -0.16555 -0.4658 -0.16925 -0.47778 -0.16925 " pathEditMode="relative" ptsTypes="ffffffffffffffffA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</TotalTime>
  <Words>209</Words>
  <Application>Microsoft Office PowerPoint</Application>
  <PresentationFormat>Экран (4:3)</PresentationFormat>
  <Paragraphs>84</Paragraphs>
  <Slides>24</Slides>
  <Notes>3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Значение дыхания. Органы дыхания.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Значение дыхания. Органы дыхания.</dc:title>
  <dc:creator>Суперзавуч</dc:creator>
  <cp:lastModifiedBy>Tata</cp:lastModifiedBy>
  <cp:revision>191</cp:revision>
  <dcterms:created xsi:type="dcterms:W3CDTF">2012-10-30T15:33:06Z</dcterms:created>
  <dcterms:modified xsi:type="dcterms:W3CDTF">2014-04-13T18:55:11Z</dcterms:modified>
</cp:coreProperties>
</file>