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8" r:id="rId2"/>
    <p:sldId id="256" r:id="rId3"/>
    <p:sldId id="266" r:id="rId4"/>
    <p:sldId id="264" r:id="rId5"/>
    <p:sldId id="258" r:id="rId6"/>
    <p:sldId id="265" r:id="rId7"/>
    <p:sldId id="270" r:id="rId8"/>
    <p:sldId id="267" r:id="rId9"/>
    <p:sldId id="268" r:id="rId10"/>
    <p:sldId id="269" r:id="rId11"/>
    <p:sldId id="271" r:id="rId12"/>
    <p:sldId id="272" r:id="rId13"/>
    <p:sldId id="274" r:id="rId14"/>
    <p:sldId id="275" r:id="rId15"/>
    <p:sldId id="273" r:id="rId16"/>
    <p:sldId id="276" r:id="rId17"/>
    <p:sldId id="261" r:id="rId18"/>
    <p:sldId id="277" r:id="rId19"/>
    <p:sldId id="263" r:id="rId20"/>
    <p:sldId id="262" r:id="rId21"/>
    <p:sldId id="257" r:id="rId22"/>
    <p:sldId id="25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6" d="100"/>
          <a:sy n="86" d="100"/>
        </p:scale>
        <p:origin x="12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18B4D2-843B-4A05-B44A-7B2280B91978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87C7F1-251E-4C6A-8A9A-96DB7600AC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2C31E-8FB9-4E68-9694-29194FF65E36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A58E1-5559-4924-9919-5AE09C03D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2C31E-8FB9-4E68-9694-29194FF65E36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A58E1-5559-4924-9919-5AE09C03D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2C31E-8FB9-4E68-9694-29194FF65E36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A58E1-5559-4924-9919-5AE09C03D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2C31E-8FB9-4E68-9694-29194FF65E36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A58E1-5559-4924-9919-5AE09C03D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2C31E-8FB9-4E68-9694-29194FF65E36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A58E1-5559-4924-9919-5AE09C03D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2C31E-8FB9-4E68-9694-29194FF65E36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A58E1-5559-4924-9919-5AE09C03D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2C31E-8FB9-4E68-9694-29194FF65E36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A58E1-5559-4924-9919-5AE09C03D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2C31E-8FB9-4E68-9694-29194FF65E36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A58E1-5559-4924-9919-5AE09C03D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2C31E-8FB9-4E68-9694-29194FF65E36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A58E1-5559-4924-9919-5AE09C03D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2C31E-8FB9-4E68-9694-29194FF65E36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A58E1-5559-4924-9919-5AE09C03D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2C31E-8FB9-4E68-9694-29194FF65E36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A58E1-5559-4924-9919-5AE09C03D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2C31E-8FB9-4E68-9694-29194FF65E36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A58E1-5559-4924-9919-5AE09C03D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gif"/><Relationship Id="rId4" Type="http://schemas.openxmlformats.org/officeDocument/2006/relationships/image" Target="../media/image30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13" Type="http://schemas.openxmlformats.org/officeDocument/2006/relationships/image" Target="../media/image11.gif"/><Relationship Id="rId3" Type="http://schemas.openxmlformats.org/officeDocument/2006/relationships/image" Target="../media/image1.jpeg"/><Relationship Id="rId7" Type="http://schemas.openxmlformats.org/officeDocument/2006/relationships/image" Target="../media/image5.gif"/><Relationship Id="rId12" Type="http://schemas.openxmlformats.org/officeDocument/2006/relationships/image" Target="../media/image10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!!!Festival\__Temp\645844\&#1040;&#1087;&#1095;&#1091;&#1075;&#1086;&#1074;&#1072;%20&#1070;.&#1042;.%20&#1042;&#1089;&#1077;&#1088;&#1086;&#1089;&#1089;&#1080;&#1081;&#1089;&#1082;&#1080;&#1081;%20&#1092;&#1077;&#1089;&#1090;&#1080;&#1074;&#1072;&#1083;&#1100;%20&#1087;&#1077;&#1076;&#1072;&#1075;&#1086;&#1075;&#1080;&#1095;&#1077;&#1089;&#1082;&#1080;&#1093;%20&#1080;&#1076;&#1077;&#1081;%20%20&#1054;&#1090;&#1082;&#1088;&#1099;&#1090;&#1099;&#1081;%20&#1091;&#1088;&#1086;&#1082;\&#1084;&#1091;&#1079;&#1099;&#1082;&#1072;%20&#1085;&#1072;%20&#1085;&#1072;&#1095;&#1072;&#1083;&#1086;%20&#1091;&#1088;&#1086;&#1082;&#1072;.mp3" TargetMode="External"/><Relationship Id="rId6" Type="http://schemas.openxmlformats.org/officeDocument/2006/relationships/image" Target="../media/image4.gif"/><Relationship Id="rId11" Type="http://schemas.openxmlformats.org/officeDocument/2006/relationships/image" Target="../media/image9.gif"/><Relationship Id="rId5" Type="http://schemas.openxmlformats.org/officeDocument/2006/relationships/image" Target="../media/image3.gif"/><Relationship Id="rId10" Type="http://schemas.openxmlformats.org/officeDocument/2006/relationships/image" Target="../media/image8.gif"/><Relationship Id="rId4" Type="http://schemas.openxmlformats.org/officeDocument/2006/relationships/image" Target="../media/image2.jpeg"/><Relationship Id="rId9" Type="http://schemas.openxmlformats.org/officeDocument/2006/relationships/image" Target="../media/image7.gif"/><Relationship Id="rId1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11" Type="http://schemas.openxmlformats.org/officeDocument/2006/relationships/image" Target="../media/image50.jpeg"/><Relationship Id="rId5" Type="http://schemas.openxmlformats.org/officeDocument/2006/relationships/image" Target="../media/image44.jpeg"/><Relationship Id="rId10" Type="http://schemas.openxmlformats.org/officeDocument/2006/relationships/image" Target="../media/image49.pn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14423"/>
            <a:ext cx="7772400" cy="238602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Тема:</a:t>
            </a:r>
            <a:r>
              <a:rPr lang="ru-RU" dirty="0" smtClean="0"/>
              <a:t> «Юмор в литературном произведении. Н.Носов «Мишкина каша»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err="1" smtClean="0"/>
              <a:t>Апчугова</a:t>
            </a:r>
            <a:r>
              <a:rPr lang="ru-RU" dirty="0" smtClean="0"/>
              <a:t>  Юлия Владимировна, </a:t>
            </a:r>
          </a:p>
          <a:p>
            <a:r>
              <a:rPr lang="ru-RU" dirty="0" smtClean="0"/>
              <a:t>учитель начальных классов </a:t>
            </a:r>
          </a:p>
          <a:p>
            <a:r>
              <a:rPr lang="ru-RU" dirty="0" smtClean="0"/>
              <a:t>первой квалификационной категории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257808" cy="1143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Николай Носов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714488"/>
            <a:ext cx="4043362" cy="135732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dirty="0" smtClean="0"/>
              <a:t> </a:t>
            </a:r>
          </a:p>
          <a:p>
            <a:pPr algn="ctr">
              <a:buNone/>
            </a:pPr>
            <a:r>
              <a:rPr lang="ru-RU" sz="5200" b="1" dirty="0" smtClean="0">
                <a:solidFill>
                  <a:srgbClr val="C00000"/>
                </a:solidFill>
              </a:rPr>
              <a:t>«Мишкина каша»</a:t>
            </a:r>
            <a:endParaRPr lang="ru-RU" sz="5200" b="1" dirty="0">
              <a:solidFill>
                <a:srgbClr val="C00000"/>
              </a:solidFill>
            </a:endParaRPr>
          </a:p>
        </p:txBody>
      </p:sp>
      <p:pic>
        <p:nvPicPr>
          <p:cNvPr id="4" name="Picture 6" descr="http://s.imhonet.ru/person/large/e4/47/e447f03002fc97b422dd0617317cfd0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29322" y="214290"/>
            <a:ext cx="2786082" cy="3335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10" descr="http://knigi.tomsk.ru/covers/000/737/642/orig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3214686"/>
            <a:ext cx="4071966" cy="3331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allpic.net/images/fb57z2v2z1bfszegdkt5yq5hzf_thum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857752" y="4572008"/>
            <a:ext cx="3714776" cy="132343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Сегодня снова наш рассказ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тобою прочитаем.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характеры друзей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Поближе мы узнаем.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4186238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600" b="1" i="1" dirty="0" smtClean="0">
                <a:solidFill>
                  <a:srgbClr val="FF0000"/>
                </a:solidFill>
              </a:rPr>
              <a:t>Мишка </a:t>
            </a:r>
            <a:endParaRPr lang="ru-RU" sz="66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4471990" cy="132873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/>
              <a:t> «</a:t>
            </a:r>
            <a:r>
              <a:rPr lang="ru-RU" dirty="0"/>
              <a:t>Чего там суметь</a:t>
            </a:r>
            <a:r>
              <a:rPr lang="ru-RU" dirty="0" smtClean="0"/>
              <a:t>!»,</a:t>
            </a:r>
          </a:p>
          <a:p>
            <a:pPr>
              <a:buNone/>
            </a:pPr>
            <a:r>
              <a:rPr lang="ru-RU" dirty="0" smtClean="0"/>
              <a:t>«</a:t>
            </a:r>
            <a:r>
              <a:rPr lang="ru-RU" dirty="0"/>
              <a:t>Чего там её варить!» </a:t>
            </a:r>
          </a:p>
        </p:txBody>
      </p:sp>
      <p:pic>
        <p:nvPicPr>
          <p:cNvPr id="4" name="Picture 10" descr="http://hotab.ru/imajes/mishkina%20kasha0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500042"/>
            <a:ext cx="3848597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571472" y="4071942"/>
            <a:ext cx="7500990" cy="206210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самоуверенный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легкомысленный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безответственный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не задумывается о последствиях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614998" cy="1143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Специалист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5686436" cy="125729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– </a:t>
            </a:r>
            <a:r>
              <a:rPr lang="ru-RU" dirty="0"/>
              <a:t>тот, кто обладает знаниями в какой-нибудь области науки и техники.</a:t>
            </a:r>
          </a:p>
          <a:p>
            <a:endParaRPr lang="ru-RU" dirty="0"/>
          </a:p>
        </p:txBody>
      </p:sp>
      <p:pic>
        <p:nvPicPr>
          <p:cNvPr id="30722" name="Picture 2" descr="http://gazeta-koreshok.ru/uploads/article/Image/54756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15074" y="214290"/>
            <a:ext cx="2000244" cy="2993699"/>
          </a:xfrm>
          <a:prstGeom prst="rect">
            <a:avLst/>
          </a:prstGeom>
          <a:noFill/>
        </p:spPr>
      </p:pic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214282" y="3286124"/>
            <a:ext cx="7786742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Ирония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          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тонкая скрытая насмешка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285720" y="4857760"/>
            <a:ext cx="7786742" cy="15696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Оптимист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человек, воспринимающий события, в позитивном свете.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30723" grpId="0" animBg="1"/>
      <p:bldP spid="307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Юля\Рабочий стол\ккаша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42852"/>
            <a:ext cx="4651152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0" name="Picture 2" descr="http://doctor.pp.ua/data/cache/2010dec/29/56/33834_37701-700x50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19" y="4143380"/>
            <a:ext cx="2788225" cy="23430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4744" y="214290"/>
            <a:ext cx="3571900" cy="64294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b="1" dirty="0" smtClean="0"/>
              <a:t>«Каша – </a:t>
            </a:r>
            <a:r>
              <a:rPr lang="ru-RU" sz="3600" b="1" dirty="0" err="1" smtClean="0"/>
              <a:t>малаша</a:t>
            </a:r>
            <a:r>
              <a:rPr lang="ru-RU" sz="3600" b="1" dirty="0" smtClean="0"/>
              <a:t>»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68" y="2143116"/>
            <a:ext cx="4786346" cy="45259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b="1" dirty="0" err="1"/>
              <a:t>Каша-малаша</a:t>
            </a:r>
            <a:r>
              <a:rPr lang="ru-RU" b="1" dirty="0"/>
              <a:t>, ты так хороша,</a:t>
            </a: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Если </a:t>
            </a:r>
            <a:r>
              <a:rPr lang="ru-RU" b="1" dirty="0"/>
              <a:t>добавить стакан молока.</a:t>
            </a: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Масло </a:t>
            </a:r>
            <a:r>
              <a:rPr lang="ru-RU" b="1" dirty="0"/>
              <a:t>и сахар мы в кашу кладем</a:t>
            </a: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И </a:t>
            </a:r>
            <a:r>
              <a:rPr lang="ru-RU" b="1" dirty="0"/>
              <a:t>эту кашу деткам даем.</a:t>
            </a:r>
            <a:endParaRPr lang="ru-RU" dirty="0" smtClean="0"/>
          </a:p>
          <a:p>
            <a:pPr algn="ctr">
              <a:buNone/>
            </a:pPr>
            <a:r>
              <a:rPr lang="ru-RU" b="1" dirty="0" err="1" smtClean="0"/>
              <a:t>Каша-малаша</a:t>
            </a:r>
            <a:r>
              <a:rPr lang="ru-RU" b="1" dirty="0"/>
              <a:t>, ты так хороша,</a:t>
            </a: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Если </a:t>
            </a:r>
            <a:r>
              <a:rPr lang="ru-RU" b="1" dirty="0"/>
              <a:t>добавить кувшин молока.</a:t>
            </a: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Масло </a:t>
            </a:r>
            <a:r>
              <a:rPr lang="ru-RU" b="1" dirty="0"/>
              <a:t>и сахар мы в кашу кладем.</a:t>
            </a: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И </a:t>
            </a:r>
            <a:r>
              <a:rPr lang="ru-RU" b="1" dirty="0"/>
              <a:t>эту кашу взрослым даем.</a:t>
            </a:r>
            <a:endParaRPr lang="ru-RU" dirty="0" smtClean="0"/>
          </a:p>
          <a:p>
            <a:pPr algn="ctr">
              <a:buNone/>
            </a:pPr>
            <a:r>
              <a:rPr lang="ru-RU" b="1" dirty="0" err="1" smtClean="0"/>
              <a:t>Каша-малаша</a:t>
            </a:r>
            <a:r>
              <a:rPr lang="ru-RU" b="1" dirty="0"/>
              <a:t>, ты так хороша,</a:t>
            </a: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Если </a:t>
            </a:r>
            <a:r>
              <a:rPr lang="ru-RU" b="1" dirty="0"/>
              <a:t>добавить ведро молока.</a:t>
            </a: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Масло </a:t>
            </a:r>
            <a:r>
              <a:rPr lang="ru-RU" b="1" dirty="0"/>
              <a:t>и сахар мы в кашу кладем</a:t>
            </a: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И </a:t>
            </a:r>
            <a:r>
              <a:rPr lang="ru-RU" b="1" dirty="0"/>
              <a:t>эту кашу великанам даем</a:t>
            </a:r>
            <a:r>
              <a:rPr lang="ru-RU" dirty="0"/>
              <a:t>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9218" name="Picture 2" descr="http://speakandwrite.com/wp-content/uploads/2011/10/porridge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29586" y="5388442"/>
            <a:ext cx="952495" cy="1279065"/>
          </a:xfrm>
          <a:prstGeom prst="rect">
            <a:avLst/>
          </a:prstGeom>
          <a:noFill/>
        </p:spPr>
      </p:pic>
      <p:pic>
        <p:nvPicPr>
          <p:cNvPr id="9220" name="Picture 4" descr="http://www.anwabi.de/images/muesli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40" y="500042"/>
            <a:ext cx="1643066" cy="16430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543164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Коля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4357694"/>
            <a:ext cx="4857784" cy="176846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b="1" dirty="0" smtClean="0"/>
              <a:t> -осторожный</a:t>
            </a:r>
          </a:p>
          <a:p>
            <a:pPr>
              <a:buNone/>
            </a:pPr>
            <a:r>
              <a:rPr lang="ru-RU" b="1" dirty="0"/>
              <a:t>- </a:t>
            </a:r>
            <a:r>
              <a:rPr lang="ru-RU" b="1" dirty="0" smtClean="0"/>
              <a:t>сомневающийся</a:t>
            </a:r>
          </a:p>
          <a:p>
            <a:pPr>
              <a:buNone/>
            </a:pPr>
            <a:r>
              <a:rPr lang="ru-RU" b="1" dirty="0" smtClean="0"/>
              <a:t>- разумный</a:t>
            </a:r>
          </a:p>
          <a:p>
            <a:endParaRPr lang="ru-RU" dirty="0"/>
          </a:p>
        </p:txBody>
      </p:sp>
      <p:pic>
        <p:nvPicPr>
          <p:cNvPr id="4" name="Picture 12" descr="http://www.librius.net/i/29/65329/i_00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38625" y="357166"/>
            <a:ext cx="3205227" cy="428628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1928802"/>
            <a:ext cx="5072098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/>
              <a:t>«Ты смотри, Мишка, а вдруг не сумеем! Ты ведь не варил раньше.»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 descr="C:\Documents and Settings\Юля\Рабочий стол\Носов Мишкина каша\DSC06996.JPG"/>
          <p:cNvPicPr>
            <a:picLocks noChangeAspect="1" noChangeArrowheads="1"/>
          </p:cNvPicPr>
          <p:nvPr/>
        </p:nvPicPr>
        <p:blipFill>
          <a:blip r:embed="rId2" cstate="email">
            <a:lum bright="30000" contrast="20000"/>
          </a:blip>
          <a:srcRect/>
          <a:stretch>
            <a:fillRect/>
          </a:stretch>
        </p:blipFill>
        <p:spPr bwMode="auto">
          <a:xfrm>
            <a:off x="142844" y="214290"/>
            <a:ext cx="3438484" cy="24036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4" name="Picture 2" descr="C:\Documents and Settings\Юля\Рабочий стол\Носов Мишкина каша\DSC06994.JPG"/>
          <p:cNvPicPr>
            <a:picLocks noChangeAspect="1" noChangeArrowheads="1"/>
          </p:cNvPicPr>
          <p:nvPr/>
        </p:nvPicPr>
        <p:blipFill>
          <a:blip r:embed="rId3" cstate="email">
            <a:lum bright="10000" contrast="30000"/>
          </a:blip>
          <a:srcRect/>
          <a:stretch>
            <a:fillRect/>
          </a:stretch>
        </p:blipFill>
        <p:spPr bwMode="auto">
          <a:xfrm>
            <a:off x="3000364" y="1928802"/>
            <a:ext cx="3203580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8" descr="http://mariupol-life.com.ua/images/stories/foto/humor/30.03.2012-13statya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5008" y="4071942"/>
            <a:ext cx="3075802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571472" y="2500306"/>
            <a:ext cx="2214578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 группа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00430" y="3929066"/>
            <a:ext cx="1920782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 группа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57950" y="6072206"/>
            <a:ext cx="1920782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 группа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1000">
              <a:srgbClr val="FBEAC7">
                <a:alpha val="0"/>
              </a:srgb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28794" y="1928802"/>
            <a:ext cx="5143536" cy="4071966"/>
          </a:xfrm>
        </p:spPr>
        <p:txBody>
          <a:bodyPr>
            <a:normAutofit fontScale="70000" lnSpcReduction="20000"/>
          </a:bodyPr>
          <a:lstStyle/>
          <a:p>
            <a:r>
              <a:rPr lang="ru-RU" sz="2800" dirty="0" smtClean="0">
                <a:latin typeface="Algerian" pitchFamily="82" charset="0"/>
              </a:rPr>
              <a:t>Одно слово </a:t>
            </a:r>
            <a:r>
              <a:rPr lang="ru-RU" sz="2800" dirty="0" smtClean="0"/>
              <a:t> - </a:t>
            </a:r>
            <a:r>
              <a:rPr lang="ru-RU" sz="2800" dirty="0" smtClean="0">
                <a:latin typeface="Algerian" pitchFamily="82" charset="0"/>
              </a:rPr>
              <a:t> существительное, указывающее на лицо, о котором идет речь.</a:t>
            </a:r>
          </a:p>
          <a:p>
            <a:endParaRPr lang="ru-RU" sz="2800" dirty="0" smtClean="0">
              <a:latin typeface="Algerian" pitchFamily="82" charset="0"/>
            </a:endParaRPr>
          </a:p>
          <a:p>
            <a:r>
              <a:rPr lang="ru-RU" sz="2800" dirty="0" smtClean="0">
                <a:latin typeface="Algerian" pitchFamily="82" charset="0"/>
              </a:rPr>
              <a:t>Два слова</a:t>
            </a:r>
            <a:r>
              <a:rPr lang="ru-RU" sz="2800" dirty="0" smtClean="0"/>
              <a:t> - </a:t>
            </a:r>
            <a:r>
              <a:rPr lang="ru-RU" sz="2800" dirty="0" smtClean="0">
                <a:latin typeface="Algerian" pitchFamily="82" charset="0"/>
              </a:rPr>
              <a:t> прилагательные, характеризующие  этот предмет.</a:t>
            </a:r>
          </a:p>
          <a:p>
            <a:pPr>
              <a:buFontTx/>
              <a:buNone/>
            </a:pPr>
            <a:endParaRPr lang="ru-RU" sz="2800" dirty="0" smtClean="0">
              <a:latin typeface="Algerian" pitchFamily="82" charset="0"/>
            </a:endParaRPr>
          </a:p>
          <a:p>
            <a:r>
              <a:rPr lang="ru-RU" sz="2800" dirty="0" smtClean="0">
                <a:latin typeface="Algerian" pitchFamily="82" charset="0"/>
              </a:rPr>
              <a:t>Три глагола,  раскрывающие действие предмета.</a:t>
            </a:r>
            <a:endParaRPr lang="ru-RU" sz="2800" dirty="0" smtClean="0"/>
          </a:p>
          <a:p>
            <a:pPr>
              <a:buFontTx/>
              <a:buNone/>
            </a:pPr>
            <a:endParaRPr lang="ru-RU" sz="2800" dirty="0" smtClean="0"/>
          </a:p>
          <a:p>
            <a:r>
              <a:rPr lang="ru-RU" sz="2800" dirty="0" smtClean="0">
                <a:latin typeface="Algerian" pitchFamily="82" charset="0"/>
              </a:rPr>
              <a:t>Вывод, заключающий основную мысль.</a:t>
            </a:r>
          </a:p>
          <a:p>
            <a:endParaRPr lang="ru-RU" sz="2800" dirty="0" smtClean="0">
              <a:latin typeface="Algerian" pitchFamily="82" charset="0"/>
            </a:endParaRPr>
          </a:p>
          <a:p>
            <a:r>
              <a:rPr lang="ru-RU" sz="2800" dirty="0" smtClean="0">
                <a:latin typeface="Algerian" pitchFamily="82" charset="0"/>
              </a:rPr>
              <a:t>Одно слово, которое выражает ваше отношение.</a:t>
            </a:r>
          </a:p>
        </p:txBody>
      </p:sp>
      <p:sp>
        <p:nvSpPr>
          <p:cNvPr id="35846" name="AutoShape 6"/>
          <p:cNvSpPr>
            <a:spLocks noChangeArrowheads="1"/>
          </p:cNvSpPr>
          <p:nvPr/>
        </p:nvSpPr>
        <p:spPr bwMode="auto">
          <a:xfrm>
            <a:off x="1643042" y="785794"/>
            <a:ext cx="5616575" cy="792162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>
                <a:solidFill>
                  <a:srgbClr val="FF0000"/>
                </a:solidFill>
                <a:latin typeface="Algerian" pitchFamily="82" charset="0"/>
              </a:rPr>
              <a:t>Составим синквейн</a:t>
            </a:r>
          </a:p>
        </p:txBody>
      </p:sp>
      <p:pic>
        <p:nvPicPr>
          <p:cNvPr id="6" name="Picture 6" descr="http://receptidocs.ru/pars_docs/tw_refs/9/8999/8999_html_1fb9b8e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357166"/>
            <a:ext cx="1543086" cy="2057448"/>
          </a:xfrm>
          <a:prstGeom prst="rect">
            <a:avLst/>
          </a:prstGeom>
          <a:noFill/>
        </p:spPr>
      </p:pic>
      <p:pic>
        <p:nvPicPr>
          <p:cNvPr id="7" name="Picture 6" descr="http://www.anafor.ru/forums/uploads/post-13683-1296549922_thumb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15206" y="428604"/>
            <a:ext cx="1675788" cy="2234384"/>
          </a:xfrm>
          <a:prstGeom prst="rect">
            <a:avLst/>
          </a:prstGeom>
          <a:noFill/>
        </p:spPr>
      </p:pic>
      <p:pic>
        <p:nvPicPr>
          <p:cNvPr id="8" name="Picture 8" descr="http://mariupol-life.com.ua/images/stories/foto/humor/30.03.2012-13statya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86578" y="5072074"/>
            <a:ext cx="2143108" cy="15430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Дружба - великая сила.</a:t>
            </a:r>
          </a:p>
          <a:p>
            <a:r>
              <a:rPr lang="ru-RU" dirty="0" smtClean="0"/>
              <a:t>Дружба крепка не лестью, а правдой и честью. </a:t>
            </a:r>
          </a:p>
          <a:p>
            <a:r>
              <a:rPr lang="ru-RU" dirty="0" smtClean="0"/>
              <a:t>Без беды друга не узнаешь. </a:t>
            </a:r>
          </a:p>
          <a:p>
            <a:r>
              <a:rPr lang="ru-RU" dirty="0" smtClean="0"/>
              <a:t>Дружба любит дело. </a:t>
            </a:r>
          </a:p>
          <a:p>
            <a:r>
              <a:rPr lang="ru-RU" dirty="0" smtClean="0"/>
              <a:t>Скатерть со стола — и дружба сплыла. </a:t>
            </a:r>
          </a:p>
          <a:p>
            <a:r>
              <a:rPr lang="ru-RU" dirty="0" smtClean="0"/>
              <a:t>Врагу не кланяйся, для друга жизни не жалей. </a:t>
            </a:r>
          </a:p>
          <a:p>
            <a:r>
              <a:rPr lang="ru-RU" dirty="0" smtClean="0"/>
              <a:t>Вода у друга лучше, чем у врага мёд. </a:t>
            </a:r>
          </a:p>
          <a:p>
            <a:r>
              <a:rPr lang="ru-RU" dirty="0" smtClean="0"/>
              <a:t>За дружбу дружбой платят. </a:t>
            </a:r>
          </a:p>
          <a:p>
            <a:r>
              <a:rPr lang="ru-RU" dirty="0" smtClean="0"/>
              <a:t>Две кошки в мешке дружбы не заведут. </a:t>
            </a:r>
          </a:p>
          <a:p>
            <a:r>
              <a:rPr lang="ru-RU" dirty="0" smtClean="0"/>
              <a:t>Маленькая дружба лучше большой ссоры. </a:t>
            </a:r>
          </a:p>
          <a:p>
            <a:r>
              <a:rPr lang="ru-RU" dirty="0" smtClean="0"/>
              <a:t>Друга на деньги не купишь. Друг - твоё зеркало. </a:t>
            </a:r>
          </a:p>
          <a:p>
            <a:r>
              <a:rPr lang="ru-RU" dirty="0" smtClean="0"/>
              <a:t>Не в службу, а в дружбу. </a:t>
            </a:r>
          </a:p>
          <a:p>
            <a:r>
              <a:rPr lang="ru-RU" dirty="0" smtClean="0"/>
              <a:t>Для дорогого друга - ворота настежь. </a:t>
            </a:r>
          </a:p>
          <a:p>
            <a:r>
              <a:rPr lang="ru-RU" dirty="0" smtClean="0"/>
              <a:t>Друзьями хвались, но и сам в хвосте не плетись.</a:t>
            </a:r>
          </a:p>
          <a:p>
            <a:r>
              <a:rPr lang="ru-RU" dirty="0" smtClean="0"/>
              <a:t> Дерево держится корнями, а человек друзьями. </a:t>
            </a:r>
          </a:p>
          <a:p>
            <a:r>
              <a:rPr lang="ru-RU" dirty="0" smtClean="0"/>
              <a:t>Единственный способ иметь друга - это быть другом. </a:t>
            </a:r>
          </a:p>
          <a:p>
            <a:r>
              <a:rPr lang="ru-RU" dirty="0" smtClean="0"/>
              <a:t>Лучше друг верный, чем камень драгоценный. </a:t>
            </a:r>
          </a:p>
          <a:p>
            <a:r>
              <a:rPr lang="ru-RU" dirty="0" smtClean="0"/>
              <a:t>Ложь дружбу губит, почему дружба её не любит. </a:t>
            </a:r>
          </a:p>
        </p:txBody>
      </p:sp>
      <p:pic>
        <p:nvPicPr>
          <p:cNvPr id="4" name="Picture 4" descr="http://www.bookvoed.ru/view_images.php?code=181313&amp;tip=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57950" y="357166"/>
            <a:ext cx="2453452" cy="3857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telecalendar.ru/get_tvgrid_photo.php?id=110194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7108" name="AutoShape 4"/>
          <p:cNvSpPr>
            <a:spLocks noChangeArrowheads="1"/>
          </p:cNvSpPr>
          <p:nvPr/>
        </p:nvSpPr>
        <p:spPr bwMode="auto">
          <a:xfrm>
            <a:off x="1142976" y="3571876"/>
            <a:ext cx="7107257" cy="2873382"/>
          </a:xfrm>
          <a:prstGeom prst="flowChartPreparation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b="1" i="1" dirty="0">
                <a:solidFill>
                  <a:srgbClr val="FFFF00"/>
                </a:solidFill>
              </a:rPr>
              <a:t>Выбери и подготовь!</a:t>
            </a:r>
          </a:p>
          <a:p>
            <a:r>
              <a:rPr lang="ru-RU" b="1" i="1" dirty="0" smtClean="0">
                <a:solidFill>
                  <a:srgbClr val="FFFF00"/>
                </a:solidFill>
              </a:rPr>
              <a:t>1.Пересказ понравившегося отрывка</a:t>
            </a:r>
          </a:p>
          <a:p>
            <a:r>
              <a:rPr lang="ru-RU" b="1" i="1" dirty="0" smtClean="0">
                <a:solidFill>
                  <a:srgbClr val="FFFF00"/>
                </a:solidFill>
              </a:rPr>
              <a:t> близко к тексту.</a:t>
            </a:r>
          </a:p>
          <a:p>
            <a:r>
              <a:rPr lang="ru-RU" b="1" i="1" dirty="0" smtClean="0">
                <a:solidFill>
                  <a:srgbClr val="FFFF00"/>
                </a:solidFill>
              </a:rPr>
              <a:t>2.Чтение по ролям самых смешных эпизодов.</a:t>
            </a:r>
          </a:p>
          <a:p>
            <a:r>
              <a:rPr lang="ru-RU" b="1" i="1" dirty="0" smtClean="0">
                <a:solidFill>
                  <a:srgbClr val="FFFF00"/>
                </a:solidFill>
              </a:rPr>
              <a:t>3. Интересные пословицы о дружбе.</a:t>
            </a:r>
          </a:p>
          <a:p>
            <a:r>
              <a:rPr lang="ru-RU" b="1" i="1" dirty="0" smtClean="0">
                <a:solidFill>
                  <a:srgbClr val="FFFF00"/>
                </a:solidFill>
              </a:rPr>
              <a:t>4. Иллюстрацию к понравившемуся эпизоду.</a:t>
            </a:r>
          </a:p>
          <a:p>
            <a:pPr algn="ctr"/>
            <a:endParaRPr lang="ru-RU" sz="24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img01.chitalnya.ru/upload/720/22239957610145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0"/>
            <a:ext cx="9286908" cy="6858000"/>
          </a:xfrm>
          <a:prstGeom prst="rect">
            <a:avLst/>
          </a:prstGeom>
          <a:noFill/>
        </p:spPr>
      </p:pic>
      <p:pic>
        <p:nvPicPr>
          <p:cNvPr id="21508" name="Picture 4" descr="http://www.good-cook.ru/i/thbn/8/1/8167a741964b7a183f686d58812c0ca1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142908" y="0"/>
            <a:ext cx="3030682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6" name="Picture 2" descr="http://content.foto.mail.ru/mail/anastasiya-1976/_animated/i-1754.jpg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15240" y="5143512"/>
            <a:ext cx="1428760" cy="1428760"/>
          </a:xfrm>
          <a:prstGeom prst="rect">
            <a:avLst/>
          </a:prstGeom>
          <a:noFill/>
        </p:spPr>
      </p:pic>
      <p:pic>
        <p:nvPicPr>
          <p:cNvPr id="21510" name="Picture 6" descr="http://i32.beon.ru/83/84/1628483/80/72940980/t_animashki_961_201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85786" y="3571876"/>
            <a:ext cx="3071833" cy="3079532"/>
          </a:xfrm>
          <a:prstGeom prst="rect">
            <a:avLst/>
          </a:prstGeom>
          <a:noFill/>
        </p:spPr>
      </p:pic>
      <p:pic>
        <p:nvPicPr>
          <p:cNvPr id="21512" name="Picture 8" descr="http://i32.beon.ru/83/84/1628483/80/72940980/t_animashki_961_201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flipH="1">
            <a:off x="6500826" y="500042"/>
            <a:ext cx="1914579" cy="1818885"/>
          </a:xfrm>
          <a:prstGeom prst="rect">
            <a:avLst/>
          </a:prstGeom>
          <a:noFill/>
        </p:spPr>
      </p:pic>
      <p:pic>
        <p:nvPicPr>
          <p:cNvPr id="21514" name="Picture 10" descr="http://s19.rimg.info/e783450658991a112038a4bee7ec1d1b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-214346" y="1357298"/>
            <a:ext cx="1343025" cy="1438275"/>
          </a:xfrm>
          <a:prstGeom prst="rect">
            <a:avLst/>
          </a:prstGeom>
          <a:noFill/>
        </p:spPr>
      </p:pic>
      <p:pic>
        <p:nvPicPr>
          <p:cNvPr id="21516" name="Picture 12" descr="http://s19.rimg.info/e783450658991a112038a4bee7ec1d1b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17964511">
            <a:off x="7357023" y="3576528"/>
            <a:ext cx="1343025" cy="1438275"/>
          </a:xfrm>
          <a:prstGeom prst="rect">
            <a:avLst/>
          </a:prstGeom>
          <a:noFill/>
        </p:spPr>
      </p:pic>
      <p:pic>
        <p:nvPicPr>
          <p:cNvPr id="21518" name="Picture 14" descr="http://www.pranapapillons.com/image/54433462.gif"/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357687" y="4071942"/>
            <a:ext cx="2256696" cy="2181221"/>
          </a:xfrm>
          <a:prstGeom prst="rect">
            <a:avLst/>
          </a:prstGeom>
          <a:noFill/>
        </p:spPr>
      </p:pic>
      <p:pic>
        <p:nvPicPr>
          <p:cNvPr id="21520" name="Picture 16" descr="http://www.pranapapillons.com/image/54433462.gif"/>
          <p:cNvPicPr>
            <a:picLocks noChangeAspect="1" noChangeArrowheads="1" noCrop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 flipH="1">
            <a:off x="5000628" y="857232"/>
            <a:ext cx="1357322" cy="1452827"/>
          </a:xfrm>
          <a:prstGeom prst="rect">
            <a:avLst/>
          </a:prstGeom>
          <a:noFill/>
        </p:spPr>
      </p:pic>
      <p:pic>
        <p:nvPicPr>
          <p:cNvPr id="21522" name="Picture 18" descr="http://img10.proshkolu.ru/content/media/pic/std/4000000/3507000/3506669-5de04092db89d2d2.gif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214546" y="3571876"/>
            <a:ext cx="1428750" cy="571501"/>
          </a:xfrm>
          <a:prstGeom prst="rect">
            <a:avLst/>
          </a:prstGeom>
          <a:noFill/>
        </p:spPr>
      </p:pic>
      <p:pic>
        <p:nvPicPr>
          <p:cNvPr id="21524" name="Picture 20" descr="http://www.servimg.com/u/f49/16/59/70/46/0_5fb710.gif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6357950" y="5286388"/>
            <a:ext cx="1357322" cy="1357322"/>
          </a:xfrm>
          <a:prstGeom prst="rect">
            <a:avLst/>
          </a:prstGeom>
          <a:noFill/>
        </p:spPr>
      </p:pic>
      <p:pic>
        <p:nvPicPr>
          <p:cNvPr id="21526" name="Picture 22" descr="http://fialki.su/sites/default/files/1098/9b2284a689a402853d78bee694adb193.gif"/>
          <p:cNvPicPr>
            <a:picLocks noChangeAspect="1" noChangeArrowheads="1" noCrop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2071670" y="785794"/>
            <a:ext cx="2581275" cy="2381250"/>
          </a:xfrm>
          <a:prstGeom prst="rect">
            <a:avLst/>
          </a:prstGeom>
          <a:noFill/>
        </p:spPr>
      </p:pic>
      <p:pic>
        <p:nvPicPr>
          <p:cNvPr id="16" name="музыка на начало уро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 cstate="email"/>
          <a:stretch>
            <a:fillRect/>
          </a:stretch>
        </p:blipFill>
        <p:spPr>
          <a:xfrm>
            <a:off x="1500166" y="64291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159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FBEAC7">
                <a:alpha val="0"/>
              </a:srgb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Oval 5"/>
          <p:cNvSpPr>
            <a:spLocks noChangeArrowheads="1"/>
          </p:cNvSpPr>
          <p:nvPr/>
        </p:nvSpPr>
        <p:spPr bwMode="auto">
          <a:xfrm>
            <a:off x="971550" y="4652963"/>
            <a:ext cx="1728788" cy="1655762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27" name="Oval 6"/>
          <p:cNvSpPr>
            <a:spLocks noChangeArrowheads="1"/>
          </p:cNvSpPr>
          <p:nvPr/>
        </p:nvSpPr>
        <p:spPr bwMode="auto">
          <a:xfrm>
            <a:off x="971550" y="2349500"/>
            <a:ext cx="1728788" cy="1655763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26628" name="Oval 7"/>
          <p:cNvSpPr>
            <a:spLocks noChangeArrowheads="1"/>
          </p:cNvSpPr>
          <p:nvPr/>
        </p:nvSpPr>
        <p:spPr bwMode="auto">
          <a:xfrm>
            <a:off x="971550" y="333375"/>
            <a:ext cx="1728788" cy="1655763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13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3348038" y="549275"/>
            <a:ext cx="5184775" cy="5472113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ru-RU" sz="2800" smtClean="0"/>
          </a:p>
          <a:p>
            <a:pPr>
              <a:lnSpc>
                <a:spcPct val="90000"/>
              </a:lnSpc>
            </a:pPr>
            <a:r>
              <a:rPr lang="ru-RU" sz="2800" b="1" smtClean="0">
                <a:solidFill>
                  <a:srgbClr val="008000"/>
                </a:solidFill>
              </a:rPr>
              <a:t>Я доволен своей работой на уроке!</a:t>
            </a:r>
            <a:endParaRPr lang="ru-RU" sz="2800" b="1" smtClean="0">
              <a:solidFill>
                <a:srgbClr val="008000"/>
              </a:solidFill>
              <a:latin typeface="Algerian" pitchFamily="82" charset="0"/>
            </a:endParaRPr>
          </a:p>
          <a:p>
            <a:pPr>
              <a:lnSpc>
                <a:spcPct val="90000"/>
              </a:lnSpc>
            </a:pPr>
            <a:endParaRPr lang="ru-RU" sz="2800" b="1" smtClean="0">
              <a:solidFill>
                <a:srgbClr val="008000"/>
              </a:solidFill>
              <a:latin typeface="Algerian" pitchFamily="82" charset="0"/>
            </a:endParaRPr>
          </a:p>
          <a:p>
            <a:pPr>
              <a:lnSpc>
                <a:spcPct val="90000"/>
              </a:lnSpc>
            </a:pPr>
            <a:endParaRPr lang="ru-RU" sz="2800" b="1" smtClean="0">
              <a:solidFill>
                <a:schemeClr val="accent2"/>
              </a:solidFill>
              <a:latin typeface="Algerian" pitchFamily="82" charset="0"/>
            </a:endParaRPr>
          </a:p>
          <a:p>
            <a:pPr>
              <a:lnSpc>
                <a:spcPct val="90000"/>
              </a:lnSpc>
            </a:pPr>
            <a:r>
              <a:rPr lang="ru-RU" sz="2800" b="1" smtClean="0">
                <a:solidFill>
                  <a:srgbClr val="FF6600"/>
                </a:solidFill>
              </a:rPr>
              <a:t>Мог работать лучше.</a:t>
            </a:r>
            <a:endParaRPr lang="ru-RU" sz="2800" b="1" smtClean="0">
              <a:solidFill>
                <a:srgbClr val="FF6600"/>
              </a:solidFill>
              <a:latin typeface="Algerian" pitchFamily="82" charset="0"/>
            </a:endParaRPr>
          </a:p>
          <a:p>
            <a:pPr>
              <a:lnSpc>
                <a:spcPct val="90000"/>
              </a:lnSpc>
            </a:pPr>
            <a:endParaRPr lang="ru-RU" sz="2800" b="1" smtClean="0">
              <a:solidFill>
                <a:srgbClr val="FF6600"/>
              </a:solidFill>
              <a:latin typeface="Algerian" pitchFamily="82" charset="0"/>
            </a:endParaRPr>
          </a:p>
          <a:p>
            <a:pPr>
              <a:lnSpc>
                <a:spcPct val="90000"/>
              </a:lnSpc>
            </a:pPr>
            <a:endParaRPr lang="ru-RU" sz="2800" b="1" smtClean="0">
              <a:solidFill>
                <a:schemeClr val="accent2"/>
              </a:solidFill>
              <a:latin typeface="Algerian" pitchFamily="82" charset="0"/>
            </a:endParaRPr>
          </a:p>
          <a:p>
            <a:pPr>
              <a:lnSpc>
                <a:spcPct val="90000"/>
              </a:lnSpc>
            </a:pPr>
            <a:endParaRPr lang="ru-RU" sz="2800" b="1" smtClean="0">
              <a:solidFill>
                <a:schemeClr val="accent2"/>
              </a:solidFill>
              <a:latin typeface="Algerian" pitchFamily="82" charset="0"/>
            </a:endParaRPr>
          </a:p>
          <a:p>
            <a:pPr>
              <a:lnSpc>
                <a:spcPct val="90000"/>
              </a:lnSpc>
            </a:pPr>
            <a:r>
              <a:rPr lang="ru-RU" sz="2800" b="1" smtClean="0">
                <a:solidFill>
                  <a:schemeClr val="accent2"/>
                </a:solidFill>
              </a:rPr>
              <a:t>Мне не удалось раскрыть себя.</a:t>
            </a:r>
            <a:endParaRPr lang="ru-RU" sz="2800" b="1" smtClean="0">
              <a:solidFill>
                <a:schemeClr val="accent2"/>
              </a:solidFill>
              <a:latin typeface="Algerian" pitchFamily="82" charset="0"/>
            </a:endParaRPr>
          </a:p>
          <a:p>
            <a:pPr>
              <a:lnSpc>
                <a:spcPct val="90000"/>
              </a:lnSpc>
            </a:pPr>
            <a:endParaRPr lang="ru-RU" sz="2800" b="1" smtClean="0">
              <a:solidFill>
                <a:schemeClr val="accent2"/>
              </a:solidFill>
              <a:latin typeface="Algerian" pitchFamily="82" charset="0"/>
            </a:endParaRPr>
          </a:p>
          <a:p>
            <a:pPr>
              <a:lnSpc>
                <a:spcPct val="90000"/>
              </a:lnSpc>
            </a:pPr>
            <a:endParaRPr lang="ru-RU" sz="2800" b="1" smtClean="0">
              <a:solidFill>
                <a:schemeClr val="accent2"/>
              </a:solidFill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1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81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1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1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81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81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1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81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obro-biblio.ucoz.ru/_pu/0/1612533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993145" cy="3000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://www.librius.net/i/29/65329/i_0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0"/>
            <a:ext cx="3009900" cy="42957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ttp://receptidocs.ru/pars_docs/tw_refs/9/8999/8999_html_1fb9b8eb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628" y="3429000"/>
            <a:ext cx="2464592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http://eois.mskobr.ru/book_images/img_90882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0628" y="0"/>
            <a:ext cx="2428892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4" name="Picture 10" descr="http://hotab.ru/imajes/mishkina%20kasha01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571604" y="4286255"/>
            <a:ext cx="3427012" cy="25478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16" descr="http://raremarket.ru/sites/default/files/imagecache/product_full/18/kanevskiy07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3000372"/>
            <a:ext cx="1995680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14" descr="http://im4-tub-ru.yandex.net/i?id=413213036-61-72&amp;n=2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1" y="4857760"/>
            <a:ext cx="2866967" cy="200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 descr="http://doctorznaika.ucoz.ru/NikolayNosov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7123312" y="0"/>
            <a:ext cx="2020688" cy="23574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2" descr="http://www.xxlbook.ru/img150264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048500" y="2357430"/>
            <a:ext cx="2095500" cy="2695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6" descr="http://pood.rahvaraamat.ee/Content/ProductImages/product_5/45/V130445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7500927" y="4905497"/>
            <a:ext cx="1643073" cy="19525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8" descr="http://merry-babies.ru/uploads/posts/2011-09/1315369780_6dc50c17-2a97-44b8-ac09-f556b21c157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85728"/>
            <a:ext cx="6429420" cy="64294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Моделируем  </a:t>
            </a:r>
            <a:r>
              <a:rPr lang="ru-RU" dirty="0"/>
              <a:t>обложку к книге.</a:t>
            </a:r>
            <a:br>
              <a:rPr lang="ru-RU" dirty="0"/>
            </a:br>
            <a:endParaRPr lang="ru-RU" dirty="0"/>
          </a:p>
        </p:txBody>
      </p:sp>
      <p:pic>
        <p:nvPicPr>
          <p:cNvPr id="22530" name="Picture 2" descr="http://sch54.minsk.edu.by/sm_full.aspx?guid=695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000240"/>
            <a:ext cx="3810000" cy="455295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857752" y="1785926"/>
            <a:ext cx="3714776" cy="45720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857884" y="2643182"/>
            <a:ext cx="1785950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5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15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214290"/>
            <a:ext cx="8229600" cy="1143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i="1" dirty="0">
                <a:solidFill>
                  <a:srgbClr val="FF6600"/>
                </a:solidFill>
                <a:latin typeface="Algerian" pitchFamily="82" charset="0"/>
              </a:rPr>
              <a:t>Правила работы в группах: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7158" y="1571612"/>
            <a:ext cx="8286808" cy="4525963"/>
          </a:xfrm>
        </p:spPr>
        <p:txBody>
          <a:bodyPr/>
          <a:lstStyle/>
          <a:p>
            <a:r>
              <a:rPr lang="ru-RU" b="1" dirty="0">
                <a:solidFill>
                  <a:srgbClr val="0000FF"/>
                </a:solidFill>
                <a:latin typeface="Algerian" pitchFamily="82" charset="0"/>
              </a:rPr>
              <a:t>Работай дружно по плану.</a:t>
            </a:r>
          </a:p>
          <a:p>
            <a:pPr>
              <a:buFontTx/>
              <a:buNone/>
            </a:pPr>
            <a:endParaRPr lang="ru-RU" b="1" dirty="0">
              <a:solidFill>
                <a:srgbClr val="0000FF"/>
              </a:solidFill>
              <a:latin typeface="Algerian" pitchFamily="82" charset="0"/>
            </a:endParaRPr>
          </a:p>
          <a:p>
            <a:r>
              <a:rPr lang="ru-RU" b="1" dirty="0">
                <a:solidFill>
                  <a:srgbClr val="0000FF"/>
                </a:solidFill>
                <a:latin typeface="Algerian" pitchFamily="82" charset="0"/>
              </a:rPr>
              <a:t>Умей выслушать другого.</a:t>
            </a:r>
          </a:p>
          <a:p>
            <a:pPr>
              <a:buFontTx/>
              <a:buNone/>
            </a:pPr>
            <a:endParaRPr lang="ru-RU" b="1" dirty="0">
              <a:solidFill>
                <a:srgbClr val="0000FF"/>
              </a:solidFill>
              <a:latin typeface="Algerian" pitchFamily="82" charset="0"/>
            </a:endParaRPr>
          </a:p>
          <a:p>
            <a:r>
              <a:rPr lang="ru-RU" b="1" dirty="0">
                <a:solidFill>
                  <a:srgbClr val="0000FF"/>
                </a:solidFill>
                <a:latin typeface="Algerian" pitchFamily="82" charset="0"/>
              </a:rPr>
              <a:t>Уважай мнение других.</a:t>
            </a:r>
          </a:p>
          <a:p>
            <a:pPr>
              <a:buFontTx/>
              <a:buNone/>
            </a:pPr>
            <a:endParaRPr lang="ru-RU" b="1" dirty="0">
              <a:solidFill>
                <a:srgbClr val="0000FF"/>
              </a:solidFill>
              <a:latin typeface="Algerian" pitchFamily="82" charset="0"/>
            </a:endParaRPr>
          </a:p>
          <a:p>
            <a:r>
              <a:rPr lang="ru-RU" b="1" dirty="0">
                <a:solidFill>
                  <a:srgbClr val="0000FF"/>
                </a:solidFill>
                <a:latin typeface="Algerian" pitchFamily="82" charset="0"/>
              </a:rPr>
              <a:t>Не согласен с мнением других – доказывай свою точку </a:t>
            </a:r>
            <a:r>
              <a:rPr lang="ru-RU" b="1" dirty="0" smtClean="0">
                <a:solidFill>
                  <a:srgbClr val="0000FF"/>
                </a:solidFill>
                <a:latin typeface="Algerian" pitchFamily="82" charset="0"/>
              </a:rPr>
              <a:t>зрения. </a:t>
            </a:r>
            <a:endParaRPr lang="ru-RU" b="1" dirty="0">
              <a:solidFill>
                <a:srgbClr val="0000FF"/>
              </a:solidFill>
              <a:latin typeface="Algerian" pitchFamily="82" charset="0"/>
            </a:endParaRPr>
          </a:p>
          <a:p>
            <a:endParaRPr lang="ru-RU" dirty="0">
              <a:latin typeface="Algerian" pitchFamily="82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FBEAC7">
                <a:alpha val="0"/>
              </a:srgb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100book.ru/b24171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034958">
            <a:off x="571473" y="500042"/>
            <a:ext cx="2214578" cy="3343751"/>
          </a:xfrm>
          <a:prstGeom prst="rect">
            <a:avLst/>
          </a:prstGeom>
          <a:noFill/>
        </p:spPr>
      </p:pic>
      <p:pic>
        <p:nvPicPr>
          <p:cNvPr id="6148" name="Picture 4" descr="http://www.doktorpapa.ru/wp-content/uploads/2010/09/vo7u6rl-295x45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28992" y="159803"/>
            <a:ext cx="2143140" cy="3269197"/>
          </a:xfrm>
          <a:prstGeom prst="rect">
            <a:avLst/>
          </a:prstGeom>
          <a:noFill/>
        </p:spPr>
      </p:pic>
      <p:pic>
        <p:nvPicPr>
          <p:cNvPr id="6152" name="Picture 8" descr="http://mybook.in.ua/files/books/middle/image_49068_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857356" y="3214686"/>
            <a:ext cx="2168653" cy="3214710"/>
          </a:xfrm>
          <a:prstGeom prst="rect">
            <a:avLst/>
          </a:prstGeom>
          <a:noFill/>
        </p:spPr>
      </p:pic>
      <p:pic>
        <p:nvPicPr>
          <p:cNvPr id="6154" name="Picture 10" descr="http://900igr.net/datai/literatura/Pisatel-Nosov/0013-021-Vse-knigi-Nosova-napolneny-jumorom-veselym-dobrozhelatelnym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0628" y="3214686"/>
            <a:ext cx="2143140" cy="3067498"/>
          </a:xfrm>
          <a:prstGeom prst="rect">
            <a:avLst/>
          </a:prstGeom>
          <a:noFill/>
        </p:spPr>
      </p:pic>
      <p:pic>
        <p:nvPicPr>
          <p:cNvPr id="10" name="Picture 12" descr="http://www.ircenter.ru/files/products/pics/63046/fullsize/3018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038298">
            <a:off x="6143637" y="456706"/>
            <a:ext cx="2428892" cy="29008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Моделируем  </a:t>
            </a:r>
            <a:r>
              <a:rPr lang="ru-RU" dirty="0"/>
              <a:t>обложку к книге.</a:t>
            </a:r>
            <a:br>
              <a:rPr lang="ru-RU" dirty="0"/>
            </a:br>
            <a:endParaRPr lang="ru-RU" dirty="0"/>
          </a:p>
        </p:txBody>
      </p:sp>
      <p:pic>
        <p:nvPicPr>
          <p:cNvPr id="22530" name="Picture 2" descr="http://sch54.minsk.edu.by/sm_full.aspx?guid=695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000240"/>
            <a:ext cx="3810000" cy="455295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857752" y="1785926"/>
            <a:ext cx="3714776" cy="45720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786446" y="1857364"/>
            <a:ext cx="1719509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Николай</a:t>
            </a:r>
          </a:p>
          <a:p>
            <a:pPr algn="ctr"/>
            <a:r>
              <a:rPr lang="ru-RU" sz="3200" b="1" i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Носов</a:t>
            </a:r>
            <a:endParaRPr lang="ru-RU" sz="3200" b="1" i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Picture 8" descr="http://mybook.in.ua/files/books/middle/image_49068_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29322" y="4643446"/>
            <a:ext cx="1643074" cy="15166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6286512" y="4214818"/>
            <a:ext cx="928694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Рассказ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143504" y="2928934"/>
            <a:ext cx="3214710" cy="120032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Колькина</a:t>
            </a:r>
          </a:p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каша</a:t>
            </a:r>
            <a:endParaRPr lang="ru-RU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43504" y="2928934"/>
            <a:ext cx="3214710" cy="120032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Мишкина</a:t>
            </a:r>
          </a:p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каша</a:t>
            </a:r>
            <a:endParaRPr lang="ru-RU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0" grpId="0" animBg="1"/>
      <p:bldP spid="10" grpId="1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http://www.fantlab.ru/images/editions/big/190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428604"/>
            <a:ext cx="4802270" cy="61709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media.ffclub.ru/up123991-3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1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08" y="3714752"/>
            <a:ext cx="5429288" cy="2339973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/>
              <a:t>Внимание</a:t>
            </a:r>
            <a:r>
              <a:rPr lang="ru-RU" b="1" dirty="0"/>
              <a:t>! Внимание!</a:t>
            </a:r>
            <a:endParaRPr lang="ru-RU" dirty="0" smtClean="0"/>
          </a:p>
          <a:p>
            <a:pPr algn="ctr">
              <a:buNone/>
            </a:pPr>
            <a:r>
              <a:rPr lang="ru-RU" b="1" dirty="0"/>
              <a:t>Все мы в ожидании.</a:t>
            </a:r>
            <a:endParaRPr lang="ru-RU" dirty="0" smtClean="0"/>
          </a:p>
          <a:p>
            <a:pPr algn="ctr">
              <a:buNone/>
            </a:pPr>
            <a:r>
              <a:rPr lang="ru-RU" b="1" dirty="0"/>
              <a:t>Нам сейчас дадут совет,</a:t>
            </a:r>
            <a:endParaRPr lang="ru-RU" dirty="0" smtClean="0"/>
          </a:p>
          <a:p>
            <a:pPr algn="ctr">
              <a:buNone/>
            </a:pPr>
            <a:r>
              <a:rPr lang="ru-RU" b="1" dirty="0"/>
              <a:t>Как сварить кашу на обед!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28860" y="214290"/>
            <a:ext cx="4357718" cy="132343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Рецепты 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00298" y="2357430"/>
            <a:ext cx="4874412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 2 «А» класса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sz="3600" b="1" smtClean="0">
                <a:solidFill>
                  <a:srgbClr val="C8008A"/>
                </a:solidFill>
                <a:latin typeface="Comic Sans MS" pitchFamily="66" charset="0"/>
              </a:rPr>
              <a:t>      «КАША КИПИТ»</a:t>
            </a:r>
          </a:p>
        </p:txBody>
      </p:sp>
      <p:sp>
        <p:nvSpPr>
          <p:cNvPr id="8195" name="Rectangle 3"/>
          <p:cNvSpPr>
            <a:spLocks noGrp="1"/>
          </p:cNvSpPr>
          <p:nvPr>
            <p:ph type="body" idx="1"/>
          </p:nvPr>
        </p:nvSpPr>
        <p:spPr>
          <a:xfrm>
            <a:off x="179388" y="1142984"/>
            <a:ext cx="7535884" cy="5715016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Font typeface="Arial" charset="0"/>
              <a:buNone/>
            </a:pPr>
            <a:r>
              <a:rPr lang="ru-RU" b="1" dirty="0" smtClean="0">
                <a:solidFill>
                  <a:schemeClr val="tx2"/>
                </a:solidFill>
                <a:latin typeface="Arial Black" pitchFamily="34" charset="0"/>
              </a:rPr>
              <a:t>Мы на завтраке сидим, </a:t>
            </a:r>
          </a:p>
          <a:p>
            <a:pPr eaLnBrk="1" hangingPunct="1">
              <a:buFont typeface="Arial" charset="0"/>
              <a:buNone/>
            </a:pPr>
            <a:r>
              <a:rPr lang="ru-RU" b="1" dirty="0" smtClean="0">
                <a:solidFill>
                  <a:schemeClr val="tx2"/>
                </a:solidFill>
                <a:latin typeface="Arial Black" pitchFamily="34" charset="0"/>
              </a:rPr>
              <a:t>Кашу пшенную  едим.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Мы на завтраке сидим, 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Кашу манную  едим</a:t>
            </a:r>
            <a:r>
              <a:rPr lang="ru-RU" b="1" dirty="0" smtClean="0">
                <a:solidFill>
                  <a:schemeClr val="tx2"/>
                </a:solidFill>
                <a:latin typeface="Arial Black" pitchFamily="34" charset="0"/>
              </a:rPr>
              <a:t>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</a:rPr>
              <a:t>Мы на завтраке сидим, 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</a:rPr>
              <a:t>И овсянку мы едим.</a:t>
            </a:r>
          </a:p>
          <a:p>
            <a:pPr>
              <a:buNone/>
            </a:pPr>
            <a:endParaRPr lang="ru-RU" b="1" dirty="0" smtClean="0">
              <a:solidFill>
                <a:schemeClr val="tx2"/>
              </a:solidFill>
              <a:latin typeface="Arial Black" pitchFamily="34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b="1" dirty="0" smtClean="0">
                <a:solidFill>
                  <a:srgbClr val="A20070"/>
                </a:solidFill>
                <a:latin typeface="Comic Sans MS" pitchFamily="66" charset="0"/>
              </a:rPr>
              <a:t>		Сидя, одна рука лежит на </a:t>
            </a:r>
            <a:r>
              <a:rPr lang="ru-RU" b="1" dirty="0" err="1" smtClean="0">
                <a:solidFill>
                  <a:srgbClr val="A20070"/>
                </a:solidFill>
                <a:latin typeface="Comic Sans MS" pitchFamily="66" charset="0"/>
              </a:rPr>
              <a:t>животе,другая</a:t>
            </a:r>
            <a:r>
              <a:rPr lang="ru-RU" b="1" dirty="0" smtClean="0">
                <a:solidFill>
                  <a:srgbClr val="A20070"/>
                </a:solidFill>
                <a:latin typeface="Comic Sans MS" pitchFamily="66" charset="0"/>
              </a:rPr>
              <a:t>—</a:t>
            </a:r>
            <a:r>
              <a:rPr lang="ru-RU" b="1" dirty="0" err="1" smtClean="0">
                <a:solidFill>
                  <a:srgbClr val="A20070"/>
                </a:solidFill>
                <a:latin typeface="Comic Sans MS" pitchFamily="66" charset="0"/>
              </a:rPr>
              <a:t>на</a:t>
            </a:r>
            <a:r>
              <a:rPr lang="ru-RU" b="1" dirty="0" smtClean="0">
                <a:solidFill>
                  <a:srgbClr val="A20070"/>
                </a:solidFill>
                <a:latin typeface="Comic Sans MS" pitchFamily="66" charset="0"/>
              </a:rPr>
              <a:t> груди. Втягивая живот  вдох, выпячивая живот — </a:t>
            </a:r>
            <a:r>
              <a:rPr lang="ru-RU" b="1" dirty="0" err="1" smtClean="0">
                <a:solidFill>
                  <a:srgbClr val="A20070"/>
                </a:solidFill>
                <a:latin typeface="Comic Sans MS" pitchFamily="66" charset="0"/>
              </a:rPr>
              <a:t>выдох.Выдыхая</a:t>
            </a:r>
            <a:r>
              <a:rPr lang="ru-RU" b="1" dirty="0" smtClean="0">
                <a:solidFill>
                  <a:srgbClr val="A20070"/>
                </a:solidFill>
                <a:latin typeface="Comic Sans MS" pitchFamily="66" charset="0"/>
              </a:rPr>
              <a:t>, громко произносить </a:t>
            </a:r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«</a:t>
            </a:r>
            <a:r>
              <a:rPr lang="ru-RU" b="1" dirty="0" err="1" smtClean="0">
                <a:solidFill>
                  <a:srgbClr val="002060"/>
                </a:solidFill>
                <a:latin typeface="Comic Sans MS" pitchFamily="66" charset="0"/>
              </a:rPr>
              <a:t>ф-ф-ф-ф-ф</a:t>
            </a:r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». </a:t>
            </a:r>
            <a:r>
              <a:rPr lang="ru-RU" b="1" dirty="0" smtClean="0">
                <a:solidFill>
                  <a:srgbClr val="A20070"/>
                </a:solidFill>
                <a:latin typeface="Comic Sans MS" pitchFamily="66" charset="0"/>
              </a:rPr>
              <a:t>Повторить 3—4 раза.</a:t>
            </a:r>
          </a:p>
        </p:txBody>
      </p:sp>
      <p:pic>
        <p:nvPicPr>
          <p:cNvPr id="8196" name="Picture 5" descr="MC90042346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188913"/>
            <a:ext cx="2808287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804</TotalTime>
  <Words>551</Words>
  <Application>Microsoft Office PowerPoint</Application>
  <PresentationFormat>Экран (4:3)</PresentationFormat>
  <Paragraphs>122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Тема: «Юмор в литературном произведении. Н.Носов «Мишкина каша» </vt:lpstr>
      <vt:lpstr>Слайд 2</vt:lpstr>
      <vt:lpstr> Моделируем  обложку к книге. </vt:lpstr>
      <vt:lpstr>Правила работы в группах:</vt:lpstr>
      <vt:lpstr>Слайд 5</vt:lpstr>
      <vt:lpstr> Моделируем  обложку к книге. </vt:lpstr>
      <vt:lpstr>Слайд 7</vt:lpstr>
      <vt:lpstr>Слайд 8</vt:lpstr>
      <vt:lpstr>      «КАША КИПИТ»</vt:lpstr>
      <vt:lpstr>Николай Носов</vt:lpstr>
      <vt:lpstr>Слайд 11</vt:lpstr>
      <vt:lpstr>Мишка </vt:lpstr>
      <vt:lpstr>Специалист </vt:lpstr>
      <vt:lpstr>«Каша – малаша» </vt:lpstr>
      <vt:lpstr>Коля 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Таскаева Юля</dc:creator>
  <cp:lastModifiedBy>Tata</cp:lastModifiedBy>
  <cp:revision>80</cp:revision>
  <dcterms:created xsi:type="dcterms:W3CDTF">2013-03-03T08:46:38Z</dcterms:created>
  <dcterms:modified xsi:type="dcterms:W3CDTF">2014-04-12T18:02:17Z</dcterms:modified>
</cp:coreProperties>
</file>