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9" r:id="rId3"/>
    <p:sldId id="270" r:id="rId4"/>
    <p:sldId id="295" r:id="rId5"/>
    <p:sldId id="269" r:id="rId6"/>
    <p:sldId id="273" r:id="rId7"/>
    <p:sldId id="267" r:id="rId8"/>
    <p:sldId id="274" r:id="rId9"/>
    <p:sldId id="298" r:id="rId10"/>
    <p:sldId id="275" r:id="rId11"/>
    <p:sldId id="276" r:id="rId12"/>
    <p:sldId id="277" r:id="rId13"/>
    <p:sldId id="278" r:id="rId14"/>
    <p:sldId id="279" r:id="rId15"/>
    <p:sldId id="321" r:id="rId16"/>
    <p:sldId id="305" r:id="rId17"/>
    <p:sldId id="306" r:id="rId18"/>
    <p:sldId id="307" r:id="rId19"/>
    <p:sldId id="300" r:id="rId20"/>
    <p:sldId id="301" r:id="rId21"/>
    <p:sldId id="302" r:id="rId22"/>
    <p:sldId id="303" r:id="rId23"/>
    <p:sldId id="304" r:id="rId24"/>
    <p:sldId id="280" r:id="rId25"/>
    <p:sldId id="271" r:id="rId26"/>
    <p:sldId id="268" r:id="rId27"/>
    <p:sldId id="261" r:id="rId28"/>
    <p:sldId id="309" r:id="rId29"/>
    <p:sldId id="314" r:id="rId30"/>
    <p:sldId id="315" r:id="rId31"/>
    <p:sldId id="316" r:id="rId32"/>
    <p:sldId id="317" r:id="rId33"/>
    <p:sldId id="318" r:id="rId34"/>
    <p:sldId id="319" r:id="rId35"/>
    <p:sldId id="272" r:id="rId36"/>
    <p:sldId id="257" r:id="rId37"/>
    <p:sldId id="258" r:id="rId38"/>
    <p:sldId id="259" r:id="rId39"/>
    <p:sldId id="260" r:id="rId40"/>
    <p:sldId id="281" r:id="rId41"/>
    <p:sldId id="308" r:id="rId42"/>
    <p:sldId id="282" r:id="rId43"/>
    <p:sldId id="266" r:id="rId44"/>
    <p:sldId id="291" r:id="rId45"/>
    <p:sldId id="286" r:id="rId46"/>
    <p:sldId id="263" r:id="rId47"/>
    <p:sldId id="292" r:id="rId48"/>
    <p:sldId id="322" r:id="rId49"/>
    <p:sldId id="313" r:id="rId50"/>
    <p:sldId id="312" r:id="rId51"/>
    <p:sldId id="320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59C00-E6C7-4BC2-A72D-40CD7E193D4A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4C8CA-A7DB-40A7-85ED-CFBFBF6E8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513F-72A5-4C58-8273-ABBFA31E5C40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7F04D-7C0E-4D12-AF8D-43C0534FA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6F497-CD41-4D94-A329-FEFDD62C784E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932D8-13E6-4144-905E-F2935D4AB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1A498-65C1-477C-8418-D22B6AE48DDC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D431-3029-4BDF-8C68-9F98711DB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004A2-A34A-4D85-B328-8BEAEE1576B8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7E77E-D0E4-4B93-A18D-1527E08F5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8C140-FB7B-4041-9A52-5DA7EE98FB09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95B4-FF31-466E-892A-B349F620F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DDDF-7A1A-4F0E-AC39-309BBAEB4264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D4DF-2A6B-4F55-93DA-A469BD8B32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FA525-9611-4811-A073-5098CB4579B7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516EE-3E25-44C9-8BEB-5C4C0CE50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C4A5D-40BB-4D26-89EE-DDFE0FA4D8B9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65AB6-7CBD-4A72-A735-A48543DDE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8959A-3ED6-4EA0-83D9-9DF493684A94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72D60-7F8F-4135-9C39-642E517A0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C526D-0E17-452E-9744-10646144C37B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5BC08-559E-4CD0-859A-D2AC064833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4F63A3-C0C8-4B8F-8028-EDCF32F4AF0D}" type="datetimeFigureOut">
              <a:rPr lang="ru-RU"/>
              <a:pPr>
                <a:defRPr/>
              </a:pPr>
              <a:t>12.04.2014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3AE884-B62F-4E7A-80DB-2B3104D02A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85" r:id="rId2"/>
    <p:sldLayoutId id="2147483894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5" r:id="rId9"/>
    <p:sldLayoutId id="2147483891" r:id="rId10"/>
    <p:sldLayoutId id="21474838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7;&#1081;\Desktop\&#1091;&#1088;&#1086;&#1082;%20-%20&#1087;&#1091;&#1090;&#1077;&#1096;&#1077;&#1089;&#1090;&#1074;&#1080;%20&#1053;&#1040;%20&#1054;&#1057;&#1058;&#1056;&#1054;&#1042;%20&#1042;&#1056;&#1040;&#1053;&#1043;&#1045;&#1051;&#1071;\&#1073;&#1091;&#1096;&#1091;&#1077;&#1090;%20&#1087;&#1086;&#1083;&#1103;&#1088;&#1085;&#1086;&#1077;%20&#1084;&#1086;&#1088;&#1077;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//commons.wikimedia.org/w/index.php?title=File:Sedow_georgy.jpg&amp;filetimestamp=20091204162917&amp;uselang=ru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source=wiz&amp;fp=0&amp;text=%D1%81%D0%B0%D0%BC%D0%BE%D0%BB%D0%B5%D1%82&amp;noreask=1&amp;pos=1&amp;lr=67&amp;rpt=simage&amp;uinfo=ww-1263-wh-884-fw-1038-fh-598-pd-1&amp;img_url=http%3A%2F%2Fwww.eurostate.ru%2Fdata%2Fhome%2Fcontent%2F296_29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5842\&#1055;&#1088;&#1077;&#1079;&#1077;&#1085;&#1090;&#1072;&#1094;&#1080;&#1103;.%20PPT\Muzyka-iz-kf-quot&#1056;&#152;-padaet-snegquot(muzofon.com)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hyperlink" Target="http://filesoze.ru/?c=r\u0026showthread=%D0%A1%D0%BD%D0%B5%D0%B6%D0%B8%D0%BD%D0%BA%D0%B8%20%D0%9D%D0%BE%D0%B2%D1%8B%D0%B9%20%D0%93%D0%BE%D0%B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7;&#1081;\Desktop\&#1091;&#1088;&#1086;&#1082;%20-%20&#1087;&#1091;&#1090;&#1077;&#1096;&#1077;&#1089;&#1090;&#1074;&#1080;%20&#1053;&#1040;%20&#1054;&#1057;&#1058;&#1056;&#1054;&#1042;%20&#1042;&#1056;&#1040;&#1053;&#1043;&#1045;&#1051;&#1071;\Muzyka-iz-kf-quot&#1056;&#152;-padaet-snegquot(muzofon.com).mp3" TargetMode="External"/><Relationship Id="rId6" Type="http://schemas.openxmlformats.org/officeDocument/2006/relationships/image" Target="../media/image31.png"/><Relationship Id="rId5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oze.ru/?c=r\u0026showthread=%D0%A1%D0%BD%D0%B5%D0%B6%D0%B8%D0%BD%D0%BA%D0%B8%20%D0%9D%D0%BE%D0%B2%D1%8B%D0%B9%20%D0%93%D0%BE%D0%B4" TargetMode="Externa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45842\&#1055;&#1088;&#1077;&#1079;&#1077;&#1085;&#1090;&#1072;&#1094;&#1080;&#1103;.%20PPT\Muzyka-iz-kf-quot&#1056;&#152;-padaet-snegquot(muzofon.com)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26.gif"/><Relationship Id="rId4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riamotor.ru/uploads/posts/2011-09/1316591335_arktika.jpg" TargetMode="External"/><Relationship Id="rId13" Type="http://schemas.openxmlformats.org/officeDocument/2006/relationships/hyperlink" Target="http://u.jimdo.com/www31/o/s3726f4fc9675ca64/img/ic137e260827aebf8/1333223517/std/%D1%8D-%D1%82%D0%BE%D0%BB%D0%BB%D1%8C.jpg" TargetMode="External"/><Relationship Id="rId3" Type="http://schemas.openxmlformats.org/officeDocument/2006/relationships/hyperlink" Target="http://s4.rimg.info/d5303da5b150bc69986d5b90dabed88c.gif" TargetMode="External"/><Relationship Id="rId7" Type="http://schemas.openxmlformats.org/officeDocument/2006/relationships/hyperlink" Target="http://blogerma.ru/wp-content/uploads/2012/06/Gilbert-Keith-Chesterton.jpg" TargetMode="External"/><Relationship Id="rId12" Type="http://schemas.openxmlformats.org/officeDocument/2006/relationships/hyperlink" Target="http://www.zenker.se/Historia/Vegas_faerd/von_wrangel.jpg" TargetMode="External"/><Relationship Id="rId2" Type="http://schemas.openxmlformats.org/officeDocument/2006/relationships/hyperlink" Target="http://&#1089;&#1077;&#1079;&#1086;&#1085;&#1099;-&#1075;&#1086;&#1076;&#1072;.&#1088;&#1092;/%D1%81%D1%82%D0%B8%D1%85%D0%B8%20%D0%BE%20%D0%B7%D0%B8%D0%BC%D0%B5%20%D1%81%D1%82%D1%80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orobus.com/wp-content/uploads/2011/05/turyst.gif" TargetMode="External"/><Relationship Id="rId11" Type="http://schemas.openxmlformats.org/officeDocument/2006/relationships/hyperlink" Target="http://zapomnisam.ru/Images/litke.jpg" TargetMode="External"/><Relationship Id="rId5" Type="http://schemas.openxmlformats.org/officeDocument/2006/relationships/hyperlink" Target="http://us.cdn4.123rf.com/168nwm/naypong/naypong1208/naypong120800050/14873230-n-n-nf----n---n--n---n.jpg" TargetMode="External"/><Relationship Id="rId15" Type="http://schemas.openxmlformats.org/officeDocument/2006/relationships/hyperlink" Target="http://upload.wikimedia.org/wikipedia/ru/thumb/0/0e/Rusanov_vladimir.jpg/200px-Rusanov_vladimir.jpg" TargetMode="External"/><Relationship Id="rId10" Type="http://schemas.openxmlformats.org/officeDocument/2006/relationships/hyperlink" Target="http://upload.wikimedia.org/wikipedia/ru/9/98/%D0%A1%D0%B5%D0%BC%D1%91%D0%BD_%D0%94%D0%B5%D0%B6%D0%BD%D1%91%D0%B2.jpg" TargetMode="External"/><Relationship Id="rId4" Type="http://schemas.openxmlformats.org/officeDocument/2006/relationships/hyperlink" Target="http://s49.radikal.ru/i126/0911/7d/9602bb37f389.gif" TargetMode="External"/><Relationship Id="rId9" Type="http://schemas.openxmlformats.org/officeDocument/2006/relationships/hyperlink" Target="http://krug.com.by/images/photo-arctic/arctic-day-15.jpg" TargetMode="External"/><Relationship Id="rId14" Type="http://schemas.openxmlformats.org/officeDocument/2006/relationships/hyperlink" Target="http://upload.wikimedia.org/wikipedia/commons/thumb/6/66/Sedow_georgy.jpg/220px-Sedow_georgy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sdelanounas.ru/images/img/d/3/d3d3LnN1cGVyc2NyaXB0b3IuY29tL3dwLWNvbnRlbnQvdXBsb2Fkcy8yMDExLzAxL3lhbWFsLWltYWdlLTMuanBnP19faWQ9MTYyMjg=.jpg" TargetMode="External"/><Relationship Id="rId13" Type="http://schemas.openxmlformats.org/officeDocument/2006/relationships/hyperlink" Target="http://s001.radikal.ru/i193/1004/e9/978828aa6f07.jpg" TargetMode="External"/><Relationship Id="rId18" Type="http://schemas.openxmlformats.org/officeDocument/2006/relationships/hyperlink" Target="http://animashky.ru/index/0-11?24" TargetMode="External"/><Relationship Id="rId3" Type="http://schemas.openxmlformats.org/officeDocument/2006/relationships/hyperlink" Target="http://offroadclub.ru/ai/15000/report.14312/pics.5.jpg" TargetMode="External"/><Relationship Id="rId21" Type="http://schemas.openxmlformats.org/officeDocument/2006/relationships/hyperlink" Target="http://sdelanounas.ru/i/d/3/d3d3LnJ1c3NpYW4tdHJhdmVscy5ydS9mb3RvMi9zaHlyb3RrYS90ZXh0L2ltZy8wNTIuanBnP19faWQ9MjUwOTE=.jpg" TargetMode="External"/><Relationship Id="rId7" Type="http://schemas.openxmlformats.org/officeDocument/2006/relationships/hyperlink" Target="http://www.tuning-moto.ru/images/foto/sneg/9.jpg" TargetMode="External"/><Relationship Id="rId12" Type="http://schemas.openxmlformats.org/officeDocument/2006/relationships/hyperlink" Target="http://www.zapovedniki-mira.com/uploads/posts/2012-12/thumbs/1354921953_zapovednik_osrov_vrangelya.jpg" TargetMode="External"/><Relationship Id="rId17" Type="http://schemas.openxmlformats.org/officeDocument/2006/relationships/hyperlink" Target="http://zooclub.ru/fotogal/anima/wild5.shtml" TargetMode="External"/><Relationship Id="rId2" Type="http://schemas.openxmlformats.org/officeDocument/2006/relationships/hyperlink" Target="http://dic.academic.ru/pictures/wiki/files/49/180px-otto_shmidt.jpg" TargetMode="External"/><Relationship Id="rId16" Type="http://schemas.openxmlformats.org/officeDocument/2006/relationships/hyperlink" Target="http://priroda.inc.ru/animation/oleni/oleni1.shtml" TargetMode="External"/><Relationship Id="rId20" Type="http://schemas.openxmlformats.org/officeDocument/2006/relationships/hyperlink" Target="http://smayli.ru/smile/emocii-214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49.radikal.ru/i126/0911/7d/9602bb37f389.gif" TargetMode="External"/><Relationship Id="rId11" Type="http://schemas.openxmlformats.org/officeDocument/2006/relationships/hyperlink" Target="http://www.old.realschool.ru/data/img/news/5074_original.png" TargetMode="External"/><Relationship Id="rId5" Type="http://schemas.openxmlformats.org/officeDocument/2006/relationships/hyperlink" Target="http://img.rufox.ru/files/big2/171040.jpg" TargetMode="External"/><Relationship Id="rId15" Type="http://schemas.openxmlformats.org/officeDocument/2006/relationships/hyperlink" Target="http://smayli.ru/smile/ludia-2454.html" TargetMode="External"/><Relationship Id="rId10" Type="http://schemas.openxmlformats.org/officeDocument/2006/relationships/hyperlink" Target="http://s.pikabu.ru/post_img/2013/04/19/1/1366319825_1261018599.gif" TargetMode="External"/><Relationship Id="rId19" Type="http://schemas.openxmlformats.org/officeDocument/2006/relationships/hyperlink" Target="http://cool-pictures.su/_ph/12/2/232644848.gif" TargetMode="External"/><Relationship Id="rId4" Type="http://schemas.openxmlformats.org/officeDocument/2006/relationships/hyperlink" Target="http://mir46.ru/IMGS/e5e5b57765a29cb33893ae18a7890a41.jpeg" TargetMode="External"/><Relationship Id="rId9" Type="http://schemas.openxmlformats.org/officeDocument/2006/relationships/hyperlink" Target="http://www.cruiselawnews.com/uploads/image/ClipperAdventurer(2).jpg" TargetMode="External"/><Relationship Id="rId14" Type="http://schemas.openxmlformats.org/officeDocument/2006/relationships/hyperlink" Target="http://www.koipkro.kostroma.ru/Galich_R/lsosh/DocLib13/e5f0a948d92b.png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omop.su/images/80/Psylla_alni_1.jpg" TargetMode="External"/><Relationship Id="rId13" Type="http://schemas.openxmlformats.org/officeDocument/2006/relationships/hyperlink" Target="http://www.its-my-life.ru/upload/iblock/10c/10c8a83cf34f53e41bd3630374353127.jpg" TargetMode="External"/><Relationship Id="rId18" Type="http://schemas.openxmlformats.org/officeDocument/2006/relationships/hyperlink" Target="http://www.worlds.ru/photo/russia_010220120535_5.jpg" TargetMode="External"/><Relationship Id="rId3" Type="http://schemas.openxmlformats.org/officeDocument/2006/relationships/hyperlink" Target="http://sakhalife.ru/sites/default/files/story/2013/01/465885.jpg" TargetMode="External"/><Relationship Id="rId21" Type="http://schemas.openxmlformats.org/officeDocument/2006/relationships/hyperlink" Target="http://www.audiopoisk.com/track/-3/mp3/bu6uet-polarnoe-more/" TargetMode="External"/><Relationship Id="rId7" Type="http://schemas.openxmlformats.org/officeDocument/2006/relationships/hyperlink" Target="http://volgoentomolog.ru/_tbkp/1/265px-GreenBeetle_1.jpg" TargetMode="External"/><Relationship Id="rId12" Type="http://schemas.openxmlformats.org/officeDocument/2006/relationships/hyperlink" Target="http://www.sevin.ru/redbook/picspl_s/83sp_s.jpg" TargetMode="External"/><Relationship Id="rId17" Type="http://schemas.openxmlformats.org/officeDocument/2006/relationships/hyperlink" Target="http://www.ostrovwrangelya.org/pictures/flowers/i_8663846140.jpg" TargetMode="External"/><Relationship Id="rId2" Type="http://schemas.openxmlformats.org/officeDocument/2006/relationships/hyperlink" Target="http://www.den-za-dnem.ru/gal/albums/userpics/10001/m0033.jpg" TargetMode="External"/><Relationship Id="rId16" Type="http://schemas.openxmlformats.org/officeDocument/2006/relationships/hyperlink" Target="http://cdn4.img22.rian.ru/images/72787/12/727871220.jpg" TargetMode="External"/><Relationship Id="rId20" Type="http://schemas.openxmlformats.org/officeDocument/2006/relationships/hyperlink" Target="http://muzofon.com/search/%D0%BC%D1%83%D0%B7%D1%8B%D0%BA%D0%B0%20%D0%B8%20%D0%BF%D0%B0%D0%B4%D0%B0%D0%B5%D1%82%20%D1%81%D0%BD%D0%B5%D0%B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artiny.ucoz.ru/_ph/100/955696474.jpg" TargetMode="External"/><Relationship Id="rId11" Type="http://schemas.openxmlformats.org/officeDocument/2006/relationships/hyperlink" Target="http://www.sevin.ru/redbook/picspl_s/57sp_s.jpg" TargetMode="External"/><Relationship Id="rId5" Type="http://schemas.openxmlformats.org/officeDocument/2006/relationships/hyperlink" Target="http://pics2.pokazuha.ru/p442/t/v/622277uvt.jpg" TargetMode="External"/><Relationship Id="rId15" Type="http://schemas.openxmlformats.org/officeDocument/2006/relationships/hyperlink" Target="http://www.ljplus.ru/img4/a/l/alexey_bezrukov/photo-by-Bashnaeva-_MG_1624-6.jpg" TargetMode="External"/><Relationship Id="rId10" Type="http://schemas.openxmlformats.org/officeDocument/2006/relationships/hyperlink" Target="http://www.zapoved.net/catalog/img_originals/3695.jpg" TargetMode="External"/><Relationship Id="rId19" Type="http://schemas.openxmlformats.org/officeDocument/2006/relationships/hyperlink" Target="http://img-fotki.yandex.ru/get/4511/yes06.1cf/0_4adbe_5756547b_XL" TargetMode="External"/><Relationship Id="rId4" Type="http://schemas.openxmlformats.org/officeDocument/2006/relationships/hyperlink" Target="http://www.mk.ru/upload/iblock_mk/475/e9/9b/87/DETAIL_PICTURE_726319_82726602.jpg" TargetMode="External"/><Relationship Id="rId9" Type="http://schemas.openxmlformats.org/officeDocument/2006/relationships/hyperlink" Target="http://1001fact.ru/wp-content/uploads/2012/04/dolgonosik.jpg" TargetMode="External"/><Relationship Id="rId14" Type="http://schemas.openxmlformats.org/officeDocument/2006/relationships/hyperlink" Target="http://d1.dvinainform.ru/data/files/86/16/00001686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786842" cy="559553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900" dirty="0" smtClean="0">
                <a:solidFill>
                  <a:schemeClr val="tx1"/>
                </a:solidFill>
              </a:rPr>
              <a:t>Урок русского языка </a:t>
            </a:r>
            <a:br>
              <a:rPr lang="ru-RU" sz="8900" dirty="0" smtClean="0">
                <a:solidFill>
                  <a:schemeClr val="tx1"/>
                </a:solidFill>
              </a:rPr>
            </a:br>
            <a:r>
              <a:rPr lang="ru-RU" sz="8900" dirty="0" smtClean="0">
                <a:solidFill>
                  <a:schemeClr val="tx1"/>
                </a:solidFill>
              </a:rPr>
              <a:t>в 3 классе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1908175" y="5718175"/>
            <a:ext cx="6099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457343"/>
            <a:ext cx="4176464" cy="264687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Хохлова О.Д.</a:t>
            </a:r>
          </a:p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МАОУ лицея № 8 имени Н.Н.Рукавишникова г.Томска</a:t>
            </a:r>
          </a:p>
          <a:p>
            <a:pPr algn="ctr">
              <a:defRPr/>
            </a:pP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0.liveinternet.ru/images/attach/c/2/74/427/74427146_dezhn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357188"/>
            <a:ext cx="3500438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143512"/>
            <a:ext cx="4714876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Семен Дежнев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1605 – 1673 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5072074"/>
            <a:ext cx="4500562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Федор Литке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1797 – 1882 гг.</a:t>
            </a:r>
          </a:p>
        </p:txBody>
      </p:sp>
      <p:pic>
        <p:nvPicPr>
          <p:cNvPr id="14341" name="Picture 8" descr="http://zapomnisam.ru/Images/litk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88913"/>
            <a:ext cx="368141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бушует полярное мор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83920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14813" y="1571625"/>
            <a:ext cx="4572000" cy="2586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Фердинанд Врангель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1797 – 1870 гг.</a:t>
            </a:r>
          </a:p>
        </p:txBody>
      </p:sp>
      <p:pic>
        <p:nvPicPr>
          <p:cNvPr id="15363" name="Picture 5" descr="http://www.zenker.se/Historia/Vegas_faerd/von_wrang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4068763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geograf123.ucoz.ru/persony/t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57188"/>
            <a:ext cx="3429000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143512"/>
            <a:ext cx="4643438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Эдуард </a:t>
            </a:r>
            <a:r>
              <a:rPr lang="ru-RU" sz="4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Толль</a:t>
            </a:r>
            <a:endParaRPr lang="ru-RU" sz="4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1858 – 1902 гг.</a:t>
            </a:r>
          </a:p>
        </p:txBody>
      </p:sp>
      <p:pic>
        <p:nvPicPr>
          <p:cNvPr id="16388" name="Picture 4" descr="Sedow georgy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357188"/>
            <a:ext cx="34290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643438" y="5295912"/>
            <a:ext cx="4500562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Георгий Седов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1877 – 1914 гг.</a:t>
            </a:r>
          </a:p>
        </p:txBody>
      </p:sp>
      <p:sp>
        <p:nvSpPr>
          <p:cNvPr id="16390" name="AutoShape 7" descr="http://www.google.ru/url?sa=i&amp;source=images&amp;cd=&amp;docid=M_CQHOio1H2eOM&amp;tbnid=MHNsohBR4H-t_M:&amp;ved=0CAUQjBw&amp;url=http%3A%2F%2Fupload.wikimedia.org%2Fwikipedia%2Fcommons%2Fthumb%2F6%2F66%2FSedow_georgy.jpg%2F220px-Sedow_georgy.jpg&amp;ei=80nKUpn5MKXZ4ASxgIHgAw&amp;psig=AFQjCNEIbvAQRuw0yZ-4vaF9oVIQs9Tr9A&amp;ust=138907531584212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1" name="AutoShape 9" descr="http://www.google.ru/url?sa=i&amp;source=images&amp;cd=&amp;docid=M_CQHOio1H2eOM&amp;tbnid=MHNsohBR4H-t_M:&amp;ved=0CAUQjBw&amp;url=http%3A%2F%2Fupload.wikimedia.org%2Fwikipedia%2Fcommons%2Fthumb%2F6%2F66%2FSedow_georgy.jpg%2F220px-Sedow_georgy.jpg&amp;ei=80nKUpn5MKXZ4ASxgIHgAw&amp;psig=AFQjCNEIbvAQRuw0yZ-4vaF9oVIQs9Tr9A&amp;ust=138907531584212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AutoShape 11" descr="http://www.google.ru/url?sa=i&amp;source=images&amp;cd=&amp;docid=M_CQHOio1H2eOM&amp;tbnid=MHNsohBR4H-t_M:&amp;ved=0CAUQjBw&amp;url=http%3A%2F%2Fupload.wikimedia.org%2Fwikipedia%2Fcommons%2Fthumb%2F6%2F66%2FSedow_georgy.jpg%2F220px-Sedow_georgy.jpg&amp;ei=80nKUpn5MKXZ4ASxgIHgAw&amp;psig=AFQjCNEIbvAQRuw0yZ-4vaF9oVIQs9Tr9A&amp;ust=138907531584212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29058" y="1357298"/>
            <a:ext cx="4929222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Владимир </a:t>
            </a:r>
            <a:r>
              <a:rPr lang="ru-RU" sz="5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Русанов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  1875 – 1912-13? гг.</a:t>
            </a:r>
          </a:p>
        </p:txBody>
      </p:sp>
      <p:sp>
        <p:nvSpPr>
          <p:cNvPr id="17411" name="AutoShape 5" descr="http://www.google.ru/url?sa=i&amp;source=images&amp;cd=&amp;docid=1kTnXplc4IFJxM&amp;tbnid=i5_4vKL3mLFIZM:&amp;ved=0CAUQjBw&amp;url=http%3A%2F%2Fupload.wikimedia.org%2Fwikipedia%2Fru%2Fthumb%2F0%2F0e%2FRusanov_vladimir.jpg%2F200px-Rusanov_vladimir.jpg&amp;ei=gkrKUsCLDaGN4wSww4CYAg&amp;psig=AFQjCNGIr6D6wq3CDQDcjHvBJYKlymJW5A&amp;ust=138907545824793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2" name="Picture 6" descr="C:\Users\Алексей\Pictures\200px-Rusanov_vladim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92150"/>
            <a:ext cx="40195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29058" y="1357298"/>
            <a:ext cx="4929222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Отто</a:t>
            </a: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Юльевич Шмидт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1891 – 1956 гг.</a:t>
            </a:r>
          </a:p>
        </p:txBody>
      </p:sp>
      <p:pic>
        <p:nvPicPr>
          <p:cNvPr id="18435" name="Picture 4" descr="C:\Users\Алексей\Pictures\180px-otto_shmid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3676650" cy="590550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0020" y="571481"/>
            <a:ext cx="8429683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Жизн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радостный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63" y="1143000"/>
            <a:ext cx="785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20" y="1571612"/>
            <a:ext cx="8429683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Цел</a:t>
            </a:r>
            <a:r>
              <a:rPr lang="ru-RU" sz="6000" b="1" i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устремлённый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857496"/>
            <a:ext cx="821537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Добр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желательный</a:t>
            </a: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4286256"/>
            <a:ext cx="785818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Труд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любивый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00364" y="571480"/>
            <a:ext cx="857256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е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143108" y="1571612"/>
            <a:ext cx="100013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е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1736" y="2857496"/>
            <a:ext cx="642942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28860" y="4214818"/>
            <a:ext cx="500066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Picture 2" descr="http://us.cdn4.123rf.com/168nwm/naypong/naypong1208/naypong120800050/14873230-n-n-nf-----n---n--n---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5157192"/>
            <a:ext cx="1800200" cy="159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9468" name="Picture 6" descr="http://vorobus.com/wp-content/uploads/2011/05/turys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0538" y="3508375"/>
            <a:ext cx="2303462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5" descr="C:\Users\Алексей\Pictures\pics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3850" y="0"/>
            <a:ext cx="10144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6" descr="http://mir46.ru/IMGS/e5e5b57765a29cb33893ae18a7890a4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8" descr="http://www.avsim.su/forum/uploads/monthly_04_2011/post-68086-0-37633200-130372503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1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 descr="http://s49.radikal.ru/i126/0911/7d/9602bb37f38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2888"/>
            <a:ext cx="9144000" cy="784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49.radikal.ru/i126/0911/7d/9602bb37f38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9144000" cy="784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43313" y="2286000"/>
            <a:ext cx="4714875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0"/>
            <a:ext cx="8280920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Снег летает и сверкает 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 золотом сиянии дня,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Словно пухом устилает 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Все долины и поля…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Все в природе замирает: 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И поля, и темный лес.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Снег летает и сверкает, </a:t>
            </a:r>
          </a:p>
          <a:p>
            <a:pPr>
              <a:defRPr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Тихо падая с небес…..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6" descr="http://www.tuning-moto.ru/images/foto/sneg/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0"/>
            <a:ext cx="10012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4" name="Picture 8" descr="http://sdelanounas.ru/images/img/d/3/d3d3LnN1cGVyc2NyaXB0b3IuY29tL3dwLWNvbnRlbnQvdXBsb2Fkcy8yMDExLzAxL3lhbWFsLWltYWdlLTMuanBnP19faWQ9MTYyMjg=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47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8" name="Picture 6" descr="http://www.cruiselawnews.com/uploads/image/ClipperAdventurer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6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2" name="Picture 7" descr="C:\Users\Алексей\Pictures\1366319825_12610185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285984" y="50004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285984" y="1214422"/>
            <a:ext cx="714380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285984" y="1928802"/>
            <a:ext cx="714380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285984" y="478632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285984" y="407194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285984" y="264318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285984" y="335756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285984" y="5500702"/>
            <a:ext cx="714380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000375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3714750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4429125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5857875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</a:t>
            </a: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572250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5143500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7215188" y="5000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5857875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5143500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</a:t>
            </a: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4429125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3714750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3000375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857250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1571625" y="12144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5857875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5143500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ё</a:t>
            </a: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4429125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3714750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3000375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</a:t>
            </a: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1571625" y="19288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6572250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37" name="Rectangle 1"/>
          <p:cNvSpPr>
            <a:spLocks noChangeArrowheads="1"/>
          </p:cNvSpPr>
          <p:nvPr/>
        </p:nvSpPr>
        <p:spPr bwMode="auto">
          <a:xfrm>
            <a:off x="5857875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</a:t>
            </a: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5143500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4429125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40" name="Rectangle 1"/>
          <p:cNvSpPr>
            <a:spLocks noChangeArrowheads="1"/>
          </p:cNvSpPr>
          <p:nvPr/>
        </p:nvSpPr>
        <p:spPr bwMode="auto">
          <a:xfrm>
            <a:off x="3714750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</a:t>
            </a:r>
          </a:p>
        </p:txBody>
      </p:sp>
      <p:sp>
        <p:nvSpPr>
          <p:cNvPr id="41" name="Rectangle 1"/>
          <p:cNvSpPr>
            <a:spLocks noChangeArrowheads="1"/>
          </p:cNvSpPr>
          <p:nvPr/>
        </p:nvSpPr>
        <p:spPr bwMode="auto">
          <a:xfrm>
            <a:off x="3000375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1571625" y="26431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43" name="Rectangle 1"/>
          <p:cNvSpPr>
            <a:spLocks noChangeArrowheads="1"/>
          </p:cNvSpPr>
          <p:nvPr/>
        </p:nvSpPr>
        <p:spPr bwMode="auto">
          <a:xfrm>
            <a:off x="5143500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4429125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3714750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</a:t>
            </a:r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3000375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214313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48" name="Rectangle 1"/>
          <p:cNvSpPr>
            <a:spLocks noChangeArrowheads="1"/>
          </p:cNvSpPr>
          <p:nvPr/>
        </p:nvSpPr>
        <p:spPr bwMode="auto">
          <a:xfrm>
            <a:off x="857250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49" name="Rectangle 1"/>
          <p:cNvSpPr>
            <a:spLocks noChangeArrowheads="1"/>
          </p:cNvSpPr>
          <p:nvPr/>
        </p:nvSpPr>
        <p:spPr bwMode="auto">
          <a:xfrm>
            <a:off x="1571625" y="335756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50" name="Rectangle 1"/>
          <p:cNvSpPr>
            <a:spLocks noChangeArrowheads="1"/>
          </p:cNvSpPr>
          <p:nvPr/>
        </p:nvSpPr>
        <p:spPr bwMode="auto">
          <a:xfrm>
            <a:off x="5857875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5143500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52" name="Rectangle 1"/>
          <p:cNvSpPr>
            <a:spLocks noChangeArrowheads="1"/>
          </p:cNvSpPr>
          <p:nvPr/>
        </p:nvSpPr>
        <p:spPr bwMode="auto">
          <a:xfrm>
            <a:off x="4429125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</a:t>
            </a:r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3714750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54" name="Rectangle 1"/>
          <p:cNvSpPr>
            <a:spLocks noChangeArrowheads="1"/>
          </p:cNvSpPr>
          <p:nvPr/>
        </p:nvSpPr>
        <p:spPr bwMode="auto">
          <a:xfrm>
            <a:off x="3000375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1571625" y="407193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</a:t>
            </a:r>
          </a:p>
        </p:txBody>
      </p:sp>
      <p:sp>
        <p:nvSpPr>
          <p:cNvPr id="56" name="Rectangle 1"/>
          <p:cNvSpPr>
            <a:spLocks noChangeArrowheads="1"/>
          </p:cNvSpPr>
          <p:nvPr/>
        </p:nvSpPr>
        <p:spPr bwMode="auto">
          <a:xfrm>
            <a:off x="5143500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</a:t>
            </a:r>
          </a:p>
        </p:txBody>
      </p:sp>
      <p:sp>
        <p:nvSpPr>
          <p:cNvPr id="57" name="Rectangle 1"/>
          <p:cNvSpPr>
            <a:spLocks noChangeArrowheads="1"/>
          </p:cNvSpPr>
          <p:nvPr/>
        </p:nvSpPr>
        <p:spPr bwMode="auto">
          <a:xfrm>
            <a:off x="4429125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58" name="Rectangle 1"/>
          <p:cNvSpPr>
            <a:spLocks noChangeArrowheads="1"/>
          </p:cNvSpPr>
          <p:nvPr/>
        </p:nvSpPr>
        <p:spPr bwMode="auto">
          <a:xfrm>
            <a:off x="3714750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х</a:t>
            </a:r>
          </a:p>
        </p:txBody>
      </p:sp>
      <p:sp>
        <p:nvSpPr>
          <p:cNvPr id="59" name="Rectangle 1"/>
          <p:cNvSpPr>
            <a:spLocks noChangeArrowheads="1"/>
          </p:cNvSpPr>
          <p:nvPr/>
        </p:nvSpPr>
        <p:spPr bwMode="auto">
          <a:xfrm>
            <a:off x="3000375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</a:t>
            </a:r>
          </a:p>
        </p:txBody>
      </p:sp>
      <p:sp>
        <p:nvSpPr>
          <p:cNvPr id="60" name="Rectangle 1"/>
          <p:cNvSpPr>
            <a:spLocks noChangeArrowheads="1"/>
          </p:cNvSpPr>
          <p:nvPr/>
        </p:nvSpPr>
        <p:spPr bwMode="auto">
          <a:xfrm>
            <a:off x="214313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61" name="Rectangle 1"/>
          <p:cNvSpPr>
            <a:spLocks noChangeArrowheads="1"/>
          </p:cNvSpPr>
          <p:nvPr/>
        </p:nvSpPr>
        <p:spPr bwMode="auto">
          <a:xfrm>
            <a:off x="857250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62" name="Rectangle 1"/>
          <p:cNvSpPr>
            <a:spLocks noChangeArrowheads="1"/>
          </p:cNvSpPr>
          <p:nvPr/>
        </p:nvSpPr>
        <p:spPr bwMode="auto">
          <a:xfrm>
            <a:off x="1571625" y="4786313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</a:p>
        </p:txBody>
      </p: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4429125" y="55006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</a:t>
            </a:r>
          </a:p>
        </p:txBody>
      </p:sp>
      <p:sp>
        <p:nvSpPr>
          <p:cNvPr id="64" name="Rectangle 1"/>
          <p:cNvSpPr>
            <a:spLocks noChangeArrowheads="1"/>
          </p:cNvSpPr>
          <p:nvPr/>
        </p:nvSpPr>
        <p:spPr bwMode="auto">
          <a:xfrm>
            <a:off x="3714750" y="55006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65" name="Rectangle 1"/>
          <p:cNvSpPr>
            <a:spLocks noChangeArrowheads="1"/>
          </p:cNvSpPr>
          <p:nvPr/>
        </p:nvSpPr>
        <p:spPr bwMode="auto">
          <a:xfrm>
            <a:off x="3000375" y="55006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</a:p>
        </p:txBody>
      </p:sp>
      <p:sp>
        <p:nvSpPr>
          <p:cNvPr id="66" name="Rectangle 1"/>
          <p:cNvSpPr>
            <a:spLocks noChangeArrowheads="1"/>
          </p:cNvSpPr>
          <p:nvPr/>
        </p:nvSpPr>
        <p:spPr bwMode="auto">
          <a:xfrm>
            <a:off x="857250" y="55006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</a:t>
            </a:r>
          </a:p>
        </p:txBody>
      </p:sp>
      <p:sp>
        <p:nvSpPr>
          <p:cNvPr id="67" name="Rectangle 1"/>
          <p:cNvSpPr>
            <a:spLocks noChangeArrowheads="1"/>
          </p:cNvSpPr>
          <p:nvPr/>
        </p:nvSpPr>
        <p:spPr bwMode="auto">
          <a:xfrm>
            <a:off x="1571625" y="5500688"/>
            <a:ext cx="714375" cy="7143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bazazakonov.ru/upload/images/2667509/image1.p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214313"/>
            <a:ext cx="83312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914400" y="2332038"/>
            <a:ext cx="8229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4000504"/>
            <a:ext cx="8572559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Остров Врангеля – Всемирное Наследие человечества</a:t>
            </a:r>
          </a:p>
        </p:txBody>
      </p:sp>
      <p:pic>
        <p:nvPicPr>
          <p:cNvPr id="30725" name="Picture 2" descr="http://s4.rimg.info/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270827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1285875" y="2714625"/>
            <a:ext cx="7400925" cy="341153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2" descr="http://www.forumimage.ru/uploads/20091005/125473051355615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Прямоугольник 4"/>
          <p:cNvSpPr>
            <a:spLocks noChangeArrowheads="1"/>
          </p:cNvSpPr>
          <p:nvPr/>
        </p:nvSpPr>
        <p:spPr bwMode="auto">
          <a:xfrm>
            <a:off x="2286000" y="29670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.</a:t>
            </a:r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357562"/>
            <a:ext cx="9143999" cy="33855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latin typeface="+mn-lt"/>
                <a:cs typeface="+mn-cs"/>
              </a:rPr>
              <a:t>Организация Объединённых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latin typeface="+mn-lt"/>
                <a:cs typeface="+mn-cs"/>
              </a:rPr>
              <a:t> Наций по вопросам образования,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bg1"/>
                </a:solidFill>
                <a:latin typeface="+mn-lt"/>
                <a:cs typeface="+mn-cs"/>
              </a:rPr>
              <a:t>науки и культуры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31751" name="Picture 2" descr="http://s4.rimg.info/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92950" y="33337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4.rimg.info/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501332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dmitoks.ru/wp-content/uploads/2012/04/e5f0a948d92b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16013" y="4652963"/>
            <a:ext cx="1192212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1188" y="5283200"/>
            <a:ext cx="1182687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uzyka-iz-kf-quotР-padaet-sneg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16913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path" presetSubtype="0" repeatCount="5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93 -0.2625 C -0.13593 -0.04097 -0.03975 0.14167 0.07761 0.14167 C 0.21598 0.14167 0.26615 -0.06042 0.28698 -0.18218 L 0.30886 -0.34352 C 0.33038 -0.46458 0.38368 -0.66667 0.53993 -0.66667 C 0.63993 -0.66667 0.75382 -0.48495 0.75382 -0.2625 C 0.75382 -0.04097 0.63993 0.14167 0.53993 0.14167 C 0.38368 0.14167 0.33038 -0.06042 0.30886 -0.18218 L 0.28698 -0.34352 C 0.26615 -0.46458 0.21598 -0.66667 0.07761 -0.66667 C -0.03975 -0.66667 -0.13593 -0.48495 -0.13593 -0.2625 Z " pathEditMode="relative" rAng="0" ptsTypes="ffFffffFfff">
                                      <p:cBhvr>
                                        <p:cTn id="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" presetID="32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97 -0.34514 C 0.01024 -0.65417 0.71111 -0.65417 0.37152 -0.34514 C 0.71111 -0.65417 0.71111 0.00046 0.37152 -0.31643 C 0.71111 0.00046 0.01024 0.00046 0.34097 -0.31643 C 0.01024 0.00046 0.01024 -0.65417 0.34097 -0.34514 Z " pathEditMode="relative" rAng="0" ptsTypes="fffff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Алексей\Pictures\ludia-245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132138" y="908050"/>
            <a:ext cx="2149475" cy="4456113"/>
          </a:xfrm>
          <a:noFill/>
        </p:spPr>
      </p:pic>
      <p:pic>
        <p:nvPicPr>
          <p:cNvPr id="14" name="Muzyka-iz-kf-quotР-padaet-sneg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8313" y="836613"/>
            <a:ext cx="503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92275" y="7651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750" y="1916113"/>
            <a:ext cx="503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80288" y="609282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59788" y="609282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59788" y="4868863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3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s.cdn4.123rf.com/168nwm/naypong/naypong1208/naypong120800050/14873230-n-n-nf-----n---n--n---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765175"/>
            <a:ext cx="1835150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908720"/>
            <a:ext cx="7500989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Чистый      писать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2857496"/>
            <a:ext cx="8143931" cy="212365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                 Путь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              шествовать</a:t>
            </a:r>
          </a:p>
        </p:txBody>
      </p:sp>
      <p:pic>
        <p:nvPicPr>
          <p:cNvPr id="7173" name="Picture 6" descr="http://vorobus.com/wp-content/uploads/2011/05/turys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57550"/>
            <a:ext cx="24765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Алексей\Pictures\rd1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43213" y="1557338"/>
            <a:ext cx="4211637" cy="2814637"/>
          </a:xfrm>
          <a:noFill/>
        </p:spPr>
      </p:pic>
      <p:pic>
        <p:nvPicPr>
          <p:cNvPr id="3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6375" y="335756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11413" y="3789363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19475" y="40767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7900" y="422116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7400" y="422116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40650" y="32845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025" y="36449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42926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913" y="692150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8446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90805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025" y="42926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59788" y="162877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8350" y="7651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7651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северный олень, анимаш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1052513"/>
            <a:ext cx="2808288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северный олень, анимашк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124744"/>
            <a:ext cx="2808312" cy="4212469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15573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26368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72450" y="36449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80288" y="22050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11255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11255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1500" y="105251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3860800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5463" y="141287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4" descr="http://animashky.ru/flist/objiv/24/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2133600"/>
            <a:ext cx="4824413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C:\Users\Алексей\Pictures\23264484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7675" y="2573338"/>
            <a:ext cx="4824413" cy="4284662"/>
          </a:xfrm>
          <a:noFill/>
        </p:spPr>
      </p:pic>
      <p:pic>
        <p:nvPicPr>
          <p:cNvPr id="3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01013" y="587692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594995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4209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350" y="69215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9810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025" y="83661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8350" y="1628775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5113" y="836613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9" name="AutoShape 6" descr="http://www.google.ru/url?sa=i&amp;source=images&amp;cd=&amp;docid=fzReAiQJD70LgM&amp;tbnid=8_z_PMBt5rArHM:&amp;ved=0CAUQjBw4Gg&amp;url=http%3A%2F%2Fcool-pictures.su%2F_ph%2F12%2F2%2F232644848.gif&amp;ei=yY_LUrP2GI_Y4QSWqIH4Aw&amp;psig=AFQjCNFy0duBgWUVDedHmJvFtV6Td78WGA&amp;ust=138915872946405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0" name="AutoShape 8" descr="http://www.google.ru/url?sa=i&amp;source=images&amp;cd=&amp;docid=fzReAiQJD70LgM&amp;tbnid=8_z_PMBt5rArHM:&amp;ved=0CAUQjBw4Gg&amp;url=http%3A%2F%2Fcool-pictures.su%2F_ph%2F12%2F2%2F232644848.gif&amp;ei=yY_LUrP2GI_Y4QSWqIH4Aw&amp;psig=AFQjCNFy0duBgWUVDedHmJvFtV6Td78WGA&amp;ust=1389158729464051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7901" name="Picture 9" descr="C:\Users\Алексей\Pictures\23264484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476250"/>
            <a:ext cx="4248150" cy="377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83661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16913" y="2852738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836613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27988" y="2133600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4724400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141287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35004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22050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675" y="13414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458152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1052513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01013" y="5013325"/>
            <a:ext cx="503237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http://dmitoks.ru/wp-content/uploads/2012/04/e5f0a948d92b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24750" y="1341438"/>
            <a:ext cx="503238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7" name="Picture 3" descr="C:\Users\Алексей\Pictures\emocii-214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196975"/>
            <a:ext cx="460851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8" name="Прямоугольник 15"/>
          <p:cNvSpPr>
            <a:spLocks noChangeArrowheads="1"/>
          </p:cNvSpPr>
          <p:nvPr/>
        </p:nvSpPr>
        <p:spPr bwMode="auto">
          <a:xfrm>
            <a:off x="971550" y="6078538"/>
            <a:ext cx="6480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5445224"/>
            <a:ext cx="658795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Счастливого пути!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9" descr="http://sdelanounas.ru/i/d/3/d3d3LnJ1c3NpYW4tdHJhdmVscy5ydS9mb3RvMi9zaHlyb3RrYS90ZXh0L2ltZy8wNTIuanBnP19faWQ9MjUwOTE=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3284538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361" y="428604"/>
            <a:ext cx="742927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Краснозобая казарка</a:t>
            </a:r>
          </a:p>
        </p:txBody>
      </p:sp>
      <p:pic>
        <p:nvPicPr>
          <p:cNvPr id="40963" name="Picture 6" descr="http://www.den-za-dnem.ru/gal/albums/userpics/10001/m00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1358900"/>
            <a:ext cx="7129462" cy="5373688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64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501332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7" y="357166"/>
            <a:ext cx="807249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Орлан - белохвост</a:t>
            </a:r>
          </a:p>
        </p:txBody>
      </p:sp>
      <p:pic>
        <p:nvPicPr>
          <p:cNvPr id="41987" name="Picture 6" descr="http://sakhalife.ru/sites/default/files/story/2013/01/4658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1341438"/>
            <a:ext cx="7704137" cy="5356225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1988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00950" y="0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7159" y="357166"/>
            <a:ext cx="8429684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Толстоклювая кайра</a:t>
            </a:r>
          </a:p>
        </p:txBody>
      </p:sp>
      <p:pic>
        <p:nvPicPr>
          <p:cNvPr id="43011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80288" y="5084763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6" descr="http://www.mk.ru/upload/iblock_mk/475/e9/9b/87/DETAIL_PICTURE_726319_827266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233488"/>
            <a:ext cx="6985000" cy="5233987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7" y="357166"/>
            <a:ext cx="79296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Тонкоклювая кайра</a:t>
            </a:r>
          </a:p>
        </p:txBody>
      </p:sp>
      <p:pic>
        <p:nvPicPr>
          <p:cNvPr id="44035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5084763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8" descr="http://pics2.pokazuha.ru/p442/t/v/622277uv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268413"/>
            <a:ext cx="6119812" cy="5473700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63" y="2714625"/>
            <a:ext cx="7815262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Чист</a:t>
            </a:r>
            <a:r>
              <a:rPr lang="ru-RU" sz="8000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_</a:t>
            </a:r>
            <a:r>
              <a:rPr lang="ru-RU" sz="8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писание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50" y="4143375"/>
            <a:ext cx="79295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Пут</a:t>
            </a:r>
            <a:r>
              <a:rPr lang="ru-RU" sz="8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_</a:t>
            </a:r>
            <a:r>
              <a:rPr lang="ru-RU" sz="8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шествие</a:t>
            </a:r>
            <a:endParaRPr lang="ru-RU" sz="8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2714621"/>
            <a:ext cx="142876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4071942"/>
            <a:ext cx="1500198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</a:p>
        </p:txBody>
      </p:sp>
      <p:pic>
        <p:nvPicPr>
          <p:cNvPr id="11" name="Picture 6" descr="http://vorobus.com/wp-content/uploads/2011/05/turys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2148630" cy="3123778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8199" name="Picture 2" descr="http://us.cdn4.123rf.com/168nwm/naypong/naypong1208/naypong120800050/14873230-n-n-nf-----n---n--n---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4868863"/>
            <a:ext cx="19859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5" y="285728"/>
            <a:ext cx="692948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Желтозобик</a:t>
            </a:r>
            <a:endParaRPr lang="ru-RU" sz="5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5059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501332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 descr="http://kartiny.ucoz.ru/_ph/100/95569647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1125538"/>
            <a:ext cx="5616575" cy="5524500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428604"/>
            <a:ext cx="71437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Проверь себя: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284984"/>
            <a:ext cx="2448273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Краснозобая казарка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3212976"/>
            <a:ext cx="3209011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Орлан - белохвост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6021288"/>
            <a:ext cx="2736304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Толстоклювая кайра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5877272"/>
            <a:ext cx="3210151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Тонкоклювая кайра</a:t>
            </a:r>
          </a:p>
        </p:txBody>
      </p:sp>
      <p:sp>
        <p:nvSpPr>
          <p:cNvPr id="14" name="Прямоугольник 13"/>
          <p:cNvSpPr/>
          <p:nvPr/>
        </p:nvSpPr>
        <p:spPr>
          <a:xfrm rot="10800000" flipV="1">
            <a:off x="2771800" y="5301208"/>
            <a:ext cx="2995836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Желтозобик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6088" name="Picture 6" descr="http://www.den-za-dnem.ru/gal/albums/userpics/10001/m00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341438"/>
            <a:ext cx="2592388" cy="1952625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6089" name="Picture 6" descr="http://sakhalife.ru/sites/default/files/story/2013/01/4658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1268413"/>
            <a:ext cx="2838450" cy="1973262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6090" name="Picture 6" descr="http://www.mk.ru/upload/iblock_mk/475/e9/9b/87/DETAIL_PICTURE_726319_827266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4076700"/>
            <a:ext cx="2593975" cy="1944688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6091" name="Picture 8" descr="http://pics2.pokazuha.ru/p442/t/v/622277uv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7400" y="3644900"/>
            <a:ext cx="2520950" cy="2254250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6092" name="Picture 6" descr="http://kartiny.ucoz.ru/_ph/100/95569647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87675" y="2565400"/>
            <a:ext cx="2743200" cy="2698750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9" y="285728"/>
            <a:ext cx="266429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Листоед</a:t>
            </a:r>
          </a:p>
        </p:txBody>
      </p:sp>
      <p:pic>
        <p:nvPicPr>
          <p:cNvPr id="47107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1196975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860032" y="3284984"/>
            <a:ext cx="374441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Долгоносик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949280"/>
            <a:ext cx="4464496" cy="76944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Листоблошки</a:t>
            </a:r>
          </a:p>
        </p:txBody>
      </p:sp>
      <p:pic>
        <p:nvPicPr>
          <p:cNvPr id="47110" name="Picture 10" descr="http://omop.su/images/80/Psylla_alni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573463"/>
            <a:ext cx="4175125" cy="2503487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7111" name="Picture 12" descr="http://volgoentomolog.ru/_tbkp/1/265px-GreenBeetle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981075"/>
            <a:ext cx="3097213" cy="2465388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7112" name="Picture 14" descr="http://1001fact.ru/wp-content/uploads/2012/04/dolgonos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620713"/>
            <a:ext cx="3810000" cy="2752725"/>
          </a:xfrm>
          <a:prstGeom prst="rect">
            <a:avLst/>
          </a:prstGeom>
          <a:noFill/>
          <a:ln w="3175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www.zapoved.net:8080/catalog/img_originals/36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96975"/>
            <a:ext cx="7069138" cy="53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3" y="214290"/>
            <a:ext cx="685804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Овцебык</a:t>
            </a:r>
          </a:p>
        </p:txBody>
      </p:sp>
      <p:pic>
        <p:nvPicPr>
          <p:cNvPr id="48132" name="Picture 1" descr="C:\Users\Алексей\Pictures\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5084763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AutoShape 6" descr="http://www.google.ru/url?sa=i&amp;source=images&amp;cd=&amp;docid=YVDvIdobpSvwQM&amp;tbnid=ZicTaz7G_GO26M:&amp;ved=0CAUQjBw&amp;url=http%3A%2F%2Fwww.zapoved.net%2Fcatalog%2Fimg_originals%2F3695.jpg&amp;ei=ugjMUoSxEMmO5ATUjIH4Cw&amp;psig=AFQjCNGKcjujfUq-FssBZO71V2LL5X4PqA&amp;ust=138918969042771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4" name="AutoShape 8" descr="http://www.google.ru/url?sa=i&amp;source=images&amp;cd=&amp;docid=YVDvIdobpSvwQM&amp;tbnid=ZicTaz7G_GO26M:&amp;ved=0CAUQjBw&amp;url=http%3A%2F%2Fwww.zapoved.net%2Fcatalog%2Fimg_originals%2F3695.jpg&amp;ei=ugjMUoSxEMmO5ATUjIH4Cw&amp;psig=AFQjCNGKcjujfUq-FssBZO71V2LL5X4PqA&amp;ust=138918969042771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5" name="AutoShape 10" descr="http://www.google.ru/url?sa=i&amp;source=images&amp;cd=&amp;docid=YVDvIdobpSvwQM&amp;tbnid=ZicTaz7G_GO26M:&amp;ved=0CAUQjBw&amp;url=http%3A%2F%2Fwww.zapoved.net%2Fcatalog%2Fimg_originals%2F3695.jpg&amp;ei=ugjMUoSxEMmO5ATUjIH4Cw&amp;psig=AFQjCNGKcjujfUq-FssBZO71V2LL5X4PqA&amp;ust=138918969042771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36" name="AutoShape 12" descr="http://www.google.ru/url?sa=i&amp;source=images&amp;cd=&amp;docid=YVDvIdobpSvwQM&amp;tbnid=ZicTaz7G_GO26M:&amp;ved=0CAUQjBw&amp;url=http%3A%2F%2Fwww.zapoved.net%2Fcatalog%2Fimg_originals%2F3695.jpg&amp;ei=ugjMUoSxEMmO5ATUjIH4Cw&amp;psig=AFQjCNGKcjujfUq-FssBZO71V2LL5X4PqA&amp;ust=138918969042771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313" y="5106988"/>
            <a:ext cx="104775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 descr="http://s4.rimg.info/d5303da5b150bc69986d5b90dabed88c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0425" y="5084763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713" y="5259388"/>
            <a:ext cx="104775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Muzyka-iz-kf-quotР-padaet-sneg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3113" y="5411788"/>
            <a:ext cx="104775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dmitoks.ru/wp-content/uploads/2012/04/e5f0a948d92b.png">
            <a:hlinkClick r:id="rId3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00113" y="5445125"/>
            <a:ext cx="104775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11 -0.41481 C -0.05886 -0.28773 -0.04393 -0.11018 0.01197 -0.11273 C 0.09288 -0.11273 0.09861 -0.70741 0.19496 -0.70879 C 0.28177 -0.70879 0.23541 -0.19004 0.31892 -0.1919 C 0.4059 -0.1919 0.3592 -0.56828 0.45225 -0.56828 C 0.53559 -0.56828 0.48941 -0.31412 0.56371 -0.31412 C 0.63524 -0.31412 0.59809 -0.50856 0.66336 -0.50856 C 0.70052 -0.50856 0.70312 -0.45555 0.70642 -0.41481 " pathEditMode="relative" rAng="0" ptsTypes="ffffffff">
                                      <p:cBhvr>
                                        <p:cTn id="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4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3 -0.70579 C 0.09184 -0.7169 0.10677 -0.72222 0.11841 -0.72222 C 0.13577 -0.72222 0.15261 -0.71389 0.16216 -0.70023 C 0.20348 -0.6456 0.23525 -0.52569 0.23525 -0.38357 C 0.23525 -0.3831 0.23525 -0.38102 0.23525 -0.38079 C 0.23525 -0.38102 0.23525 -0.37847 0.23525 -0.37778 C 0.23525 -0.23634 0.20348 -0.11319 0.16216 -0.0588 C 0.15261 -0.04792 0.13577 -0.03958 0.11841 -0.03958 C 0.10677 -0.03958 0.09184 -0.04491 0.0823 -0.05602 C 0.07257 -0.06667 0.06771 -0.08079 0.06771 -0.09722 C 0.06771 -0.1162 0.075 -0.13218 0.08733 -0.14329 C 0.13577 -0.19259 0.24219 -0.22801 0.36875 -0.22801 C 0.36875 -0.22755 0.37066 -0.22801 0.37066 -0.22755 C 0.37066 -0.22801 0.37327 -0.22801 0.37327 -0.22755 C 0.49966 -0.22801 0.60868 -0.19259 0.65712 -0.14329 C 0.66684 -0.13218 0.67414 -0.1162 0.67414 -0.09722 C 0.67414 -0.08079 0.66927 -0.06667 0.65973 -0.05602 C 0.65 -0.04491 0.63768 -0.03958 0.62309 -0.03958 C 0.60625 -0.03958 0.59184 -0.04792 0.58212 -0.0588 C 0.53837 -0.11319 0.5066 -0.23634 0.5066 -0.37847 C 0.5066 -0.37778 0.5066 -0.38102 0.5066 -0.38079 C 0.5066 -0.38102 0.5066 -0.38357 0.5066 -0.3831 C 0.5066 -0.52569 0.53837 -0.6456 0.58212 -0.70324 C 0.59184 -0.71389 0.60625 -0.72222 0.62309 -0.72222 C 0.63768 -0.72222 0.65 -0.7169 0.65973 -0.70579 C 0.66927 -0.69491 0.67414 -0.67847 0.67414 -0.66505 C 0.67414 -0.6456 0.66684 -0.62963 0.65712 -0.61597 C 0.60868 -0.56944 0.49966 -0.53403 0.37327 -0.53403 C 0.37327 -0.53333 0.37327 -0.53403 0.37066 -0.53403 C 0.37066 -0.53333 0.36875 -0.53403 0.36875 -0.53333 C 0.24219 -0.53403 0.13577 -0.56944 0.08733 -0.61597 C 0.075 -0.62963 0.06771 -0.6456 0.06771 -0.66505 C 0.06771 -0.67847 0.07257 -0.69491 0.0823 -0.70579 Z " pathEditMode="relative" rAng="0" ptsTypes="fffffffffffffffffffffffffffffffff">
                                      <p:cBhvr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4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68125 L 0.48125 -0.68125 L 0.68108 -0.08287 L 0.1875 -0.08287 L -0.01198 -0.68125 Z " pathEditMode="relative" rAng="0" ptsTypes="FFFFF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00"/>
                            </p:stCondLst>
                            <p:childTnLst>
                              <p:par>
                                <p:cTn id="20" presetID="11" presetClass="entr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bvi.rusf.ru/taksa/i0047/004749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4500563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313" y="500063"/>
            <a:ext cx="8572500" cy="83026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3" y="357166"/>
            <a:ext cx="442915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Мелколепестник сложный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357166"/>
            <a:ext cx="4429156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Сердечник пурпуровый</a:t>
            </a:r>
          </a:p>
        </p:txBody>
      </p:sp>
      <p:pic>
        <p:nvPicPr>
          <p:cNvPr id="50182" name="Picture 2" descr="http://s4.rimg.info/d5303da5b150bc69986d5b90dabed88c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5157788"/>
            <a:ext cx="1543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11" descr="http://www.sevin.ru/redbook/picspl_s/83sp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700213"/>
            <a:ext cx="410527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lifeglobe.net/media/entry/0/8-1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1643063"/>
            <a:ext cx="7504112" cy="493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09" y="214290"/>
            <a:ext cx="7715305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«Родильный дом белых медведей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6" descr="http://img12.nnm.ru/f/9/8/0/c/1034c62ffbbdf10f541ebaf5f7b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26988"/>
            <a:ext cx="5357812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4" descr="http://narfu.ru/upload/iblock/eb0/mamon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0671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7" descr="http://cdn4.img22.rian.ru/images/72787/12/7278712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619500"/>
            <a:ext cx="5715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9" descr="http://www.ostrovwrangelya.org/pictures/flowers/i_866384614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1763" y="3908425"/>
            <a:ext cx="3932237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 descr="http://www.google.ru/url?sa=i&amp;source=images&amp;cd=&amp;docid=JrwUdj6TKw0mVM&amp;tbnid=qm3jHdL2nUcHwM:&amp;ved=0CAUQjBw&amp;url=http%3A%2F%2Fwww.worlds.ru%2F%2Fphoto%2Frussia_010220120535_5.jpg&amp;ei=2_PMUrfzKoqq4ASTtYGACg&amp;psig=AFQjCNEdRscrwKCpwmmVD6jAODOfQUvwKQ&amp;ust=138924988374714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3251" name="AutoShape 4" descr="http://www.google.ru/url?sa=i&amp;source=images&amp;cd=&amp;docid=JrwUdj6TKw0mVM&amp;tbnid=qm3jHdL2nUcHwM:&amp;ved=0CAUQjBw&amp;url=http%3A%2F%2Fwww.worlds.ru%2F%2Fphoto%2Frussia_010220120535_5.jpg&amp;ei=2_PMUrfzKoqq4ASTtYGACg&amp;psig=AFQjCNEdRscrwKCpwmmVD6jAODOfQUvwKQ&amp;ust=1389249883747143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3252" name="Picture 5" descr="C:\Users\Алексей\Pictures\russia_010220120535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4488" y="0"/>
            <a:ext cx="9488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6" descr="C:\Users\Алексей\Pictures\0_4adbe_5756547b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500563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0"/>
            <a:ext cx="8642350" cy="6858000"/>
          </a:xfrm>
        </p:spPr>
        <p:txBody>
          <a:bodyPr/>
          <a:lstStyle/>
          <a:p>
            <a:pPr algn="ctr">
              <a:buFont typeface="Wingdings 2" pitchFamily="18" charset="2"/>
              <a:buNone/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algn="ctr">
              <a:buFont typeface="Wingdings 2" pitchFamily="18" charset="2"/>
              <a:buNone/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Используемые источники: 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1. Слайд 2 – стихотворение - </a:t>
            </a:r>
            <a:r>
              <a:rPr lang="en-US" sz="1400" dirty="0" smtClean="0">
                <a:hlinkClick r:id="rId2"/>
              </a:rPr>
              <a:t>http://</a:t>
            </a:r>
            <a:r>
              <a:rPr lang="ru-RU" sz="1400" dirty="0" err="1" smtClean="0">
                <a:hlinkClick r:id="rId2"/>
              </a:rPr>
              <a:t>сезоны-года.рф</a:t>
            </a:r>
            <a:r>
              <a:rPr lang="ru-RU" sz="1400" dirty="0" smtClean="0">
                <a:hlinkClick r:id="rId2"/>
              </a:rPr>
              <a:t>/%</a:t>
            </a:r>
            <a:r>
              <a:rPr lang="en-US" sz="1400" dirty="0" smtClean="0">
                <a:hlinkClick r:id="rId2"/>
              </a:rPr>
              <a:t>D1%81%D1%82%D0%B8%D1%85%D0%B8%20%D0%BE%20%D0%B7%D0%B8%D0%BC%D0%B5%20%D1%81%D1%82%D1%809.html</a:t>
            </a:r>
            <a:endParaRPr lang="ru-RU" sz="1400" b="1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1400" dirty="0" smtClean="0"/>
              <a:t>2. Медвежонок - </a:t>
            </a:r>
            <a:r>
              <a:rPr lang="en-US" sz="1400" dirty="0" smtClean="0">
                <a:solidFill>
                  <a:srgbClr val="002060"/>
                </a:solidFill>
                <a:hlinkClick r:id="rId3"/>
              </a:rPr>
              <a:t>http://s4.rimg.info/d5303da5b150bc69986d5b90dabed88c.gif</a:t>
            </a:r>
            <a:endParaRPr lang="ru-RU" sz="1400" dirty="0" smtClean="0">
              <a:solidFill>
                <a:srgbClr val="002060"/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3. Слайд 2 – падающий снег - </a:t>
            </a:r>
            <a:r>
              <a:rPr lang="en-US" sz="1400" dirty="0" smtClean="0">
                <a:hlinkClick r:id="rId4"/>
              </a:rPr>
              <a:t>http://s49.radikal.ru/i126/0911/7d/9602bb37f389.gif</a:t>
            </a:r>
            <a:endParaRPr lang="ru-RU" sz="1400" dirty="0" smtClean="0"/>
          </a:p>
          <a:p>
            <a:pPr>
              <a:buFont typeface="Wingdings 2" pitchFamily="18" charset="2"/>
              <a:buNone/>
              <a:defRPr/>
            </a:pPr>
            <a:r>
              <a:rPr lang="ru-RU" sz="1400" dirty="0" smtClean="0"/>
              <a:t>4. Слайд 3,4, 8, 9, 15 – рука с пером - </a:t>
            </a:r>
            <a:r>
              <a:rPr lang="en-US" sz="1400" dirty="0" smtClean="0">
                <a:hlinkClick r:id="rId5"/>
              </a:rPr>
              <a:t>http://us.cdn4.123rf.com/168nwm/naypong/naypong1208/naypong120800050/14873230-n-n-nf----n---n--n---n.jpg</a:t>
            </a:r>
            <a:endParaRPr lang="ru-RU" sz="1400" dirty="0" smtClean="0"/>
          </a:p>
          <a:p>
            <a:pPr>
              <a:buFont typeface="Wingdings 2" pitchFamily="18" charset="2"/>
              <a:buNone/>
              <a:defRPr/>
            </a:pPr>
            <a:r>
              <a:rPr lang="ru-RU" sz="1400" dirty="0" smtClean="0"/>
              <a:t>5. Слайд 3, 4, 8, 9, 15 – турист - </a:t>
            </a:r>
            <a:r>
              <a:rPr lang="ru-RU" sz="1400" dirty="0" smtClean="0">
                <a:hlinkClick r:id="rId6"/>
              </a:rPr>
              <a:t>- </a:t>
            </a:r>
            <a:r>
              <a:rPr lang="en-US" sz="1400" dirty="0" smtClean="0">
                <a:hlinkClick r:id="rId6"/>
              </a:rPr>
              <a:t>http://vorobus.com/wp-content/uploads/2011/05/turyst.gif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6. Слайд 5 – Г.Честертон - </a:t>
            </a:r>
            <a:r>
              <a:rPr lang="en-US" sz="1400" dirty="0" smtClean="0">
                <a:hlinkClick r:id="rId7"/>
              </a:rPr>
              <a:t>http://blogerma.ru/wp-content/uploads/2012/06/Gilbert-Keith-Chesterton.jpg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7. Слайд 6 –Виды Арктики - </a:t>
            </a:r>
            <a:r>
              <a:rPr lang="en-US" sz="1400" dirty="0" smtClean="0">
                <a:hlinkClick r:id="rId8"/>
              </a:rPr>
              <a:t>http://riamotor.ru/uploads/posts/2011-09/1316591335_arktika.jpg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8. Слайд 7 – виды Арктики - </a:t>
            </a:r>
            <a:r>
              <a:rPr lang="en-US" sz="1400" dirty="0" smtClean="0">
                <a:hlinkClick r:id="rId9"/>
              </a:rPr>
              <a:t>http://krug.com.by/images/photo-arctic/arctic-day-15.jpg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9. Слайд  10-  С.Дежнев - </a:t>
            </a:r>
            <a:r>
              <a:rPr lang="en-US" sz="1400" dirty="0" smtClean="0">
                <a:hlinkClick r:id="rId10"/>
              </a:rPr>
              <a:t>http://upload.wikimedia.org/wikipedia/ru/9/98/%D0%A1%D0%B5%D0%BC%D1%91%D0%BD_%D0%94%D0%B5%D0%B6%D0%BD%D1%91%D0%B2.jpg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10. Слайд 10 – Ф.Литке - </a:t>
            </a:r>
            <a:r>
              <a:rPr lang="en-US" sz="1400" dirty="0" smtClean="0">
                <a:hlinkClick r:id="rId11"/>
              </a:rPr>
              <a:t>http://zapomnisam.ru/Images/litke.jpg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11. Слайд 11 -Ф. Врангель - </a:t>
            </a:r>
            <a:r>
              <a:rPr lang="en-US" sz="1400" dirty="0" smtClean="0">
                <a:hlinkClick r:id="rId12"/>
              </a:rPr>
              <a:t>http://www.zenker.se/Historia/Vegas_faerd/von_wrangel.jpg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12. Слайд 12 – </a:t>
            </a:r>
            <a:r>
              <a:rPr lang="ru-RU" sz="1400" dirty="0" err="1" smtClean="0"/>
              <a:t>Э.Толль</a:t>
            </a:r>
            <a:r>
              <a:rPr lang="ru-RU" sz="1400" dirty="0" smtClean="0"/>
              <a:t> - </a:t>
            </a:r>
            <a:r>
              <a:rPr lang="en-US" sz="1400" dirty="0" smtClean="0">
                <a:hlinkClick r:id="rId13"/>
              </a:rPr>
              <a:t>http://u.jimdo.com/www31/o/s3726f4fc9675ca64/img/ic137e260827aebf8/1333223517/std/%D1%8D-%D1%82%D0%BE%D0%BB%D0%BB%D1%8C.jpg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13. Слайд 12 –Г.Седов - - </a:t>
            </a:r>
            <a:r>
              <a:rPr lang="en-US" sz="1400" dirty="0" smtClean="0">
                <a:hlinkClick r:id="rId14"/>
              </a:rPr>
              <a:t>http://upload.wikimedia.org/wikipedia/commons/thumb/6/66/Sedow_georgy.jpg/220px-Sedow_georgy.jpg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None/>
              <a:defRPr/>
            </a:pPr>
            <a:r>
              <a:rPr lang="ru-RU" sz="1400" dirty="0" smtClean="0"/>
              <a:t>14. Слайд 13 – </a:t>
            </a:r>
            <a:r>
              <a:rPr lang="ru-RU" sz="1400" dirty="0" err="1" smtClean="0"/>
              <a:t>В.Русанов</a:t>
            </a:r>
            <a:r>
              <a:rPr lang="ru-RU" sz="1400" dirty="0" smtClean="0"/>
              <a:t> - - </a:t>
            </a:r>
            <a:r>
              <a:rPr lang="en-US" sz="1400" dirty="0" smtClean="0">
                <a:hlinkClick r:id="rId15"/>
              </a:rPr>
              <a:t>http://upload.wikimedia.org/wikipedia/ru/thumb/0/0e/Rusanov_vladimir.jpg/200px-Rusanov_vladimir.jpg</a:t>
            </a:r>
            <a:endParaRPr lang="ru-RU" sz="1400" dirty="0" smtClean="0"/>
          </a:p>
          <a:p>
            <a:pPr marL="342900" indent="-342900">
              <a:buFont typeface="Wingdings 2" pitchFamily="18" charset="2"/>
              <a:buAutoNum type="arabicPeriod" startAt="6"/>
              <a:defRPr/>
            </a:pP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214313" y="4786313"/>
            <a:ext cx="8786812" cy="153828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357694"/>
            <a:ext cx="8572560" cy="212365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</a:rPr>
              <a:t>«Путешествия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</a:rPr>
              <a:t>                     развивают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</a:rPr>
              <a:t>                        ум...»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1071546"/>
            <a:ext cx="4429156" cy="25853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Гилберт Честертон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1874 – 1936 гг.</a:t>
            </a:r>
          </a:p>
        </p:txBody>
      </p:sp>
      <p:pic>
        <p:nvPicPr>
          <p:cNvPr id="9223" name="Picture 2" descr="http://blogerma.ru/wp-content/uploads/2012/06/Gilbert-Keith-Chestert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33375"/>
            <a:ext cx="3167062" cy="399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15. Слайд 14 –О.Шмидт - - </a:t>
            </a:r>
            <a:r>
              <a:rPr lang="en-US" sz="1400" smtClean="0">
                <a:hlinkClick r:id="rId2"/>
              </a:rPr>
              <a:t>http://dic.academic.ru/pictures/wiki/files/49/180px-otto_shmidt.jpg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16. Слайд 16 – вездеход - - </a:t>
            </a:r>
            <a:r>
              <a:rPr lang="en-US" sz="1400" smtClean="0">
                <a:hlinkClick r:id="rId3"/>
              </a:rPr>
              <a:t>http://offroadclub.ru/ai/15000/report.14312/pics.5.jpg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17.  Слайд 17 – аэропорт - </a:t>
            </a:r>
            <a:r>
              <a:rPr lang="en-US" sz="1400" smtClean="0">
                <a:hlinkClick r:id="rId4"/>
              </a:rPr>
              <a:t>http://mir46.ru/IMGS/e5e5b57765a29cb33893ae18a7890a41.jpeg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18. Слайд 18 – самолет - </a:t>
            </a:r>
            <a:r>
              <a:rPr lang="en-US" sz="1400" smtClean="0">
                <a:hlinkClick r:id="rId5"/>
              </a:rPr>
              <a:t>http://img.rufox.ru/files/big2/171040.jpg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19. Слайд 19 – снегопад - </a:t>
            </a:r>
            <a:r>
              <a:rPr lang="ru-RU" sz="1400" smtClean="0">
                <a:solidFill>
                  <a:srgbClr val="002060"/>
                </a:solidFill>
              </a:rPr>
              <a:t>- </a:t>
            </a:r>
            <a:r>
              <a:rPr lang="en-US" sz="1400" smtClean="0">
                <a:hlinkClick r:id="rId6"/>
              </a:rPr>
              <a:t>http://s49.radikal.ru/i126/0911/7d/9602bb37f389.gif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20. –слайд 20 – снегоход - </a:t>
            </a:r>
            <a:r>
              <a:rPr lang="en-US" sz="1400" smtClean="0">
                <a:hlinkClick r:id="rId7"/>
              </a:rPr>
              <a:t>http://www.tuning-moto.ru/images/foto/sneg/9.jpg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21. Слайд 21 – ледокол - </a:t>
            </a:r>
            <a:r>
              <a:rPr lang="en-US" sz="1400" smtClean="0">
                <a:hlinkClick r:id="rId8"/>
              </a:rPr>
              <a:t>http://sdelanounas.ru/images/img/d/3/d3d3LnN1cGVyc2NyaXB0b3IuY29tL3dwLWNvbnRlbnQvdXBsb2Fkcy8yMDExLzAxL3lhbWFsLWltYWdlLTMuanBnP19faWQ9MTYyMjg=.jpg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22. Слайд 22 – теплоход -  </a:t>
            </a:r>
            <a:r>
              <a:rPr lang="en-US" sz="1400" smtClean="0">
                <a:hlinkClick r:id="rId9"/>
              </a:rPr>
              <a:t>http://www.cruiselawnews.com/uploads/image/ClipperAdventurer(2).jpg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23. Слайд 23 – северное сияние - </a:t>
            </a:r>
            <a:r>
              <a:rPr lang="en-US" sz="1400" smtClean="0">
                <a:hlinkClick r:id="rId10"/>
              </a:rPr>
              <a:t>http://s.pikabu.ru/post_img/2013/04/19/1/1366319825_1261018599.gif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24. Слайд 25 – заповедник «Остров Врангеля» - </a:t>
            </a:r>
            <a:r>
              <a:rPr lang="en-US" sz="1400" smtClean="0">
                <a:hlinkClick r:id="rId11"/>
              </a:rPr>
              <a:t>http://www.old.realschool.ru/data/img/news/5074_original.png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25. Слайд 26- остров Врангеля – </a:t>
            </a:r>
            <a:r>
              <a:rPr lang="en-US" sz="1400" smtClean="0">
                <a:hlinkClick r:id="rId12"/>
              </a:rPr>
              <a:t>http://www.zapovedniki-mira.com/uploads/posts/2012-12/thumbs/1354921953_zapovednik_osrov_vrangelya.jpg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26. Слайд 27 – остров Врангеля - </a:t>
            </a:r>
            <a:r>
              <a:rPr lang="en-US" sz="1400" smtClean="0">
                <a:hlinkClick r:id="rId13"/>
              </a:rPr>
              <a:t>http://s001.radikal.ru/i193/1004/e9/978828aa6f07.jpg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27. Слайд 28 -34, 44 – снежинка -</a:t>
            </a:r>
            <a:r>
              <a:rPr lang="en-US" sz="1400" smtClean="0"/>
              <a:t> </a:t>
            </a:r>
            <a:r>
              <a:rPr lang="en-US" sz="1400" smtClean="0">
                <a:hlinkClick r:id="rId14"/>
              </a:rPr>
              <a:t>http://www.koipkro.kostroma.ru/Galich_R/lsosh/DocLib13/e5f0a948d92b.png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28. Слайд 29 - Движущаяся девушка  - </a:t>
            </a:r>
            <a:r>
              <a:rPr lang="en-US" sz="1400" smtClean="0">
                <a:hlinkClick r:id="rId15"/>
              </a:rPr>
              <a:t>http://smayli.ru/smile/ludia-2454.html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29. Слайд 30 - Бегущий олень - </a:t>
            </a:r>
            <a:r>
              <a:rPr lang="en-US" sz="1400" smtClean="0">
                <a:hlinkClick r:id="rId16"/>
              </a:rPr>
              <a:t>http://priroda.inc.ru/animation/oleni/oleni1.shtml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30. Слайд 31 –Олень - </a:t>
            </a:r>
            <a:r>
              <a:rPr lang="en-US" sz="1400" smtClean="0">
                <a:hlinkClick r:id="rId17"/>
              </a:rPr>
              <a:t>http://zooclub.ru/fotogal/anima/wild5.shtml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31. Слайд 32 -  тюлень - </a:t>
            </a:r>
            <a:r>
              <a:rPr lang="en-US" sz="1400" smtClean="0">
                <a:hlinkClick r:id="rId18"/>
              </a:rPr>
              <a:t>http://animashky.ru/index/0-11?24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32. Слайд 33 – орел - </a:t>
            </a:r>
            <a:r>
              <a:rPr lang="en-US" sz="1400" smtClean="0">
                <a:hlinkClick r:id="rId19"/>
              </a:rPr>
              <a:t>http://cool-pictures.su/_ph/12/2/232644848.gif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33. Слайд 34 – смайлик - </a:t>
            </a:r>
            <a:r>
              <a:rPr lang="en-US" sz="1400" smtClean="0">
                <a:hlinkClick r:id="rId20"/>
              </a:rPr>
              <a:t>http://smayli.ru/smile/emocii-2149.html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34. слайд 35- птичий базар - </a:t>
            </a:r>
            <a:r>
              <a:rPr lang="en-US" sz="1400" smtClean="0">
                <a:hlinkClick r:id="rId21"/>
              </a:rPr>
              <a:t>http://sdelanounas.ru/i/d/3/d3d3LnJ1c3NpYW4tdHJhdmVscy5ydS9mb3RvMi9zaHlyb3RrYS90ZXh0L2ltZy8wNTIuanBnP19faWQ9MjUwOTE=.jpg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Содержимое 2"/>
          <p:cNvSpPr>
            <a:spLocks noGrp="1"/>
          </p:cNvSpPr>
          <p:nvPr>
            <p:ph idx="1"/>
          </p:nvPr>
        </p:nvSpPr>
        <p:spPr>
          <a:xfrm>
            <a:off x="107950" y="188913"/>
            <a:ext cx="8928100" cy="648017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400" smtClean="0"/>
              <a:t>35. Слайд 36, 41- краснозобая казарка - </a:t>
            </a:r>
            <a:r>
              <a:rPr lang="en-US" sz="1400" smtClean="0">
                <a:hlinkClick r:id="rId2"/>
              </a:rPr>
              <a:t>http://www.den-za-dnem.ru/gal/albums/userpics/10001/m0033.jpg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36. Слайд 37, 41- орлан – белохвост -</a:t>
            </a:r>
            <a:r>
              <a:rPr lang="en-US" sz="1400" smtClean="0"/>
              <a:t> </a:t>
            </a:r>
            <a:r>
              <a:rPr lang="en-US" sz="1400" smtClean="0">
                <a:hlinkClick r:id="rId3"/>
              </a:rPr>
              <a:t>http://sakhalife.ru/sites/default/files/story/2013/01/465885.jpg</a:t>
            </a:r>
            <a:r>
              <a:rPr lang="ru-RU" sz="1400" smtClean="0"/>
              <a:t> </a:t>
            </a:r>
          </a:p>
          <a:p>
            <a:pPr>
              <a:buFont typeface="Wingdings 2" pitchFamily="18" charset="2"/>
              <a:buNone/>
            </a:pPr>
            <a:r>
              <a:rPr lang="ru-RU" sz="1400" smtClean="0"/>
              <a:t>37. Слайд 38, 41 – толстоклювая кайра -  </a:t>
            </a:r>
            <a:r>
              <a:rPr lang="en-US" sz="1400" smtClean="0">
                <a:hlinkClick r:id="rId4"/>
              </a:rPr>
              <a:t>http://www.mk.ru/upload/iblock_mk/475/e9/9b/87/DETAIL_PICTURE_726319_82726602.jpg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38. Слайд 39, 41 – тонкоклювая кайра - </a:t>
            </a:r>
            <a:r>
              <a:rPr lang="en-US" sz="1400" smtClean="0">
                <a:hlinkClick r:id="rId5"/>
              </a:rPr>
              <a:t>http://pics2.pokazuha.ru/p442/t/v/622277uvt.jpg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39. Слайд 40, 41 – желтозобик - </a:t>
            </a:r>
            <a:r>
              <a:rPr lang="en-US" sz="1400" smtClean="0">
                <a:hlinkClick r:id="rId6"/>
              </a:rPr>
              <a:t>http://kartiny.ucoz.ru/_ph/100/955696474.jpg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40. Слайд 42 – листоед – </a:t>
            </a:r>
            <a:r>
              <a:rPr lang="en-US" sz="1400" smtClean="0">
                <a:hlinkClick r:id="rId7"/>
              </a:rPr>
              <a:t>http://volgoentomolog.ru/_tbkp/1/265px-GreenBeetle_1.jpg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 листоблошка – </a:t>
            </a:r>
            <a:r>
              <a:rPr lang="en-US" sz="1400" smtClean="0">
                <a:hlinkClick r:id="rId8"/>
              </a:rPr>
              <a:t>http://omop.su/images/80/Psylla_alni_1.jpg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 долгоносик - </a:t>
            </a:r>
            <a:r>
              <a:rPr lang="en-US" sz="1400" smtClean="0">
                <a:hlinkClick r:id="rId9"/>
              </a:rPr>
              <a:t>http://1001fact.ru/wp-content/uploads/2012/04/dolgonosik.jpg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41. Слайд 43 – овцебык - </a:t>
            </a:r>
            <a:r>
              <a:rPr lang="en-US" sz="1400" smtClean="0">
                <a:hlinkClick r:id="rId10"/>
              </a:rPr>
              <a:t>http://www.zapoved.net/catalog/img_originals/3695.jpg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42. Слайд 45 –мелколепестник сложный -</a:t>
            </a:r>
            <a:r>
              <a:rPr lang="en-US" sz="1400" smtClean="0"/>
              <a:t> </a:t>
            </a:r>
            <a:r>
              <a:rPr lang="en-US" sz="1400" smtClean="0">
                <a:hlinkClick r:id="rId11"/>
              </a:rPr>
              <a:t>http://www.sevin.ru/redbook/picspl_s/57sp_s.jpg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сердечник пурпуровый - </a:t>
            </a:r>
            <a:r>
              <a:rPr lang="en-US" sz="1400" smtClean="0">
                <a:hlinkClick r:id="rId12"/>
              </a:rPr>
              <a:t>http://www.sevin.ru/redbook/picspl_s/83sp_s.jpg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43. Слайд 46 – белые медвежата - </a:t>
            </a:r>
            <a:r>
              <a:rPr lang="en-US" sz="1400" smtClean="0">
                <a:hlinkClick r:id="rId13"/>
              </a:rPr>
              <a:t>http://www.its-my-life.ru/upload/iblock/10c/10c8a83cf34f53e41bd3630374353127.jpg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44. Слайд 47 - Мамонт - </a:t>
            </a:r>
            <a:r>
              <a:rPr lang="en-US" sz="1400" smtClean="0">
                <a:hlinkClick r:id="rId14"/>
              </a:rPr>
              <a:t>http://d1.dvinainform.ru/data/files/86/16/00001686.jpg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виды острова Врангеля - </a:t>
            </a:r>
            <a:r>
              <a:rPr lang="en-US" sz="1400" smtClean="0">
                <a:hlinkClick r:id="rId15"/>
              </a:rPr>
              <a:t>http://www.ljplus.ru/img4/a/l/alexey_bezrukov/photo-by-Bashnaeva-_MG_1624-6.jpg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- </a:t>
            </a:r>
            <a:r>
              <a:rPr lang="en-US" sz="1400" smtClean="0">
                <a:hlinkClick r:id="rId16"/>
              </a:rPr>
              <a:t>http://cdn4.img22.rian.ru/images/72787/12/727871220.jpg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   - </a:t>
            </a:r>
            <a:r>
              <a:rPr lang="en-US" sz="1400" smtClean="0">
                <a:hlinkClick r:id="rId17"/>
              </a:rPr>
              <a:t>http://www.ostrovwrangelya.org/pictures/flowers/i_8663846140.jpg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45. слайд 48  -виды острова - </a:t>
            </a:r>
            <a:r>
              <a:rPr lang="en-US" sz="1400" smtClean="0">
                <a:hlinkClick r:id="rId18"/>
              </a:rPr>
              <a:t>http://www.worlds.ru//photo/russia_010220120535_5.jpg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                            -  </a:t>
            </a:r>
            <a:r>
              <a:rPr lang="en-US" sz="1400" smtClean="0">
                <a:hlinkClick r:id="rId19"/>
              </a:rPr>
              <a:t>http://img-fotki.yandex.ru/get/4511/yes06.1cf/0_4adbe_5756547b_XL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Музыка из к/ф «И падает снег» </a:t>
            </a:r>
            <a:r>
              <a:rPr lang="en-US" sz="1400" smtClean="0">
                <a:hlinkClick r:id="rId20"/>
              </a:rPr>
              <a:t>http://muzofon.com/search/%D0%BC%D1%83%D0%B7%D1%8B%D0%BA%D0%B0%20%D0%B8%20%D0%BF%D0%B0%D0%B4%D0%B0%D0%B5%D1%82%20%D1%81%D0%BD%D0%B5%D0%B3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r>
              <a:rPr lang="ru-RU" sz="1400" smtClean="0"/>
              <a:t>Песня «Бушует полярное море» - </a:t>
            </a:r>
            <a:r>
              <a:rPr lang="en-US" sz="1400" smtClean="0">
                <a:hlinkClick r:id="rId21"/>
              </a:rPr>
              <a:t>http://www.audiopoisk.com/track/-3/mp3/bu6uet-polarnoe-more/</a:t>
            </a: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  <a:p>
            <a:pPr>
              <a:buFont typeface="Wingdings 2" pitchFamily="18" charset="2"/>
              <a:buNone/>
            </a:pPr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iamotor.ru/uploads/posts/2011-09/1316591335_arktik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4437112"/>
            <a:ext cx="7886110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Арктика – это океан,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находящийся под ледяным панцирем.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Он кажется пустынным и безжизненным царством холода, снега и льда</a:t>
            </a:r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krug.com.by/images/photo-arctic/arctic-day-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35896" y="260648"/>
            <a:ext cx="5400600" cy="286232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Загадочные земли,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увенчанные ледниками,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ослепительно сияющие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в лучах незакатного солнца,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моря, покрытые льдами,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и обитающие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 них удивительные животные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— все это с давних пор привлекало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путешественников.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5557" y="528617"/>
            <a:ext cx="842968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Жизнь , радость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38120" y="1928802"/>
            <a:ext cx="842968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Цель, устремлять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3500437"/>
            <a:ext cx="80010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Добро, желать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4000504"/>
            <a:ext cx="8001055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4000504"/>
            <a:ext cx="107157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71604" y="4714883"/>
            <a:ext cx="6000791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Труд, любить</a:t>
            </a:r>
          </a:p>
        </p:txBody>
      </p:sp>
      <p:pic>
        <p:nvPicPr>
          <p:cNvPr id="12296" name="Picture 2" descr="http://us.cdn4.123rf.com/168nwm/naypong/naypong1208/naypong120800050/14873230-n-n-nf-----n---n--n---n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636588"/>
            <a:ext cx="2089150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http://vorobus.com/wp-content/uploads/2011/05/turyst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34222"/>
            <a:ext cx="2148630" cy="3123778"/>
          </a:xfrm>
          <a:prstGeom prst="rect">
            <a:avLst/>
          </a:prstGeom>
          <a:noFill/>
          <a:scene3d>
            <a:camera prst="orthographicFront">
              <a:rot lat="0" lon="10799999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00020" y="571481"/>
            <a:ext cx="8429683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Жизн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радостный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7563" y="1143000"/>
            <a:ext cx="785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20" y="1571612"/>
            <a:ext cx="8429683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Цел</a:t>
            </a:r>
            <a:r>
              <a:rPr lang="ru-RU" sz="6000" b="1" i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устремлённый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857496"/>
            <a:ext cx="821537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Добр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желательный</a:t>
            </a:r>
            <a:r>
              <a:rPr lang="ru-RU" sz="60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4286256"/>
            <a:ext cx="7858180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Труд</a:t>
            </a:r>
            <a:r>
              <a:rPr lang="ru-RU" sz="6000" b="1" i="1" u="sng" dirty="0" err="1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_</a:t>
            </a:r>
            <a:r>
              <a:rPr lang="ru-RU" sz="6000" b="1" i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любивый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6" name="Picture 2" descr="http://us.cdn4.123rf.com/168nwm/naypong/naypong1208/naypong120800050/14873230-n-n-nf-----n---n--n---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5157192"/>
            <a:ext cx="1800200" cy="159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799999" rev="0"/>
            </a:camera>
            <a:lightRig rig="threePt" dir="t"/>
          </a:scene3d>
        </p:spPr>
      </p:pic>
      <p:pic>
        <p:nvPicPr>
          <p:cNvPr id="13320" name="Picture 6" descr="http://vorobus.com/wp-content/uploads/2011/05/turyst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0538" y="3508375"/>
            <a:ext cx="2303462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>
        <a:spAutoFit/>
      </a:bodyPr>
      <a:lstStyle>
        <a:defPPr>
          <a:defRPr dirty="0" smtClean="0"/>
        </a:defPPr>
      </a:lstStyle>
    </a:spDef>
  </a:objectDefaults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2880</TotalTime>
  <Words>945</Words>
  <Application>Microsoft Office PowerPoint</Application>
  <PresentationFormat>Экран (4:3)</PresentationFormat>
  <Paragraphs>227</Paragraphs>
  <Slides>51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6" baseType="lpstr">
      <vt:lpstr>Arial</vt:lpstr>
      <vt:lpstr>Calibri</vt:lpstr>
      <vt:lpstr>Constantia</vt:lpstr>
      <vt:lpstr>Wingdings 2</vt:lpstr>
      <vt:lpstr>Поток</vt:lpstr>
      <vt:lpstr>      Урок русского языка  в 3 классе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lexa</dc:creator>
  <cp:lastModifiedBy>Tata</cp:lastModifiedBy>
  <cp:revision>222</cp:revision>
  <dcterms:created xsi:type="dcterms:W3CDTF">2012-11-18T04:24:23Z</dcterms:created>
  <dcterms:modified xsi:type="dcterms:W3CDTF">2014-04-12T17:10:35Z</dcterms:modified>
</cp:coreProperties>
</file>