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7" r:id="rId9"/>
    <p:sldId id="262" r:id="rId10"/>
    <p:sldId id="263" r:id="rId11"/>
    <p:sldId id="264" r:id="rId12"/>
    <p:sldId id="265" r:id="rId13"/>
  </p:sldIdLst>
  <p:sldSz cx="9144000" cy="6858000" type="screen4x3"/>
  <p:notesSz cx="69469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showPr showNarration="1">
    <p:present/>
    <p:sldAll/>
    <p:penClr>
      <a:schemeClr val="tx1"/>
    </p:penClr>
  </p:showPr>
  <p:clrMru>
    <a:srgbClr val="FFCC99"/>
    <a:srgbClr val="FFFF66"/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 autoAdjust="0"/>
    <p:restoredTop sz="94700" autoAdjust="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fld id="{2626DA95-29A5-4F18-9D3F-69DF9A59DEB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fld id="{D25813FE-08C0-4755-B7A5-B9214A81B16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2057400"/>
            <a:ext cx="6705600" cy="1447800"/>
          </a:xfrm>
        </p:spPr>
        <p:txBody>
          <a:bodyPr/>
          <a:lstStyle>
            <a:lvl1pPr>
              <a:defRPr sz="4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9800" y="3581400"/>
            <a:ext cx="6400800" cy="1752600"/>
          </a:xfrm>
        </p:spPr>
        <p:txBody>
          <a:bodyPr/>
          <a:lstStyle>
            <a:lvl1pPr marL="0" indent="0">
              <a:spcBef>
                <a:spcPct val="20000"/>
              </a:spcBef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CDD7181-1AFC-452A-A45D-1D243D92F0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8279B-AD43-4BF3-BCC7-56DFCD4472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00850" y="1066800"/>
            <a:ext cx="165735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828800" y="1066800"/>
            <a:ext cx="4819650" cy="4953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444B3-ED8C-4C7E-A3A4-A118C1835E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65223-CF4F-400A-9007-8423A2C5D0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DBF92-4F7E-4B9A-864F-01924140E5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33600" y="2057400"/>
            <a:ext cx="3086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72100" y="2057400"/>
            <a:ext cx="30861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6810A-6585-4D68-9A69-8925440271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A6F4D-BED2-4D2E-9633-E9DF1A0A0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2F36A-8B13-49ED-929E-54AAF5DDBB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CA25D-1015-4DFB-92C9-2A5A8D5D61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567E9-23F1-4257-816D-F50A6BCC9A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08991-6762-40C7-ABF9-106D8698D6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066800"/>
            <a:ext cx="6629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2057400"/>
            <a:ext cx="6324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828800" y="62484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248400"/>
            <a:ext cx="304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52519EE3-9FDB-4B59-8CD8-5B7C463259CF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Garamond" pitchFamily="18" charset="0"/>
        <a:buChar char="−"/>
        <a:defRPr sz="2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Garamond" pitchFamily="18" charset="0"/>
        <a:buChar char="−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908175" y="1628775"/>
            <a:ext cx="6705600" cy="1447800"/>
          </a:xfrm>
        </p:spPr>
        <p:txBody>
          <a:bodyPr/>
          <a:lstStyle/>
          <a:p>
            <a:r>
              <a:rPr lang="ru-RU" sz="6000"/>
              <a:t>Понятие рынка</a:t>
            </a:r>
            <a:r>
              <a:rPr lang="ru-RU"/>
              <a:t> 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859338" y="4868863"/>
            <a:ext cx="4284662" cy="1989137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pic>
        <p:nvPicPr>
          <p:cNvPr id="4104" name="Picture 8" descr="J02405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4076700"/>
            <a:ext cx="1800225" cy="1817688"/>
          </a:xfrm>
          <a:prstGeom prst="rect">
            <a:avLst/>
          </a:prstGeom>
          <a:noFill/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716463" y="5176838"/>
            <a:ext cx="4522787" cy="1187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/>
              <a:t>Учитель МОУ СОШ №50</a:t>
            </a:r>
          </a:p>
          <a:p>
            <a:r>
              <a:rPr lang="ru-RU"/>
              <a:t>Города Мурманска</a:t>
            </a:r>
          </a:p>
          <a:p>
            <a:r>
              <a:rPr lang="ru-RU"/>
              <a:t>Колупаева Юлия Михайловна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835150" y="1557338"/>
            <a:ext cx="6913563" cy="50212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/>
              <a:t>- </a:t>
            </a:r>
            <a:r>
              <a:rPr lang="ru-RU" b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реализация многообразных форм собственности</a:t>
            </a:r>
            <a:r>
              <a:rPr lang="ru-RU"/>
              <a:t> (частной, кооперативной, акционерной, государственной)</a:t>
            </a:r>
            <a:r>
              <a:rPr lang="en-US"/>
              <a:t>;</a:t>
            </a:r>
            <a:endParaRPr lang="ru-RU"/>
          </a:p>
          <a:p>
            <a:pPr>
              <a:lnSpc>
                <a:spcPct val="150000"/>
              </a:lnSpc>
            </a:pPr>
            <a:r>
              <a:rPr lang="ru-RU"/>
              <a:t>- </a:t>
            </a:r>
            <a:r>
              <a:rPr lang="ru-RU" b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демократизация производства при сохранении государственных регуляторов</a:t>
            </a:r>
            <a:r>
              <a:rPr lang="en-US"/>
              <a:t>;</a:t>
            </a:r>
            <a:endParaRPr lang="ru-RU"/>
          </a:p>
          <a:p>
            <a:pPr>
              <a:lnSpc>
                <a:spcPct val="150000"/>
              </a:lnSpc>
            </a:pPr>
            <a:r>
              <a:rPr lang="ru-RU"/>
              <a:t>- </a:t>
            </a:r>
            <a:r>
              <a:rPr lang="ru-RU" b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создание рыночной инфраструктуры</a:t>
            </a:r>
            <a:r>
              <a:rPr lang="ru-RU"/>
              <a:t> (которая объединяет три основных элемента: рынок товара и услуг; рынок факторов производства; финансовый рынок)</a:t>
            </a:r>
            <a:r>
              <a:rPr lang="en-US"/>
              <a:t>.</a:t>
            </a: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title"/>
          </p:nvPr>
        </p:nvSpPr>
        <p:spPr>
          <a:xfrm>
            <a:off x="1763713" y="836613"/>
            <a:ext cx="6629400" cy="838200"/>
          </a:xfrm>
        </p:spPr>
        <p:txBody>
          <a:bodyPr/>
          <a:lstStyle/>
          <a:p>
            <a:r>
              <a:rPr lang="ru-RU"/>
              <a:t>Первая группа</a:t>
            </a:r>
            <a:r>
              <a:rPr lang="en-US"/>
              <a:t>:</a:t>
            </a:r>
            <a:endParaRPr lang="ru-RU"/>
          </a:p>
        </p:txBody>
      </p:sp>
      <p:sp>
        <p:nvSpPr>
          <p:cNvPr id="38918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021388"/>
            <a:ext cx="719138" cy="720725"/>
          </a:xfrm>
          <a:prstGeom prst="actionButtonReturn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908050"/>
            <a:ext cx="6629400" cy="838200"/>
          </a:xfrm>
        </p:spPr>
        <p:txBody>
          <a:bodyPr/>
          <a:lstStyle/>
          <a:p>
            <a:r>
              <a:rPr lang="ru-RU"/>
              <a:t>Вторая группа: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1989138"/>
            <a:ext cx="6805613" cy="4032250"/>
          </a:xfrm>
        </p:spPr>
        <p:txBody>
          <a:bodyPr/>
          <a:lstStyle/>
          <a:p>
            <a:pPr marL="0" indent="0">
              <a:buFontTx/>
              <a:buChar char="-"/>
            </a:pPr>
            <a:r>
              <a:rPr lang="ru-RU" b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требуются четкие меры по формированию и обладанию многообразными формами собственности, не допускающими расхищения и нерационального использования</a:t>
            </a:r>
            <a:r>
              <a:rPr lang="en-US"/>
              <a:t>;</a:t>
            </a:r>
            <a:endParaRPr lang="ru-RU"/>
          </a:p>
          <a:p>
            <a:pPr marL="0" indent="0">
              <a:buFontTx/>
              <a:buNone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-</a:t>
            </a:r>
            <a:r>
              <a:rPr lang="ru-RU" b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преодоление дефицита через структурную перестройку приоритетных отраслей в экономике</a:t>
            </a:r>
            <a:r>
              <a:rPr lang="en-US"/>
              <a:t>;</a:t>
            </a:r>
            <a:endParaRPr lang="ru-RU"/>
          </a:p>
          <a:p>
            <a:pPr marL="0" indent="0">
              <a:buFontTx/>
              <a:buNone/>
            </a:pPr>
            <a:r>
              <a:rPr lang="ru-RU"/>
              <a:t>- </a:t>
            </a:r>
            <a:r>
              <a:rPr lang="ru-RU" b="1">
                <a:solidFill>
                  <a:srgbClr val="FFCC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превращение экономики в открытую систему с привлечением иностранного капитала и созданием смешанных предприятий</a:t>
            </a:r>
            <a:r>
              <a:rPr lang="ru-RU"/>
              <a:t>.</a:t>
            </a:r>
          </a:p>
        </p:txBody>
      </p:sp>
      <p:sp>
        <p:nvSpPr>
          <p:cNvPr id="3994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6021388"/>
            <a:ext cx="719138" cy="720725"/>
          </a:xfrm>
          <a:prstGeom prst="actionButtonReturn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Функции рынка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547813" y="2133600"/>
            <a:ext cx="7723187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/>
              <a:t>- </a:t>
            </a:r>
            <a:r>
              <a:rPr lang="ru-RU" b="1" i="1"/>
              <a:t>функция саморегулирования товарного производства</a:t>
            </a:r>
            <a:r>
              <a:rPr lang="ru-RU"/>
              <a:t> 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547813" y="2997200"/>
            <a:ext cx="3973512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 i="1"/>
              <a:t>- стимулирующая функция</a:t>
            </a:r>
            <a:r>
              <a:rPr lang="ru-RU"/>
              <a:t> 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1600200" y="3810000"/>
            <a:ext cx="7419975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ru-RU" b="1" i="1"/>
              <a:t> функция установления общественной значимости </a:t>
            </a:r>
          </a:p>
          <a:p>
            <a:r>
              <a:rPr lang="ru-RU" b="1" i="1"/>
              <a:t>произведенного продукта и затрат труда</a:t>
            </a:r>
            <a:r>
              <a:rPr lang="ru-RU"/>
              <a:t> 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619250" y="4941888"/>
            <a:ext cx="36226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 i="1"/>
              <a:t>- регулирующая функция</a:t>
            </a:r>
            <a:r>
              <a:rPr lang="ru-RU"/>
              <a:t> 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1609725" y="5805488"/>
            <a:ext cx="7534275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/>
              <a:t>- </a:t>
            </a:r>
            <a:r>
              <a:rPr lang="ru-RU" b="1" i="1"/>
              <a:t>демократизация хозяйственной жизни, реализация </a:t>
            </a:r>
          </a:p>
          <a:p>
            <a:r>
              <a:rPr lang="ru-RU" b="1" i="1"/>
              <a:t>принципов самоуправления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89" grpId="0"/>
      <p:bldP spid="41990" grpId="0"/>
      <p:bldP spid="41991" grpId="0"/>
      <p:bldP spid="419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765175"/>
            <a:ext cx="6838950" cy="1079500"/>
          </a:xfrm>
        </p:spPr>
        <p:txBody>
          <a:bodyPr/>
          <a:lstStyle/>
          <a:p>
            <a:pPr algn="ctr"/>
            <a:r>
              <a:rPr lang="ru-RU" sz="4400" u="sng"/>
              <a:t>План урока: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2738" y="1457325"/>
            <a:ext cx="7561262" cy="5400675"/>
          </a:xfrm>
        </p:spPr>
        <p:txBody>
          <a:bodyPr/>
          <a:lstStyle/>
          <a:p>
            <a:pPr>
              <a:buFontTx/>
              <a:buNone/>
            </a:pPr>
            <a:endParaRPr lang="ru-RU" sz="3600" b="1"/>
          </a:p>
          <a:p>
            <a:pPr>
              <a:buFontTx/>
              <a:buNone/>
            </a:pPr>
            <a:r>
              <a:rPr lang="ru-RU" sz="3600" b="1"/>
              <a:t>1. Рынок </a:t>
            </a:r>
          </a:p>
          <a:p>
            <a:pPr>
              <a:buFontTx/>
              <a:buNone/>
            </a:pPr>
            <a:r>
              <a:rPr lang="ru-RU" sz="3600" b="1"/>
              <a:t>2. Рыночные отношения</a:t>
            </a:r>
          </a:p>
          <a:p>
            <a:pPr>
              <a:buFontTx/>
              <a:buNone/>
            </a:pPr>
            <a:r>
              <a:rPr lang="ru-RU" sz="3600" b="1"/>
              <a:t>3. Условия ведения цивилизованных рыночных отношений</a:t>
            </a:r>
          </a:p>
          <a:p>
            <a:pPr>
              <a:buFontTx/>
              <a:buNone/>
            </a:pPr>
            <a:r>
              <a:rPr lang="ru-RU" sz="3600" b="1"/>
              <a:t>4. Функции рынка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713" y="765175"/>
            <a:ext cx="7058025" cy="3962400"/>
          </a:xfrm>
        </p:spPr>
        <p:txBody>
          <a:bodyPr/>
          <a:lstStyle/>
          <a:p>
            <a:pPr indent="20638">
              <a:lnSpc>
                <a:spcPct val="150000"/>
              </a:lnSpc>
              <a:buFontTx/>
              <a:buNone/>
            </a:pPr>
            <a:r>
              <a:rPr lang="ru-RU" sz="4400" b="1"/>
              <a:t>Рынок - это место, где люди в качестве продавцов и покупателей находят друг друга.</a:t>
            </a:r>
            <a:r>
              <a:rPr lang="ru-RU" sz="4400"/>
              <a:t> </a:t>
            </a:r>
          </a:p>
        </p:txBody>
      </p:sp>
      <p:pic>
        <p:nvPicPr>
          <p:cNvPr id="32773" name="Picture 5" descr="MCj0415398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4772025"/>
            <a:ext cx="1944688" cy="2085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125538"/>
            <a:ext cx="6324600" cy="5472112"/>
          </a:xfrm>
        </p:spPr>
        <p:txBody>
          <a:bodyPr/>
          <a:lstStyle/>
          <a:p>
            <a:pPr indent="20638">
              <a:buFontTx/>
              <a:buNone/>
              <a:tabLst>
                <a:tab pos="715963" algn="l"/>
              </a:tabLst>
            </a:pPr>
            <a:r>
              <a:rPr lang="ru-RU" sz="2800" b="1"/>
              <a:t>«Рынок – это не какая-либо конкретная рыночная площадь, на которой продаются и покупаются предметы, а в целом всякий район, где сделки покупателей и продавцов друг с другом свободны, что цены на одни и те же товары имеют тенденцию легко и быстро выравниваться</a:t>
            </a:r>
            <a:r>
              <a:rPr lang="ru-RU" sz="2800"/>
              <a:t>.»</a:t>
            </a:r>
          </a:p>
          <a:p>
            <a:pPr indent="20638" algn="r">
              <a:buFontTx/>
              <a:buNone/>
              <a:tabLst>
                <a:tab pos="715963" algn="l"/>
              </a:tabLst>
            </a:pPr>
            <a:r>
              <a:rPr lang="ru-RU" sz="3600"/>
              <a:t>А. Маршалл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1052513"/>
            <a:ext cx="6840538" cy="5616575"/>
          </a:xfrm>
        </p:spPr>
        <p:txBody>
          <a:bodyPr/>
          <a:lstStyle/>
          <a:p>
            <a:pPr indent="20638">
              <a:lnSpc>
                <a:spcPct val="150000"/>
              </a:lnSpc>
              <a:buFontTx/>
              <a:buNone/>
            </a:pPr>
            <a:r>
              <a:rPr lang="ru-RU" sz="3200" b="1"/>
              <a:t>«Рынок представляет собой всякую группу людей, вступающих в тесные деловые отношения и заключающие сделки по поводу любого товара.»</a:t>
            </a:r>
          </a:p>
          <a:p>
            <a:pPr indent="20638" algn="r">
              <a:lnSpc>
                <a:spcPct val="200000"/>
              </a:lnSpc>
              <a:buFontTx/>
              <a:buNone/>
            </a:pPr>
            <a:r>
              <a:rPr lang="ru-RU" sz="3200" b="1"/>
              <a:t>У. Джевонс</a:t>
            </a:r>
          </a:p>
        </p:txBody>
      </p:sp>
      <p:pic>
        <p:nvPicPr>
          <p:cNvPr id="34820" name="Picture 4" descr="MCj025090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2492375"/>
            <a:ext cx="1565275" cy="1392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836613"/>
            <a:ext cx="6629400" cy="838200"/>
          </a:xfrm>
        </p:spPr>
        <p:txBody>
          <a:bodyPr/>
          <a:lstStyle/>
          <a:p>
            <a:pPr algn="ctr"/>
            <a:r>
              <a:rPr lang="ru-RU" sz="5400"/>
              <a:t>Рынок 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3419475" y="1628775"/>
            <a:ext cx="1223963" cy="86518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5219700" y="1628775"/>
            <a:ext cx="1439863" cy="86518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258888" y="2613025"/>
            <a:ext cx="2840037" cy="1800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 b="1"/>
              <a:t>сбыт, который </a:t>
            </a:r>
          </a:p>
          <a:p>
            <a:r>
              <a:rPr lang="ru-RU" sz="2800" b="1"/>
              <a:t>осуществляется </a:t>
            </a:r>
          </a:p>
          <a:p>
            <a:r>
              <a:rPr lang="ru-RU" sz="2800" b="1"/>
              <a:t>в сфере обмена, </a:t>
            </a:r>
          </a:p>
          <a:p>
            <a:r>
              <a:rPr lang="ru-RU" sz="2800" b="1"/>
              <a:t>обращения</a:t>
            </a:r>
            <a:r>
              <a:rPr lang="ru-RU" sz="2800"/>
              <a:t> 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787900" y="2492375"/>
            <a:ext cx="4176713" cy="3508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800" b="1"/>
              <a:t>система экономических </a:t>
            </a:r>
          </a:p>
          <a:p>
            <a:r>
              <a:rPr lang="ru-RU" sz="2800" b="1"/>
              <a:t>отношений между людьми, </a:t>
            </a:r>
          </a:p>
          <a:p>
            <a:r>
              <a:rPr lang="ru-RU" sz="2800" b="1"/>
              <a:t>охватывающих процессы </a:t>
            </a:r>
          </a:p>
          <a:p>
            <a:r>
              <a:rPr lang="ru-RU" sz="2800" b="1"/>
              <a:t>производства, распределения, </a:t>
            </a:r>
          </a:p>
          <a:p>
            <a:r>
              <a:rPr lang="ru-RU" sz="2800" b="1"/>
              <a:t>обмена и потребления</a:t>
            </a:r>
            <a:r>
              <a:rPr lang="ru-RU" sz="2800"/>
              <a:t> </a:t>
            </a:r>
          </a:p>
        </p:txBody>
      </p:sp>
      <p:pic>
        <p:nvPicPr>
          <p:cNvPr id="35848" name="Picture 8" descr="MCBD08192_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4868863"/>
            <a:ext cx="1755775" cy="1658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4" grpId="0" animBg="1"/>
      <p:bldP spid="35845" grpId="0" animBg="1"/>
      <p:bldP spid="35846" grpId="0"/>
      <p:bldP spid="358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836613"/>
            <a:ext cx="7058025" cy="838200"/>
          </a:xfrm>
        </p:spPr>
        <p:txBody>
          <a:bodyPr/>
          <a:lstStyle/>
          <a:p>
            <a:r>
              <a:rPr lang="ru-RU"/>
              <a:t>Рыночные отношения включают:</a:t>
            </a:r>
            <a:r>
              <a:rPr lang="ru-RU" sz="280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5300663"/>
            <a:ext cx="7416800" cy="1081087"/>
          </a:xfrm>
        </p:spPr>
        <p:txBody>
          <a:bodyPr/>
          <a:lstStyle/>
          <a:p>
            <a:pPr marL="0" indent="0"/>
            <a:r>
              <a:rPr lang="en-US" sz="2000">
                <a:latin typeface="Times New Roman" pitchFamily="18" charset="0"/>
              </a:rPr>
              <a:t> </a:t>
            </a:r>
            <a:r>
              <a:rPr lang="ru-RU" sz="2000">
                <a:latin typeface="Times New Roman" pitchFamily="18" charset="0"/>
              </a:rPr>
              <a:t>процесс функционирования рыночной инфраструктуры управления, включающей в себя товарные, фондовые, валютные биржи и другие подразделения.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403350" y="2781300"/>
            <a:ext cx="7056438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1"/>
              </a:buClr>
              <a:buFontTx/>
              <a:buChar char="•"/>
            </a:pPr>
            <a:r>
              <a:rPr lang="ru-RU"/>
              <a:t> </a:t>
            </a:r>
            <a:r>
              <a:rPr lang="ru-RU" sz="2000"/>
              <a:t>обменные процессы совместных предприятий с зарубежными фирмами;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452563" y="3573463"/>
            <a:ext cx="6719887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 </a:t>
            </a:r>
            <a:r>
              <a:rPr lang="ru-RU" sz="2000"/>
              <a:t>процесс найма и использования рабочей</a:t>
            </a:r>
            <a:r>
              <a:rPr lang="en-US" sz="2000"/>
              <a:t> </a:t>
            </a:r>
            <a:r>
              <a:rPr lang="ru-RU" sz="2000"/>
              <a:t>силы через биржу труда;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1498600" y="4365625"/>
            <a:ext cx="5205413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/>
              <a:t> </a:t>
            </a:r>
            <a:r>
              <a:rPr lang="ru-RU" sz="2000"/>
              <a:t>кредитные отношения при выдаче кредитов </a:t>
            </a:r>
          </a:p>
          <a:p>
            <a:r>
              <a:rPr lang="ru-RU" sz="2000"/>
              <a:t>под определенный процент;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1403350" y="1700213"/>
            <a:ext cx="6985000" cy="1066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/>
              <a:t> </a:t>
            </a:r>
            <a:r>
              <a:rPr lang="ru-RU" sz="2000"/>
              <a:t>отношения, связанные с арендой предприятия и других структур экономики, когда взаимосвязь между двумя субъектами осуществляется на рыночной основе</a:t>
            </a:r>
            <a:r>
              <a:rPr lang="en-US" sz="2000"/>
              <a:t>;</a:t>
            </a:r>
            <a:endParaRPr lang="ru-RU"/>
          </a:p>
        </p:txBody>
      </p:sp>
      <p:pic>
        <p:nvPicPr>
          <p:cNvPr id="36873" name="Picture 9" descr="MCj0312148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2781300"/>
            <a:ext cx="1547813" cy="1831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36869" grpId="0"/>
      <p:bldP spid="36870" grpId="0"/>
      <p:bldP spid="36871" grpId="0"/>
      <p:bldP spid="368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u="sng"/>
              <a:t>Рыночная экономика</a:t>
            </a:r>
            <a:r>
              <a:rPr lang="ru-RU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2057400"/>
            <a:ext cx="7705725" cy="4800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    </a:t>
            </a:r>
            <a:r>
              <a:rPr lang="ru-RU" sz="3200"/>
              <a:t>экономика, основанная на принципах свободного предпринимательства, многообразия форм собственности на средства производства, рыночного ценообразования, договорных отношений между хозяйствующими субъектами, ограниченного вмешательства государства в хозяйственную деятельность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/>
              <a:t>Условия ведения цивилизованных рыночных отношений</a:t>
            </a:r>
          </a:p>
        </p:txBody>
      </p:sp>
      <p:sp>
        <p:nvSpPr>
          <p:cNvPr id="3789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67175" y="2060575"/>
            <a:ext cx="1728788" cy="1655763"/>
          </a:xfrm>
          <a:prstGeom prst="actionButtonBlank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2"/>
                </a:solidFill>
              </a:rPr>
              <a:t>I </a:t>
            </a:r>
            <a:r>
              <a:rPr lang="ru-RU" b="1">
                <a:solidFill>
                  <a:schemeClr val="bg2"/>
                </a:solidFill>
              </a:rPr>
              <a:t>группа</a:t>
            </a:r>
          </a:p>
        </p:txBody>
      </p:sp>
      <p:sp>
        <p:nvSpPr>
          <p:cNvPr id="37894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67175" y="3933825"/>
            <a:ext cx="1728788" cy="1727200"/>
          </a:xfrm>
          <a:prstGeom prst="actionButtonBlank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2"/>
                </a:solidFill>
              </a:rPr>
              <a:t>II </a:t>
            </a:r>
            <a:r>
              <a:rPr lang="ru-RU" b="1">
                <a:solidFill>
                  <a:schemeClr val="bg2"/>
                </a:solidFill>
              </a:rPr>
              <a:t>группа</a:t>
            </a:r>
          </a:p>
        </p:txBody>
      </p:sp>
      <p:sp>
        <p:nvSpPr>
          <p:cNvPr id="37896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12088" y="5734050"/>
            <a:ext cx="1008062" cy="863600"/>
          </a:xfrm>
          <a:prstGeom prst="actionButtonForwardNext">
            <a:avLst/>
          </a:prstGeom>
          <a:solidFill>
            <a:schemeClr val="accent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«Обзор проекта»">
  <a:themeElements>
    <a:clrScheme name="Презентация «Обзор проекта»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Презентация «Обзор проекта»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резентация «Обзор проекта»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«Обзор проекта»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«Обзор проекта»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«Обзор проекта»</Template>
  <TotalTime>197</TotalTime>
  <Words>396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Презентация «Обзор проекта»</vt:lpstr>
      <vt:lpstr>Понятие рынка </vt:lpstr>
      <vt:lpstr>План урока:</vt:lpstr>
      <vt:lpstr>Slide 3</vt:lpstr>
      <vt:lpstr>Slide 4</vt:lpstr>
      <vt:lpstr>Slide 5</vt:lpstr>
      <vt:lpstr>Рынок </vt:lpstr>
      <vt:lpstr>Рыночные отношения включают: </vt:lpstr>
      <vt:lpstr>Рыночная экономика </vt:lpstr>
      <vt:lpstr>Условия ведения цивилизованных рыночных отношений</vt:lpstr>
      <vt:lpstr>Первая группа:</vt:lpstr>
      <vt:lpstr>Вторая группа:</vt:lpstr>
      <vt:lpstr>Функции рынка</vt:lpstr>
    </vt:vector>
  </TitlesOfParts>
  <Manager/>
  <Company>school-50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рынка </dc:title>
  <dc:subject/>
  <dc:creator>Comp2</dc:creator>
  <cp:keywords/>
  <dc:description/>
  <cp:lastModifiedBy>Virtual PC</cp:lastModifiedBy>
  <cp:revision>16</cp:revision>
  <dcterms:created xsi:type="dcterms:W3CDTF">2009-03-07T08:34:02Z</dcterms:created>
  <dcterms:modified xsi:type="dcterms:W3CDTF">2012-01-07T15:55:18Z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TC010184561049</vt:lpwstr>
  </property>
</Properties>
</file>