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73" r:id="rId2"/>
    <p:sldId id="307" r:id="rId3"/>
    <p:sldId id="358" r:id="rId4"/>
    <p:sldId id="354" r:id="rId5"/>
    <p:sldId id="359" r:id="rId6"/>
    <p:sldId id="360" r:id="rId7"/>
    <p:sldId id="361" r:id="rId8"/>
    <p:sldId id="362" r:id="rId9"/>
    <p:sldId id="308" r:id="rId10"/>
    <p:sldId id="353" r:id="rId11"/>
    <p:sldId id="309" r:id="rId12"/>
    <p:sldId id="310" r:id="rId13"/>
    <p:sldId id="312" r:id="rId14"/>
    <p:sldId id="334" r:id="rId15"/>
    <p:sldId id="335" r:id="rId16"/>
    <p:sldId id="337" r:id="rId17"/>
    <p:sldId id="338" r:id="rId18"/>
    <p:sldId id="344" r:id="rId19"/>
    <p:sldId id="343" r:id="rId20"/>
    <p:sldId id="313" r:id="rId21"/>
    <p:sldId id="317" r:id="rId22"/>
    <p:sldId id="321" r:id="rId23"/>
    <p:sldId id="326" r:id="rId24"/>
    <p:sldId id="314" r:id="rId25"/>
    <p:sldId id="315" r:id="rId26"/>
    <p:sldId id="364" r:id="rId27"/>
    <p:sldId id="365" r:id="rId28"/>
    <p:sldId id="369" r:id="rId29"/>
    <p:sldId id="370" r:id="rId30"/>
    <p:sldId id="349" r:id="rId31"/>
    <p:sldId id="345" r:id="rId32"/>
    <p:sldId id="346" r:id="rId33"/>
    <p:sldId id="347" r:id="rId34"/>
    <p:sldId id="348" r:id="rId35"/>
    <p:sldId id="316" r:id="rId36"/>
    <p:sldId id="366" r:id="rId37"/>
    <p:sldId id="331" r:id="rId38"/>
    <p:sldId id="368" r:id="rId39"/>
    <p:sldId id="333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EFD5"/>
    <a:srgbClr val="D17D7D"/>
    <a:srgbClr val="CC6E6E"/>
    <a:srgbClr val="D43497"/>
    <a:srgbClr val="D848A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2886D4-3ED5-42F0-8316-A418FEF81B7A}" type="datetimeFigureOut">
              <a:rPr lang="ru-RU" smtClean="0"/>
              <a:pPr/>
              <a:t>11.04.2014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8B0739-490B-4B82-A86D-08E15850F94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8B0739-490B-4B82-A86D-08E15850F949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43CF-D277-45E6-8803-3A572D5801FE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97B6-872E-4F64-9A56-AAD61EC99B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BC5A9-9503-4976-B12F-32E09E36CAD8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97B6-872E-4F64-9A56-AAD61EC99B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2EBDB-9770-4912-82DD-0204E6073953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97B6-872E-4F64-9A56-AAD61EC99B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E4AB-7FDC-46E0-B050-E3467EA38544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97B6-872E-4F64-9A56-AAD61EC99B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FE55-8A5B-482E-9889-4CF60555F432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97B6-872E-4F64-9A56-AAD61EC99B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9AB06-1553-43DC-9825-03A31732924F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97B6-872E-4F64-9A56-AAD61EC99B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7888-2BD9-4B3C-95A0-FD80229C508E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97B6-872E-4F64-9A56-AAD61EC99B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CDFE-F221-441C-B951-C0AE930E8B81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97B6-872E-4F64-9A56-AAD61EC99B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62209-C6D7-4530-A245-60F0FD08B844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97B6-872E-4F64-9A56-AAD61EC99B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8129-1E1C-45BE-B16A-1E331739C7AB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97B6-872E-4F64-9A56-AAD61EC99B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74A5-8AFC-44A2-9C81-763B36FC2801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97B6-872E-4F64-9A56-AAD61EC99B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7A0A4-F3F3-4BFB-8BFE-759ED9D80A18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497B6-872E-4F64-9A56-AAD61EC99BC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Relationship Id="rId9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4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9.xml"/><Relationship Id="rId7" Type="http://schemas.openxmlformats.org/officeDocument/2006/relationships/slide" Target="slide35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5.xml"/><Relationship Id="rId5" Type="http://schemas.openxmlformats.org/officeDocument/2006/relationships/slide" Target="slide24.xml"/><Relationship Id="rId4" Type="http://schemas.openxmlformats.org/officeDocument/2006/relationships/slide" Target="slide2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4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7" Type="http://schemas.openxmlformats.org/officeDocument/2006/relationships/image" Target="../media/image7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4" Type="http://schemas.openxmlformats.org/officeDocument/2006/relationships/image" Target="../media/image60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88640"/>
            <a:ext cx="9144000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kern="1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ПОРЯДОК   ПОСТРОЕНИЯ ИЗОБРАЖЕНИЙ   НА  ЧЕРТЕЖАХ</a:t>
            </a:r>
            <a:endParaRPr lang="ru-RU" sz="3600" b="1" kern="1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179512" y="1412776"/>
            <a:ext cx="3600400" cy="3096344"/>
            <a:chOff x="392007" y="111837"/>
            <a:chExt cx="8578555" cy="6552029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2339752" y="620688"/>
              <a:ext cx="4032448" cy="4357645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/>
              <a:tailEnd/>
            </a:ln>
          </p:spPr>
        </p:pic>
        <p:grpSp>
          <p:nvGrpSpPr>
            <p:cNvPr id="8" name="Группа 8"/>
            <p:cNvGrpSpPr/>
            <p:nvPr/>
          </p:nvGrpSpPr>
          <p:grpSpPr>
            <a:xfrm>
              <a:off x="392007" y="111837"/>
              <a:ext cx="8578555" cy="6552029"/>
              <a:chOff x="392007" y="111837"/>
              <a:chExt cx="8578555" cy="6552029"/>
            </a:xfrm>
          </p:grpSpPr>
          <p:pic>
            <p:nvPicPr>
              <p:cNvPr id="9" name="Picture 3"/>
              <p:cNvPicPr>
                <a:picLocks noChangeAspect="1" noChangeArrowheads="1"/>
              </p:cNvPicPr>
              <p:nvPr/>
            </p:nvPicPr>
            <p:blipFill>
              <a:blip r:embed="rId3" cstate="email"/>
              <a:srcRect/>
              <a:stretch>
                <a:fillRect/>
              </a:stretch>
            </p:blipFill>
            <p:spPr bwMode="auto">
              <a:xfrm>
                <a:off x="392007" y="4259238"/>
                <a:ext cx="2267744" cy="1988840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miter lim="800000"/>
                <a:headEnd/>
                <a:tailEnd/>
              </a:ln>
            </p:spPr>
          </p:pic>
          <p:pic>
            <p:nvPicPr>
              <p:cNvPr id="10" name="Picture 5"/>
              <p:cNvPicPr>
                <a:picLocks noChangeAspect="1" noChangeArrowheads="1"/>
              </p:cNvPicPr>
              <p:nvPr/>
            </p:nvPicPr>
            <p:blipFill>
              <a:blip r:embed="rId4" cstate="email"/>
              <a:srcRect/>
              <a:stretch>
                <a:fillRect/>
              </a:stretch>
            </p:blipFill>
            <p:spPr bwMode="auto">
              <a:xfrm>
                <a:off x="2431509" y="111837"/>
                <a:ext cx="1020113" cy="1080120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miter lim="800000"/>
                <a:headEnd/>
                <a:tailEnd/>
              </a:ln>
            </p:spPr>
          </p:pic>
          <p:pic>
            <p:nvPicPr>
              <p:cNvPr id="11" name="Picture 4"/>
              <p:cNvPicPr>
                <a:picLocks noChangeAspect="1" noChangeArrowheads="1"/>
              </p:cNvPicPr>
              <p:nvPr/>
            </p:nvPicPr>
            <p:blipFill>
              <a:blip r:embed="rId5" cstate="email"/>
              <a:srcRect/>
              <a:stretch>
                <a:fillRect/>
              </a:stretch>
            </p:blipFill>
            <p:spPr bwMode="auto">
              <a:xfrm>
                <a:off x="5761066" y="4058034"/>
                <a:ext cx="3209496" cy="2605832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miter lim="800000"/>
                <a:headEnd/>
                <a:tailEnd/>
              </a:ln>
            </p:spPr>
          </p:pic>
        </p:grpSp>
      </p:grpSp>
      <p:grpSp>
        <p:nvGrpSpPr>
          <p:cNvPr id="15" name="Группа 14"/>
          <p:cNvGrpSpPr/>
          <p:nvPr/>
        </p:nvGrpSpPr>
        <p:grpSpPr>
          <a:xfrm>
            <a:off x="4644008" y="1700808"/>
            <a:ext cx="4114900" cy="4032448"/>
            <a:chOff x="4644008" y="1700808"/>
            <a:chExt cx="4114900" cy="4032448"/>
          </a:xfrm>
        </p:grpSpPr>
        <p:pic>
          <p:nvPicPr>
            <p:cNvPr id="14" name="Picture 4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6804248" y="3717032"/>
              <a:ext cx="1954660" cy="2016224"/>
            </a:xfrm>
            <a:prstGeom prst="rect">
              <a:avLst/>
            </a:prstGeom>
            <a:noFill/>
          </p:spPr>
        </p:pic>
        <p:pic>
          <p:nvPicPr>
            <p:cNvPr id="12" name="Picture 3"/>
            <p:cNvPicPr>
              <a:picLocks noChangeAspect="1" noChangeArrowheads="1"/>
            </p:cNvPicPr>
            <p:nvPr/>
          </p:nvPicPr>
          <p:blipFill>
            <a:blip r:embed="rId7" cstate="email"/>
            <a:srcRect/>
            <a:stretch>
              <a:fillRect/>
            </a:stretch>
          </p:blipFill>
          <p:spPr bwMode="auto">
            <a:xfrm>
              <a:off x="4644008" y="1700808"/>
              <a:ext cx="2824856" cy="24046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Прямоугольник 12"/>
          <p:cNvSpPr/>
          <p:nvPr/>
        </p:nvSpPr>
        <p:spPr>
          <a:xfrm>
            <a:off x="467544" y="4293096"/>
            <a:ext cx="514806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0000"/>
                </a:solidFill>
              </a:rPr>
              <a:t>Автор проекта: </a:t>
            </a:r>
          </a:p>
          <a:p>
            <a:r>
              <a:rPr lang="ru-RU" sz="2800" b="1" dirty="0" smtClean="0">
                <a:solidFill>
                  <a:srgbClr val="000000"/>
                </a:solidFill>
              </a:rPr>
              <a:t>Антипова Галина Антоновна,</a:t>
            </a:r>
          </a:p>
          <a:p>
            <a:r>
              <a:rPr lang="ru-RU" sz="2800" b="1" dirty="0" smtClean="0">
                <a:solidFill>
                  <a:srgbClr val="000000"/>
                </a:solidFill>
              </a:rPr>
              <a:t>учитель черчения и   </a:t>
            </a:r>
          </a:p>
          <a:p>
            <a:r>
              <a:rPr lang="ru-RU" sz="2800" b="1" dirty="0" smtClean="0">
                <a:solidFill>
                  <a:srgbClr val="000000"/>
                </a:solidFill>
              </a:rPr>
              <a:t>информатики                            ГБОУ СОШ № 2034, г. Москва</a:t>
            </a:r>
            <a:endParaRPr lang="ru-RU" sz="2800" b="1" dirty="0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538C0-09D8-4469-B6BD-DE9D31289330}" type="datetime1">
              <a:rPr lang="ru-RU" smtClean="0"/>
              <a:pPr/>
              <a:t>11.04.2014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E4AB-7FDC-46E0-B050-E3467EA38544}" type="datetime1">
              <a:rPr lang="ru-RU" smtClean="0"/>
              <a:pPr/>
              <a:t>11.04.2014</a:t>
            </a:fld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23728" y="1484784"/>
            <a:ext cx="5112568" cy="4055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39552" y="260648"/>
            <a:ext cx="8388424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основе формы деталей машин и механизмов находятся геометрические тела, т.е. детали представляют собой совокупность геометрических тел.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15616" y="5661248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Проанализируем форму данной детали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1560" y="2060848"/>
            <a:ext cx="20789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Прямоугольная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призма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1691680" y="2708920"/>
            <a:ext cx="1080120" cy="5760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1691680" y="2708920"/>
            <a:ext cx="576064" cy="1800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1691680" y="270892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020272" y="1340768"/>
            <a:ext cx="17200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Треугольная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призма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 flipH="1">
            <a:off x="4283968" y="1988840"/>
            <a:ext cx="3744416" cy="50405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6300192" y="1988840"/>
            <a:ext cx="1728192" cy="5760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4788024" y="1988840"/>
            <a:ext cx="3240360" cy="273630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55576" y="5157192"/>
            <a:ext cx="12426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Цилиндр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 flipV="1">
            <a:off x="1835696" y="3284984"/>
            <a:ext cx="1800200" cy="19442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V="1">
            <a:off x="1835696" y="4869160"/>
            <a:ext cx="1584176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1835696" y="3429000"/>
            <a:ext cx="4248472" cy="1800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E4AB-7FDC-46E0-B050-E3467EA38544}" type="datetime1">
              <a:rPr lang="ru-RU" smtClean="0"/>
              <a:pPr/>
              <a:t>11.04.2014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/>
          <a:srcRect t="1827"/>
          <a:stretch>
            <a:fillRect/>
          </a:stretch>
        </p:blipFill>
        <p:spPr bwMode="auto">
          <a:xfrm>
            <a:off x="611561" y="260648"/>
            <a:ext cx="4596984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79912" y="4221088"/>
            <a:ext cx="3581051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Куб 9"/>
          <p:cNvSpPr/>
          <p:nvPr/>
        </p:nvSpPr>
        <p:spPr>
          <a:xfrm flipH="1">
            <a:off x="6516216" y="5301208"/>
            <a:ext cx="2304256" cy="936104"/>
          </a:xfrm>
          <a:prstGeom prst="cube">
            <a:avLst>
              <a:gd name="adj" fmla="val 20022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80112" y="332656"/>
            <a:ext cx="30963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Основание данной детали  (выделено коричневым цветом) представлено тремя проекциями в виде прямоугольников, что соответствует  изображению прямоугольной призмы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 animBg="1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66789" y="390525"/>
            <a:ext cx="3946968" cy="3326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131840" y="3861048"/>
            <a:ext cx="3284094" cy="2165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 cstate="email"/>
          <a:srcRect r="5556"/>
          <a:stretch>
            <a:fillRect/>
          </a:stretch>
        </p:blipFill>
        <p:spPr bwMode="auto">
          <a:xfrm>
            <a:off x="6444208" y="4653136"/>
            <a:ext cx="2448272" cy="1868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508104" y="260648"/>
            <a:ext cx="33123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Серым цветом условно выделено другое геометрическое тело, представленное  в виде двух прямоугольников и треугольника, что соответствует изображению треугольной призмы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E4AB-7FDC-46E0-B050-E3467EA38544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noFill/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11960" y="4149080"/>
            <a:ext cx="2504107" cy="2453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Oval 3"/>
          <p:cNvSpPr>
            <a:spLocks noChangeArrowheads="1"/>
          </p:cNvSpPr>
          <p:nvPr/>
        </p:nvSpPr>
        <p:spPr bwMode="auto">
          <a:xfrm>
            <a:off x="7236296" y="5661248"/>
            <a:ext cx="853058" cy="834008"/>
          </a:xfrm>
          <a:prstGeom prst="ellipse">
            <a:avLst/>
          </a:prstGeom>
          <a:solidFill>
            <a:srgbClr val="943634"/>
          </a:solidFill>
          <a:ln w="31750">
            <a:round/>
            <a:headEnd/>
            <a:tailEnd/>
          </a:ln>
          <a:effectLst/>
          <a:scene3d>
            <a:camera prst="legacyObliqueTopLeft"/>
            <a:lightRig rig="legacyFlat3" dir="t"/>
          </a:scene3d>
          <a:sp3d extrusionH="1801800" prstMaterial="legacyMatte">
            <a:bevelT w="13500" h="13500" prst="angle"/>
            <a:bevelB w="13500" h="13500" prst="angle"/>
            <a:extrusionClr>
              <a:srgbClr val="943634"/>
            </a:extrusionClr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endParaRPr lang="ru-RU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3568" y="260647"/>
            <a:ext cx="4536504" cy="385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364088" y="260648"/>
            <a:ext cx="33843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 прямоугольной призмы  (основания детали) удалено геометрическое тело , проекции которого представлены в виде окружности и двух прямоугольников , что соответствует изображению цилиндра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nimBg="1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"/>
          <p:cNvGrpSpPr/>
          <p:nvPr/>
        </p:nvGrpSpPr>
        <p:grpSpPr>
          <a:xfrm>
            <a:off x="467544" y="188641"/>
            <a:ext cx="8466080" cy="6480719"/>
            <a:chOff x="467544" y="188641"/>
            <a:chExt cx="8466080" cy="6480719"/>
          </a:xfrm>
        </p:grpSpPr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467544" y="4221088"/>
              <a:ext cx="2267744" cy="198884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/>
              <a:tailEnd/>
            </a:ln>
          </p:spPr>
        </p:pic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2471766" y="188641"/>
              <a:ext cx="1020113" cy="108012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/>
              <a:tailEnd/>
            </a:ln>
          </p:spPr>
        </p:pic>
        <p:pic>
          <p:nvPicPr>
            <p:cNvPr id="8" name="Picture 4"/>
            <p:cNvPicPr>
              <a:picLocks noChangeAspect="1" noChangeArrowheads="1"/>
            </p:cNvPicPr>
            <p:nvPr/>
          </p:nvPicPr>
          <p:blipFill>
            <a:blip r:embed="rId4" cstate="email"/>
            <a:srcRect l="3405" r="7216" b="9494"/>
            <a:stretch>
              <a:fillRect/>
            </a:stretch>
          </p:blipFill>
          <p:spPr bwMode="auto">
            <a:xfrm>
              <a:off x="5724128" y="4063528"/>
              <a:ext cx="3209496" cy="2605832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/>
              <a:tailEnd/>
            </a:ln>
          </p:spPr>
        </p:pic>
      </p:grpSp>
      <p:sp>
        <p:nvSpPr>
          <p:cNvPr id="4" name="Прямоугольник 3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8"/>
          <p:cNvGrpSpPr/>
          <p:nvPr/>
        </p:nvGrpSpPr>
        <p:grpSpPr>
          <a:xfrm>
            <a:off x="3563888" y="1700808"/>
            <a:ext cx="5297444" cy="4248472"/>
            <a:chOff x="392007" y="111837"/>
            <a:chExt cx="8578555" cy="6552029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5" cstate="email"/>
            <a:srcRect l="8820" t="2643" r="13061" b="8805"/>
            <a:stretch>
              <a:fillRect/>
            </a:stretch>
          </p:blipFill>
          <p:spPr bwMode="auto">
            <a:xfrm>
              <a:off x="2339752" y="620688"/>
              <a:ext cx="4032448" cy="4357645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/>
              <a:tailEnd/>
            </a:ln>
          </p:spPr>
        </p:pic>
        <p:grpSp>
          <p:nvGrpSpPr>
            <p:cNvPr id="5" name="Группа 8"/>
            <p:cNvGrpSpPr/>
            <p:nvPr/>
          </p:nvGrpSpPr>
          <p:grpSpPr>
            <a:xfrm>
              <a:off x="392007" y="111837"/>
              <a:ext cx="8578555" cy="6552029"/>
              <a:chOff x="392007" y="111837"/>
              <a:chExt cx="8578555" cy="6552029"/>
            </a:xfrm>
          </p:grpSpPr>
          <p:pic>
            <p:nvPicPr>
              <p:cNvPr id="12" name="Picture 3"/>
              <p:cNvPicPr>
                <a:picLocks noChangeAspect="1" noChangeArrowheads="1"/>
              </p:cNvPicPr>
              <p:nvPr/>
            </p:nvPicPr>
            <p:blipFill>
              <a:blip r:embed="rId6" cstate="email"/>
              <a:srcRect/>
              <a:stretch>
                <a:fillRect/>
              </a:stretch>
            </p:blipFill>
            <p:spPr bwMode="auto">
              <a:xfrm>
                <a:off x="392007" y="4259238"/>
                <a:ext cx="2267744" cy="1988840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miter lim="800000"/>
                <a:headEnd/>
                <a:tailEnd/>
              </a:ln>
            </p:spPr>
          </p:pic>
          <p:pic>
            <p:nvPicPr>
              <p:cNvPr id="13" name="Picture 5"/>
              <p:cNvPicPr>
                <a:picLocks noChangeAspect="1" noChangeArrowheads="1"/>
              </p:cNvPicPr>
              <p:nvPr/>
            </p:nvPicPr>
            <p:blipFill>
              <a:blip r:embed="rId3" cstate="email"/>
              <a:srcRect/>
              <a:stretch>
                <a:fillRect/>
              </a:stretch>
            </p:blipFill>
            <p:spPr bwMode="auto">
              <a:xfrm>
                <a:off x="2431509" y="111837"/>
                <a:ext cx="1020113" cy="1080120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miter lim="800000"/>
                <a:headEnd/>
                <a:tailEnd/>
              </a:ln>
            </p:spPr>
          </p:pic>
          <p:pic>
            <p:nvPicPr>
              <p:cNvPr id="14" name="Picture 4"/>
              <p:cNvPicPr>
                <a:picLocks noChangeAspect="1" noChangeArrowheads="1"/>
              </p:cNvPicPr>
              <p:nvPr/>
            </p:nvPicPr>
            <p:blipFill>
              <a:blip r:embed="rId4" cstate="email"/>
              <a:srcRect l="3405" r="7216" b="9494"/>
              <a:stretch>
                <a:fillRect/>
              </a:stretch>
            </p:blipFill>
            <p:spPr bwMode="auto">
              <a:xfrm>
                <a:off x="5761066" y="4058034"/>
                <a:ext cx="3209496" cy="2605832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miter lim="800000"/>
                <a:headEnd/>
                <a:tailEnd/>
              </a:ln>
            </p:spPr>
          </p:pic>
        </p:grpSp>
      </p:grp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2B7C-5F28-4BCA-B1FC-DF16578E86E6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11560" y="260648"/>
            <a:ext cx="8280920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Рассмотрим пример построения изображений на чертежах на основе анализа формы предмета</a:t>
            </a:r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55576" y="1196752"/>
            <a:ext cx="2443325" cy="2520280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827584" y="3933056"/>
            <a:ext cx="2378867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2843808" y="1556792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Деталь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43608" y="4149080"/>
            <a:ext cx="1944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Заготовка для детали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88224" y="1340768"/>
            <a:ext cx="23042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Получение детали методом удаления геометрических тел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577" y="1412776"/>
            <a:ext cx="4824536" cy="4106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4099B-CE24-4790-91E3-9BF47370B8FB}" type="datetime1">
              <a:rPr lang="ru-RU" smtClean="0"/>
              <a:pPr/>
              <a:t>11.04.2014</a:t>
            </a:fld>
            <a:endParaRPr lang="ru-RU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80112" y="3190296"/>
            <a:ext cx="3163405" cy="326304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827584" y="332656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Анализ геометрической формы детали и её симметричности.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7584" y="1484784"/>
            <a:ext cx="5290542" cy="4533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email"/>
          <a:srcRect l="8820" t="2643" r="13061" b="8805"/>
          <a:stretch>
            <a:fillRect/>
          </a:stretch>
        </p:blipFill>
        <p:spPr bwMode="auto">
          <a:xfrm>
            <a:off x="5364088" y="3717032"/>
            <a:ext cx="2989657" cy="276751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</p:spPr>
      </p:pic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D9518-574C-40A8-A44A-01E47378B71C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83568" y="404664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Предметы окружающие нас имеют форму геометрических тел или представляют их сочетания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3568" y="1124744"/>
            <a:ext cx="4392538" cy="371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95936" y="4077072"/>
            <a:ext cx="3263939" cy="2007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Куб 13"/>
          <p:cNvSpPr/>
          <p:nvPr/>
        </p:nvSpPr>
        <p:spPr>
          <a:xfrm flipH="1">
            <a:off x="6588224" y="5445224"/>
            <a:ext cx="2232248" cy="864096"/>
          </a:xfrm>
          <a:prstGeom prst="cube">
            <a:avLst>
              <a:gd name="adj" fmla="val 45435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AD40B-39AF-408D-9935-4C611D838D82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611560" y="404664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Получение детали методом удаления геометрических тел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12160" y="2636912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Удаление прямоугольной призмы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576" y="1268760"/>
            <a:ext cx="4522492" cy="382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92080" y="4077072"/>
            <a:ext cx="2664296" cy="1949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Куб 9"/>
          <p:cNvSpPr/>
          <p:nvPr/>
        </p:nvSpPr>
        <p:spPr>
          <a:xfrm flipH="1">
            <a:off x="7092280" y="5301208"/>
            <a:ext cx="1440160" cy="936104"/>
          </a:xfrm>
          <a:prstGeom prst="cube">
            <a:avLst>
              <a:gd name="adj" fmla="val 31811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8232A-8AC2-4F3E-94D8-932460DEBCA0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611560" y="404664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Получение детали методом удаления геометрических тел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12160" y="2636912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Удаление прямоугольной призмы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3568" y="1268759"/>
            <a:ext cx="4609872" cy="3888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176548" y="3933056"/>
            <a:ext cx="3240980" cy="184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email"/>
          <a:srcRect l="14608" t="6367" r="1854"/>
          <a:stretch>
            <a:fillRect/>
          </a:stretch>
        </p:blipFill>
        <p:spPr bwMode="auto">
          <a:xfrm>
            <a:off x="6660232" y="4725144"/>
            <a:ext cx="2156147" cy="1864654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</p:spPr>
      </p:pic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50245-9CAE-4A5C-B696-75271E771D24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11560" y="404664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Получение детали методом удаления геометрических тел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72200" y="2780928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Удаление цилиндра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E4AB-7FDC-46E0-B050-E3467EA38544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endParaRPr lang="ru-RU" sz="2800" dirty="0" smtClean="0">
              <a:latin typeface="Times New Roman" pitchFamily="18" charset="0"/>
              <a:cs typeface="Times New Roman" pitchFamily="18" charset="0"/>
              <a:hlinkClick r:id="rId2" action="ppaction://hlinksldjump"/>
            </a:endParaRPr>
          </a:p>
          <a:p>
            <a:pPr>
              <a:buFont typeface="Wingdings" pitchFamily="2" charset="2"/>
              <a:buChar char="Ø"/>
            </a:pPr>
            <a:endParaRPr lang="ru-RU" sz="2800" dirty="0" smtClean="0">
              <a:latin typeface="Times New Roman" pitchFamily="18" charset="0"/>
              <a:cs typeface="Times New Roman" pitchFamily="18" charset="0"/>
              <a:hlinkClick r:id="rId2" action="ppaction://hlinksldjump"/>
            </a:endParaRPr>
          </a:p>
          <a:p>
            <a:pPr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Способ построения изображений на чертежах               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     на основе анализа формы предмета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     Последовательность построения видов на   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     чертежах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     Построение вырезов на геометрических телах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Построение третьего вида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5616" y="1268760"/>
            <a:ext cx="6768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Содержание: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188640"/>
            <a:ext cx="8280920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kern="1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ПОРЯДОК   ПОСТРОЕНИЯ ИЗОБРАЖЕНИЙ   НА  ЧЕРТЕЖАХ</a:t>
            </a:r>
            <a:endParaRPr lang="ru-RU" sz="2800" b="1" kern="1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6093296"/>
            <a:ext cx="7416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Графическая работа  №5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0" y="4941168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E4AB-7FDC-46E0-B050-E3467EA38544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noFill/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60648"/>
            <a:ext cx="8280920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Последовательность построения видов на чертеже детали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7584" y="3068960"/>
            <a:ext cx="2876550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115616" y="2132856"/>
            <a:ext cx="230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Деталь «Опора»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04048" y="5733256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Чертёж детали «Опора»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27984" y="1268760"/>
            <a:ext cx="4153411" cy="4008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E4AB-7FDC-46E0-B050-E3467EA38544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noFill/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260648"/>
            <a:ext cx="8352928" cy="70788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Проецирование общей формы детали – прямоугольного параллелепипеда – на плоскости 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V, H, W</a:t>
            </a: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611560" y="1196752"/>
            <a:ext cx="2952328" cy="2861294"/>
            <a:chOff x="6156176" y="3429000"/>
            <a:chExt cx="2664296" cy="2861294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804248" y="3861048"/>
              <a:ext cx="1872208" cy="2247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AutoShape 26"/>
            <p:cNvSpPr>
              <a:spLocks noChangeArrowheads="1"/>
            </p:cNvSpPr>
            <p:nvPr/>
          </p:nvSpPr>
          <p:spPr bwMode="auto">
            <a:xfrm>
              <a:off x="7308304" y="3429000"/>
              <a:ext cx="144016" cy="563563"/>
            </a:xfrm>
            <a:prstGeom prst="downArrow">
              <a:avLst>
                <a:gd name="adj1" fmla="val 50000"/>
                <a:gd name="adj2" fmla="val 50245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AutoShape 26"/>
            <p:cNvSpPr>
              <a:spLocks noChangeArrowheads="1"/>
            </p:cNvSpPr>
            <p:nvPr/>
          </p:nvSpPr>
          <p:spPr bwMode="auto">
            <a:xfrm rot="13842550">
              <a:off x="6531686" y="5678293"/>
              <a:ext cx="182399" cy="684652"/>
            </a:xfrm>
            <a:prstGeom prst="downArrow">
              <a:avLst>
                <a:gd name="adj1" fmla="val 50000"/>
                <a:gd name="adj2" fmla="val 50245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" name="AutoShape 26"/>
            <p:cNvSpPr>
              <a:spLocks noChangeArrowheads="1"/>
            </p:cNvSpPr>
            <p:nvPr/>
          </p:nvSpPr>
          <p:spPr bwMode="auto">
            <a:xfrm rot="8600032">
              <a:off x="8391780" y="5734403"/>
              <a:ext cx="188040" cy="555891"/>
            </a:xfrm>
            <a:prstGeom prst="downArrow">
              <a:avLst>
                <a:gd name="adj1" fmla="val 50000"/>
                <a:gd name="adj2" fmla="val 50245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604448" y="5733256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 flipH="1">
              <a:off x="6156176" y="5661248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W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 flipH="1">
              <a:off x="7524328" y="3429000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4211960" y="908720"/>
            <a:ext cx="4392488" cy="4260896"/>
            <a:chOff x="4067944" y="977596"/>
            <a:chExt cx="4392488" cy="4260896"/>
          </a:xfrm>
        </p:grpSpPr>
        <p:pic>
          <p:nvPicPr>
            <p:cNvPr id="6146" name="Picture 2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4139951" y="977596"/>
              <a:ext cx="4068467" cy="38915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TextBox 13"/>
            <p:cNvSpPr txBox="1"/>
            <p:nvPr/>
          </p:nvSpPr>
          <p:spPr>
            <a:xfrm flipH="1">
              <a:off x="8244408" y="1412776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W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067944" y="1412776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 flipH="1">
              <a:off x="4355976" y="4869160"/>
              <a:ext cx="2160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endPara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115616" y="5229200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Все построения выполняются тонкими линиями.  Главный вид и вид сверху симметричны, на них нанесены оси симметрии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noFill/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60648"/>
            <a:ext cx="8352928" cy="40011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Построение вырезов на проекциях параллелепипеда</a:t>
            </a: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5373216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Вырезы сначала показаны на главном виде.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Затем проекции вырезов строим на других видах с помощью линий связи.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4211960" y="764704"/>
            <a:ext cx="4320480" cy="4536504"/>
            <a:chOff x="3851920" y="764704"/>
            <a:chExt cx="4680520" cy="5256584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851920" y="1196752"/>
              <a:ext cx="4680520" cy="4485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10" name="Прямая со стрелкой 9"/>
            <p:cNvCxnSpPr/>
            <p:nvPr/>
          </p:nvCxnSpPr>
          <p:spPr>
            <a:xfrm>
              <a:off x="4499992" y="1196752"/>
              <a:ext cx="504056" cy="1008112"/>
            </a:xfrm>
            <a:prstGeom prst="straightConnector1">
              <a:avLst/>
            </a:prstGeom>
            <a:ln w="127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>
              <a:endCxn id="7" idx="0"/>
            </p:cNvCxnSpPr>
            <p:nvPr/>
          </p:nvCxnSpPr>
          <p:spPr>
            <a:xfrm>
              <a:off x="4499992" y="1196752"/>
              <a:ext cx="1692188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4499992" y="764704"/>
              <a:ext cx="20162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latin typeface="Times New Roman" pitchFamily="18" charset="0"/>
                  <a:cs typeface="Times New Roman" pitchFamily="18" charset="0"/>
                </a:rPr>
                <a:t>Главный вид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8" name="Прямая со стрелкой 17"/>
            <p:cNvCxnSpPr/>
            <p:nvPr/>
          </p:nvCxnSpPr>
          <p:spPr>
            <a:xfrm>
              <a:off x="6804248" y="1196752"/>
              <a:ext cx="504056" cy="1008112"/>
            </a:xfrm>
            <a:prstGeom prst="straightConnector1">
              <a:avLst/>
            </a:prstGeom>
            <a:ln w="952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6804248" y="1196752"/>
              <a:ext cx="1440160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 flipH="1" flipV="1">
              <a:off x="5004048" y="4797152"/>
              <a:ext cx="360040" cy="1224136"/>
            </a:xfrm>
            <a:prstGeom prst="straightConnector1">
              <a:avLst/>
            </a:prstGeom>
            <a:ln w="952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5364088" y="6021288"/>
              <a:ext cx="1440160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6876256" y="764704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latin typeface="Times New Roman" pitchFamily="18" charset="0"/>
                  <a:cs typeface="Times New Roman" pitchFamily="18" charset="0"/>
                </a:rPr>
                <a:t>Вид слева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436096" y="5589240"/>
              <a:ext cx="20162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latin typeface="Times New Roman" pitchFamily="18" charset="0"/>
                  <a:cs typeface="Times New Roman" pitchFamily="18" charset="0"/>
                </a:rPr>
                <a:t>Вид сверху</a:t>
              </a:r>
              <a:endParaRPr lang="ru-RU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15616" y="1700808"/>
            <a:ext cx="2740637" cy="2992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99992" y="1052736"/>
            <a:ext cx="4227952" cy="4080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noFill/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27584" y="4005064"/>
            <a:ext cx="2520280" cy="2592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39552" y="260648"/>
            <a:ext cx="8352928" cy="40011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Построение вырезов на проекциях параллелепипеда</a:t>
            </a: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764704"/>
            <a:ext cx="38884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Элементы, которые на данной проекции не видимы, проводят штриховыми линиями.  Изображения обводят линиями, установленными стандартом, и наносят размеры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H="1" flipV="1">
            <a:off x="5220072" y="2636912"/>
            <a:ext cx="2376264" cy="266429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7596336" y="2564904"/>
            <a:ext cx="216024" cy="273630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 flipV="1">
            <a:off x="5004048" y="3789040"/>
            <a:ext cx="2592288" cy="151216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2483768" y="5301208"/>
            <a:ext cx="5112568" cy="21602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499992" y="5517232"/>
            <a:ext cx="439248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Линии невидимого контура детали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E4AB-7FDC-46E0-B050-E3467EA38544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188640"/>
            <a:ext cx="8280920" cy="5232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Построение вырезов на геометрических телах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692696"/>
            <a:ext cx="7344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Изображения геометрических тел, форма которых усложнена вырезами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16216" y="4293096"/>
            <a:ext cx="2284161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32040" y="1340768"/>
            <a:ext cx="3475647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27584" y="4581128"/>
            <a:ext cx="1800200" cy="1296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55576" y="1772816"/>
            <a:ext cx="2592288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971600" y="3861048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Заготовка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3968" y="3933056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Проекции детали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3568" y="6021288"/>
            <a:ext cx="3888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Форма вырезанной части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64088" y="5589240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Деталь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3" grpId="0"/>
      <p:bldP spid="14" grpId="0"/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E4AB-7FDC-46E0-B050-E3467EA38544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63080" y="260648"/>
            <a:ext cx="8280920" cy="5232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Построение третьего вида</a:t>
            </a: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576" y="980728"/>
            <a:ext cx="3744416" cy="349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619672" y="5373216"/>
            <a:ext cx="62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Третью проекцию можно строить на основе анализа формы предмета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860032" y="980728"/>
            <a:ext cx="3528392" cy="3816424"/>
            <a:chOff x="683568" y="332656"/>
            <a:chExt cx="3456384" cy="4049415"/>
          </a:xfrm>
        </p:grpSpPr>
        <p:pic>
          <p:nvPicPr>
            <p:cNvPr id="11" name="Picture 6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683568" y="332656"/>
              <a:ext cx="2452263" cy="4049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Box 11"/>
            <p:cNvSpPr txBox="1"/>
            <p:nvPr/>
          </p:nvSpPr>
          <p:spPr>
            <a:xfrm>
              <a:off x="3491880" y="332656"/>
              <a:ext cx="64807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6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  <a:endParaRPr lang="ru-RU" sz="9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63888" y="2420888"/>
            <a:ext cx="5141195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9" name="Группа 28"/>
          <p:cNvGrpSpPr/>
          <p:nvPr/>
        </p:nvGrpSpPr>
        <p:grpSpPr>
          <a:xfrm>
            <a:off x="755576" y="404664"/>
            <a:ext cx="3168352" cy="3384376"/>
            <a:chOff x="683568" y="332656"/>
            <a:chExt cx="3456384" cy="4049415"/>
          </a:xfrm>
        </p:grpSpPr>
        <p:pic>
          <p:nvPicPr>
            <p:cNvPr id="14342" name="Picture 6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683568" y="332656"/>
              <a:ext cx="2452263" cy="4049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7" name="TextBox 26"/>
            <p:cNvSpPr txBox="1"/>
            <p:nvPr/>
          </p:nvSpPr>
          <p:spPr>
            <a:xfrm>
              <a:off x="3491880" y="332656"/>
              <a:ext cx="64807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600" b="1" dirty="0" smtClean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  <a:endParaRPr lang="ru-RU" sz="9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4644008" y="620688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Построение третьей проекции по двум данным   с помощью линий связи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E4AB-7FDC-46E0-B050-E3467EA38544}" type="datetime1">
              <a:rPr lang="ru-RU" smtClean="0"/>
              <a:pPr/>
              <a:t>11.04.2014</a:t>
            </a:fld>
            <a:endParaRPr lang="ru-RU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07704" y="1477523"/>
            <a:ext cx="5936754" cy="4897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71600" y="260648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Построение третьей проекции по двум данным   с помощью линий связи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907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4-конечная звезда 3"/>
          <p:cNvSpPr/>
          <p:nvPr/>
        </p:nvSpPr>
        <p:spPr>
          <a:xfrm>
            <a:off x="683568" y="404664"/>
            <a:ext cx="936104" cy="129614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4-конечная звезда 4"/>
          <p:cNvSpPr/>
          <p:nvPr/>
        </p:nvSpPr>
        <p:spPr>
          <a:xfrm>
            <a:off x="2339752" y="260648"/>
            <a:ext cx="936104" cy="129614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4-конечная звезда 5"/>
          <p:cNvSpPr/>
          <p:nvPr/>
        </p:nvSpPr>
        <p:spPr>
          <a:xfrm>
            <a:off x="3995936" y="404664"/>
            <a:ext cx="936104" cy="129614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4-конечная звезда 6"/>
          <p:cNvSpPr/>
          <p:nvPr/>
        </p:nvSpPr>
        <p:spPr>
          <a:xfrm>
            <a:off x="5580112" y="476672"/>
            <a:ext cx="936104" cy="129614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4-конечная звезда 7"/>
          <p:cNvSpPr/>
          <p:nvPr/>
        </p:nvSpPr>
        <p:spPr>
          <a:xfrm>
            <a:off x="7164288" y="404664"/>
            <a:ext cx="936104" cy="129614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4-конечная звезда 8"/>
          <p:cNvSpPr/>
          <p:nvPr/>
        </p:nvSpPr>
        <p:spPr>
          <a:xfrm>
            <a:off x="5580112" y="1988840"/>
            <a:ext cx="936104" cy="129614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4-конечная звезда 9"/>
          <p:cNvSpPr/>
          <p:nvPr/>
        </p:nvSpPr>
        <p:spPr>
          <a:xfrm>
            <a:off x="3923928" y="5157192"/>
            <a:ext cx="936104" cy="129614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4-конечная звезда 10"/>
          <p:cNvSpPr/>
          <p:nvPr/>
        </p:nvSpPr>
        <p:spPr>
          <a:xfrm>
            <a:off x="2339752" y="3789040"/>
            <a:ext cx="936104" cy="129614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4-конечная звезда 11"/>
          <p:cNvSpPr/>
          <p:nvPr/>
        </p:nvSpPr>
        <p:spPr>
          <a:xfrm>
            <a:off x="611560" y="5085184"/>
            <a:ext cx="936104" cy="129614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4-конечная звезда 12"/>
          <p:cNvSpPr/>
          <p:nvPr/>
        </p:nvSpPr>
        <p:spPr>
          <a:xfrm>
            <a:off x="395536" y="2636912"/>
            <a:ext cx="936104" cy="129614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4-конечная звезда 13"/>
          <p:cNvSpPr/>
          <p:nvPr/>
        </p:nvSpPr>
        <p:spPr>
          <a:xfrm>
            <a:off x="2339752" y="2060848"/>
            <a:ext cx="936104" cy="129614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4-конечная звезда 14"/>
          <p:cNvSpPr/>
          <p:nvPr/>
        </p:nvSpPr>
        <p:spPr>
          <a:xfrm>
            <a:off x="4067944" y="2708920"/>
            <a:ext cx="936104" cy="129614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4-конечная звезда 15"/>
          <p:cNvSpPr/>
          <p:nvPr/>
        </p:nvSpPr>
        <p:spPr>
          <a:xfrm>
            <a:off x="5580112" y="3645024"/>
            <a:ext cx="936104" cy="129614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4-конечная звезда 16"/>
          <p:cNvSpPr/>
          <p:nvPr/>
        </p:nvSpPr>
        <p:spPr>
          <a:xfrm>
            <a:off x="7668344" y="2564904"/>
            <a:ext cx="936104" cy="129614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4-конечная звезда 17"/>
          <p:cNvSpPr/>
          <p:nvPr/>
        </p:nvSpPr>
        <p:spPr>
          <a:xfrm>
            <a:off x="7308304" y="4869160"/>
            <a:ext cx="936104" cy="129614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4-конечная звезда 18"/>
          <p:cNvSpPr/>
          <p:nvPr/>
        </p:nvSpPr>
        <p:spPr>
          <a:xfrm>
            <a:off x="5580112" y="5301208"/>
            <a:ext cx="936104" cy="129614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4-конечная звезда 19"/>
          <p:cNvSpPr/>
          <p:nvPr/>
        </p:nvSpPr>
        <p:spPr>
          <a:xfrm>
            <a:off x="4067944" y="2708920"/>
            <a:ext cx="936104" cy="129614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4-конечная звезда 20"/>
          <p:cNvSpPr/>
          <p:nvPr/>
        </p:nvSpPr>
        <p:spPr>
          <a:xfrm>
            <a:off x="2339752" y="5373216"/>
            <a:ext cx="936104" cy="1296144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23"/>
          <p:cNvGrpSpPr/>
          <p:nvPr/>
        </p:nvGrpSpPr>
        <p:grpSpPr>
          <a:xfrm>
            <a:off x="3419872" y="2204864"/>
            <a:ext cx="2304256" cy="2376264"/>
            <a:chOff x="3419872" y="2492896"/>
            <a:chExt cx="2304256" cy="2376264"/>
          </a:xfrm>
        </p:grpSpPr>
        <p:sp>
          <p:nvSpPr>
            <p:cNvPr id="22" name="Солнце 21"/>
            <p:cNvSpPr/>
            <p:nvPr/>
          </p:nvSpPr>
          <p:spPr>
            <a:xfrm>
              <a:off x="3419872" y="2492896"/>
              <a:ext cx="2304256" cy="2376264"/>
            </a:xfrm>
            <a:prstGeom prst="sun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Улыбающееся лицо 22"/>
            <p:cNvSpPr/>
            <p:nvPr/>
          </p:nvSpPr>
          <p:spPr>
            <a:xfrm>
              <a:off x="4067944" y="3140968"/>
              <a:ext cx="1008112" cy="1080120"/>
            </a:xfrm>
            <a:prstGeom prst="smileyFac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2699792" y="2996952"/>
            <a:ext cx="39647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Улыбнитесь!</a:t>
            </a:r>
            <a:endParaRPr lang="ru-RU" sz="5400" b="1" cap="none" spc="0" dirty="0">
              <a:ln w="11430">
                <a:solidFill>
                  <a:srgbClr val="FF0000"/>
                </a:solidFill>
              </a:ln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53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500"/>
                            </p:stCondLst>
                            <p:childTnLst>
                              <p:par>
                                <p:cTn id="7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500"/>
                            </p:stCondLst>
                            <p:childTnLst>
                              <p:par>
                                <p:cTn id="8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8500"/>
                            </p:stCondLst>
                            <p:childTnLst>
                              <p:par>
                                <p:cTn id="9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000"/>
                            </p:stCondLst>
                            <p:childTnLst>
                              <p:par>
                                <p:cTn id="9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9500"/>
                            </p:stCondLst>
                            <p:childTnLst>
                              <p:par>
                                <p:cTn id="10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1000"/>
                            </p:stCondLst>
                            <p:childTnLst>
                              <p:par>
                                <p:cTn id="1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2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2500"/>
                            </p:stCondLst>
                            <p:childTnLst>
                              <p:par>
                                <p:cTn id="13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4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4500"/>
                            </p:stCondLst>
                            <p:childTnLst>
                              <p:par>
                                <p:cTn id="1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5000"/>
                            </p:stCondLst>
                            <p:childTnLst>
                              <p:par>
                                <p:cTn id="15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5500"/>
                            </p:stCondLst>
                            <p:childTnLst>
                              <p:par>
                                <p:cTn id="1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6000"/>
                            </p:stCondLst>
                            <p:childTnLst>
                              <p:par>
                                <p:cTn id="16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6500"/>
                            </p:stCondLst>
                            <p:childTnLst>
                              <p:par>
                                <p:cTn id="16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7000"/>
                            </p:stCondLst>
                            <p:childTnLst>
                              <p:par>
                                <p:cTn id="17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7500"/>
                            </p:stCondLst>
                            <p:childTnLst>
                              <p:par>
                                <p:cTn id="17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8000"/>
                            </p:stCondLst>
                            <p:childTnLst>
                              <p:par>
                                <p:cTn id="18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18500"/>
                            </p:stCondLst>
                            <p:childTnLst>
                              <p:par>
                                <p:cTn id="18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9000"/>
                            </p:stCondLst>
                            <p:childTnLst>
                              <p:par>
                                <p:cTn id="191" presetID="9" presetClass="exit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19500"/>
                            </p:stCondLst>
                            <p:childTnLst>
                              <p:par>
                                <p:cTn id="195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19500"/>
                            </p:stCondLst>
                            <p:childTnLst>
                              <p:par>
                                <p:cTn id="19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20500"/>
                            </p:stCondLst>
                            <p:childTnLst>
                              <p:par>
                                <p:cTn id="205" presetID="9" presetClass="exit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20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21000"/>
                            </p:stCondLst>
                            <p:childTnLst>
                              <p:par>
                                <p:cTn id="20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21500"/>
                            </p:stCondLst>
                            <p:childTnLst>
                              <p:par>
                                <p:cTn id="215" presetID="28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1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E4AB-7FDC-46E0-B050-E3467EA38544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27584" y="690369"/>
            <a:ext cx="792088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§13, стр. 80 – 92.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Выполнить графическую работу №5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«Построение третьего вида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двум данным»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рис. 115, стр. 92 в учебнике.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Образец выполнения работы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представлен на сайте школы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sch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2034.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разделе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«Образовательная деятельность»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39752" y="260648"/>
            <a:ext cx="4752528" cy="5232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E4AB-7FDC-46E0-B050-E3467EA38544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endParaRPr lang="ru-RU" sz="2800" dirty="0" smtClean="0">
              <a:latin typeface="Times New Roman" pitchFamily="18" charset="0"/>
              <a:cs typeface="Times New Roman" pitchFamily="18" charset="0"/>
              <a:hlinkClick r:id="rId2" action="ppaction://hlinksldjump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  <a:hlinkClick r:id="rId2" action="ppaction://hlinksldjump"/>
            </a:endParaRPr>
          </a:p>
          <a:p>
            <a:endParaRPr lang="en-US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Цели: </a:t>
            </a:r>
            <a:endParaRPr lang="ru-RU" sz="3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закрепить знания учащихся по теме: «Построение проекций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точек на поверхности предмета»;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познакомить учащихся  с построением изображений на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основе анализа формы предмета;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познакомить с последовательностью построения видов на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чертеже детали;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познакомить с построением вырезов на геометрических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телах;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освоить построение третьего вида;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научить применять последовательность построения видов на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чертеже детали с учётом анализа;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развивать пространственное представление и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пространственное мышление;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воспитывать аккуратность в построении чертежа.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 typeface="Wingdings" pitchFamily="2" charset="2"/>
              <a:buChar char="Ø"/>
            </a:pPr>
            <a:endParaRPr lang="ru-RU" dirty="0" smtClean="0">
              <a:latin typeface="Times New Roman" pitchFamily="18" charset="0"/>
              <a:cs typeface="Times New Roman" pitchFamily="18" charset="0"/>
              <a:hlinkClick r:id="rId2" action="ppaction://hlinksldjump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188640"/>
            <a:ext cx="8280920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kern="1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ПОРЯДОК   ПОСТРОЕНИЯ ИЗОБРАЖЕНИЙ   НА  ЧЕРТЕЖАХ</a:t>
            </a:r>
            <a:endParaRPr lang="ru-RU" sz="2400" b="1" kern="1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5013176"/>
            <a:ext cx="432048" cy="18448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620688"/>
            <a:ext cx="7992888" cy="600164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indent="-3429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Анализ геометрической формы детали и её симметричности.</a:t>
            </a:r>
          </a:p>
          <a:p>
            <a:pPr marL="342900" indent="-3429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Выбор главного вида (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вида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спереди), вида сверху и вида слева.</a:t>
            </a:r>
          </a:p>
          <a:p>
            <a:pPr marL="342900" indent="-3429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Выбор положения формата и масштаба изображения.</a:t>
            </a:r>
          </a:p>
          <a:p>
            <a:pPr marL="342900" indent="-3429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 Установление рабочего поля чертежа: расчет и построение габаритных прямоугольников, проведение осей симметрии.</a:t>
            </a:r>
          </a:p>
          <a:p>
            <a:pPr marL="342900" indent="-3429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5. Построение очертания главного вида.</a:t>
            </a:r>
          </a:p>
          <a:p>
            <a:pPr marL="342900" indent="-3429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6. Построение очертания вида сверху.</a:t>
            </a:r>
          </a:p>
          <a:p>
            <a:pPr marL="342900" indent="-3429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7. Построение очертания вида слева.</a:t>
            </a:r>
          </a:p>
          <a:p>
            <a:pPr marL="342900" indent="-3429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8. Нанесение размеров.</a:t>
            </a:r>
          </a:p>
          <a:p>
            <a:pPr marL="342900" indent="-3429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9. Обводка контура изображения детали сплошной толстой линией.</a:t>
            </a:r>
          </a:p>
          <a:p>
            <a:pPr marL="342900" indent="-3429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10.Заполнение основной надписи.</a:t>
            </a:r>
          </a:p>
          <a:p>
            <a:pPr marL="342900" indent="-3429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11.Проверка чертежа.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DBABD-4503-4AF4-B7E5-79F1C9E99944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88640"/>
            <a:ext cx="8280920" cy="5232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Последовательность построения чертежа детали</a:t>
            </a: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3172" name="Text Box 4"/>
          <p:cNvSpPr txBox="1">
            <a:spLocks noChangeArrowheads="1"/>
          </p:cNvSpPr>
          <p:nvPr/>
        </p:nvSpPr>
        <p:spPr bwMode="auto">
          <a:xfrm>
            <a:off x="683568" y="836712"/>
            <a:ext cx="8064896" cy="193899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Расчёт рабочего поля чертежа по горизонтальному направлению:</a:t>
            </a:r>
          </a:p>
          <a:p>
            <a:pPr algn="l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длина рабочего поля чертежа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= 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– (20 + 5) =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185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длина детали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ширина детали</a:t>
            </a:r>
          </a:p>
        </p:txBody>
      </p:sp>
      <p:sp>
        <p:nvSpPr>
          <p:cNvPr id="263173" name="Text Box 5"/>
          <p:cNvSpPr txBox="1">
            <a:spLocks noChangeArrowheads="1"/>
          </p:cNvSpPr>
          <p:nvPr/>
        </p:nvSpPr>
        <p:spPr bwMode="auto">
          <a:xfrm>
            <a:off x="647700" y="3717032"/>
            <a:ext cx="8496300" cy="193899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Расчёт рабочего поля чертежа по вертикальному направлению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высота рабочего поля чертежа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= 297 – (5 + 5) = 287</a:t>
            </a:r>
          </a:p>
          <a:p>
            <a:pPr algn="l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высота детали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ширина детали</a:t>
            </a:r>
          </a:p>
        </p:txBody>
      </p:sp>
      <p:sp>
        <p:nvSpPr>
          <p:cNvPr id="263174" name="Text Box 6"/>
          <p:cNvSpPr txBox="1">
            <a:spLocks noChangeArrowheads="1"/>
          </p:cNvSpPr>
          <p:nvPr/>
        </p:nvSpPr>
        <p:spPr bwMode="auto">
          <a:xfrm>
            <a:off x="411163" y="250825"/>
            <a:ext cx="74009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3175" name="Text Box 7"/>
          <p:cNvSpPr txBox="1">
            <a:spLocks noChangeArrowheads="1"/>
          </p:cNvSpPr>
          <p:nvPr/>
        </p:nvSpPr>
        <p:spPr bwMode="auto">
          <a:xfrm>
            <a:off x="1043608" y="332656"/>
            <a:ext cx="792162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ПОЛОЖЕНИЕ ФОРМАТА - ВЕРТИКАЛЬНОЕ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115225" y="2852738"/>
            <a:ext cx="7849388" cy="830262"/>
            <a:chOff x="1300" y="1480"/>
            <a:chExt cx="3576" cy="523"/>
          </a:xfrm>
        </p:grpSpPr>
        <p:sp>
          <p:nvSpPr>
            <p:cNvPr id="263177" name="Text Box 9"/>
            <p:cNvSpPr txBox="1">
              <a:spLocks noChangeArrowheads="1"/>
            </p:cNvSpPr>
            <p:nvPr/>
          </p:nvSpPr>
          <p:spPr bwMode="auto">
            <a:xfrm>
              <a:off x="1300" y="1571"/>
              <a:ext cx="45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3178" name="Text Box 10"/>
            <p:cNvSpPr txBox="1">
              <a:spLocks noChangeArrowheads="1"/>
            </p:cNvSpPr>
            <p:nvPr/>
          </p:nvSpPr>
          <p:spPr bwMode="auto">
            <a:xfrm>
              <a:off x="1565" y="1480"/>
              <a:ext cx="3311" cy="52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раб. поля - </a:t>
              </a:r>
              <a:r>
                <a: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(210 – 25)</a:t>
              </a:r>
              <a:r>
                <a:rPr lang="ru-RU" sz="2400" b="1" i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– </a:t>
              </a:r>
              <a:r>
                <a: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2400" b="1" i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дет</a:t>
              </a:r>
              <a:r>
                <a: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. + а </a:t>
              </a:r>
              <a:r>
                <a: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дет</a:t>
              </a:r>
              <a:r>
                <a: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.)</a:t>
              </a:r>
            </a:p>
            <a:p>
              <a:pPr algn="l"/>
              <a:r>
                <a: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                                3</a:t>
              </a:r>
            </a:p>
          </p:txBody>
        </p:sp>
        <p:sp>
          <p:nvSpPr>
            <p:cNvPr id="263179" name="Line 11"/>
            <p:cNvSpPr>
              <a:spLocks noChangeShapeType="1"/>
            </p:cNvSpPr>
            <p:nvPr/>
          </p:nvSpPr>
          <p:spPr bwMode="auto">
            <a:xfrm>
              <a:off x="1610" y="1752"/>
              <a:ext cx="25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ru-RU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1115617" y="5661024"/>
            <a:ext cx="7777558" cy="974725"/>
            <a:chOff x="1096" y="1616"/>
            <a:chExt cx="3236" cy="614"/>
          </a:xfrm>
        </p:grpSpPr>
        <p:sp>
          <p:nvSpPr>
            <p:cNvPr id="263181" name="Text Box 13"/>
            <p:cNvSpPr txBox="1">
              <a:spLocks noChangeArrowheads="1"/>
            </p:cNvSpPr>
            <p:nvPr/>
          </p:nvSpPr>
          <p:spPr bwMode="auto">
            <a:xfrm>
              <a:off x="1096" y="1707"/>
              <a:ext cx="282" cy="52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N =</a:t>
              </a:r>
              <a:endPara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3182" name="Text Box 14"/>
            <p:cNvSpPr txBox="1">
              <a:spLocks noChangeArrowheads="1"/>
            </p:cNvSpPr>
            <p:nvPr/>
          </p:nvSpPr>
          <p:spPr bwMode="auto">
            <a:xfrm>
              <a:off x="1338" y="1616"/>
              <a:ext cx="2994" cy="52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400" dirty="0" err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раб.поля</a:t>
              </a:r>
              <a:r>
                <a: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297 – 10</a:t>
              </a:r>
              <a:r>
                <a: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) – (</a:t>
              </a:r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дет. + </a:t>
              </a:r>
              <a:r>
                <a: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а </a:t>
              </a:r>
              <a:r>
                <a: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дет.)</a:t>
              </a:r>
            </a:p>
            <a:p>
              <a:pPr algn="l"/>
              <a:r>
                <a: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                                </a:t>
              </a:r>
              <a:r>
                <a: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263183" name="Line 15"/>
            <p:cNvSpPr>
              <a:spLocks noChangeShapeType="1"/>
            </p:cNvSpPr>
            <p:nvPr/>
          </p:nvSpPr>
          <p:spPr bwMode="auto">
            <a:xfrm>
              <a:off x="1383" y="1888"/>
              <a:ext cx="23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ru-RU"/>
            </a:p>
          </p:txBody>
        </p:sp>
      </p:grp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DE5F5-64FC-4EC0-836E-CA0F1A39F525}" type="datetime1">
              <a:rPr lang="ru-RU" smtClean="0"/>
              <a:pPr/>
              <a:t>11.04.2014</a:t>
            </a:fld>
            <a:endParaRPr lang="ru-RU"/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3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3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3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63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63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63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63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63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63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63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8" name="Rectangle 6"/>
          <p:cNvSpPr>
            <a:spLocks noChangeArrowheads="1"/>
          </p:cNvSpPr>
          <p:nvPr/>
        </p:nvSpPr>
        <p:spPr bwMode="auto">
          <a:xfrm>
            <a:off x="2771775" y="115888"/>
            <a:ext cx="4968875" cy="66262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4199" name="Rectangle 7"/>
          <p:cNvSpPr>
            <a:spLocks noChangeArrowheads="1"/>
          </p:cNvSpPr>
          <p:nvPr/>
        </p:nvSpPr>
        <p:spPr bwMode="auto">
          <a:xfrm>
            <a:off x="3995738" y="6381750"/>
            <a:ext cx="3744912" cy="360363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4200" name="AutoShape 8"/>
          <p:cNvSpPr>
            <a:spLocks/>
          </p:cNvSpPr>
          <p:nvPr/>
        </p:nvSpPr>
        <p:spPr bwMode="auto">
          <a:xfrm rot="5400000">
            <a:off x="2981325" y="266700"/>
            <a:ext cx="288925" cy="708025"/>
          </a:xfrm>
          <a:prstGeom prst="leftBrace">
            <a:avLst>
              <a:gd name="adj1" fmla="val 2042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4201" name="AutoShape 9"/>
          <p:cNvSpPr>
            <a:spLocks/>
          </p:cNvSpPr>
          <p:nvPr/>
        </p:nvSpPr>
        <p:spPr bwMode="auto">
          <a:xfrm rot="5400000">
            <a:off x="7229475" y="266700"/>
            <a:ext cx="288925" cy="708025"/>
          </a:xfrm>
          <a:prstGeom prst="leftBrace">
            <a:avLst>
              <a:gd name="adj1" fmla="val 2042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4202" name="AutoShape 10"/>
          <p:cNvSpPr>
            <a:spLocks/>
          </p:cNvSpPr>
          <p:nvPr/>
        </p:nvSpPr>
        <p:spPr bwMode="auto">
          <a:xfrm rot="5400000">
            <a:off x="5429250" y="266700"/>
            <a:ext cx="288925" cy="708025"/>
          </a:xfrm>
          <a:prstGeom prst="leftBrace">
            <a:avLst>
              <a:gd name="adj1" fmla="val 2042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4203" name="Line 11"/>
          <p:cNvSpPr>
            <a:spLocks noChangeShapeType="1"/>
          </p:cNvSpPr>
          <p:nvPr/>
        </p:nvSpPr>
        <p:spPr bwMode="auto">
          <a:xfrm>
            <a:off x="3492500" y="188913"/>
            <a:ext cx="0" cy="6480175"/>
          </a:xfrm>
          <a:prstGeom prst="line">
            <a:avLst/>
          </a:prstGeom>
          <a:noFill/>
          <a:ln w="38100">
            <a:solidFill>
              <a:srgbClr val="F84E2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4204" name="Line 12"/>
          <p:cNvSpPr>
            <a:spLocks noChangeShapeType="1"/>
          </p:cNvSpPr>
          <p:nvPr/>
        </p:nvSpPr>
        <p:spPr bwMode="auto">
          <a:xfrm>
            <a:off x="5219700" y="188913"/>
            <a:ext cx="0" cy="6119812"/>
          </a:xfrm>
          <a:prstGeom prst="line">
            <a:avLst/>
          </a:prstGeom>
          <a:noFill/>
          <a:ln w="38100">
            <a:solidFill>
              <a:srgbClr val="F84E2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4205" name="Line 13"/>
          <p:cNvSpPr>
            <a:spLocks noChangeShapeType="1"/>
          </p:cNvSpPr>
          <p:nvPr/>
        </p:nvSpPr>
        <p:spPr bwMode="auto">
          <a:xfrm>
            <a:off x="5940425" y="188913"/>
            <a:ext cx="0" cy="6119812"/>
          </a:xfrm>
          <a:prstGeom prst="line">
            <a:avLst/>
          </a:prstGeom>
          <a:noFill/>
          <a:ln w="38100">
            <a:solidFill>
              <a:srgbClr val="F84E2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4206" name="Line 14"/>
          <p:cNvSpPr>
            <a:spLocks noChangeShapeType="1"/>
          </p:cNvSpPr>
          <p:nvPr/>
        </p:nvSpPr>
        <p:spPr bwMode="auto">
          <a:xfrm>
            <a:off x="7019925" y="188913"/>
            <a:ext cx="0" cy="6119812"/>
          </a:xfrm>
          <a:prstGeom prst="line">
            <a:avLst/>
          </a:prstGeom>
          <a:noFill/>
          <a:ln w="38100">
            <a:solidFill>
              <a:srgbClr val="F84E2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4207" name="AutoShape 15"/>
          <p:cNvSpPr>
            <a:spLocks/>
          </p:cNvSpPr>
          <p:nvPr/>
        </p:nvSpPr>
        <p:spPr bwMode="auto">
          <a:xfrm>
            <a:off x="3203575" y="4508500"/>
            <a:ext cx="288925" cy="1079500"/>
          </a:xfrm>
          <a:prstGeom prst="leftBrace">
            <a:avLst>
              <a:gd name="adj1" fmla="val 3113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4208" name="Line 16"/>
          <p:cNvSpPr>
            <a:spLocks noChangeShapeType="1"/>
          </p:cNvSpPr>
          <p:nvPr/>
        </p:nvSpPr>
        <p:spPr bwMode="auto">
          <a:xfrm>
            <a:off x="2771775" y="5589588"/>
            <a:ext cx="4968875" cy="0"/>
          </a:xfrm>
          <a:prstGeom prst="line">
            <a:avLst/>
          </a:prstGeom>
          <a:noFill/>
          <a:ln w="38100">
            <a:solidFill>
              <a:srgbClr val="F84E2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4209" name="AutoShape 17"/>
          <p:cNvSpPr>
            <a:spLocks/>
          </p:cNvSpPr>
          <p:nvPr/>
        </p:nvSpPr>
        <p:spPr bwMode="auto">
          <a:xfrm rot="5400000">
            <a:off x="4211637" y="-98424"/>
            <a:ext cx="288925" cy="1727200"/>
          </a:xfrm>
          <a:prstGeom prst="leftBrace">
            <a:avLst>
              <a:gd name="adj1" fmla="val 498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4210" name="AutoShape 18"/>
          <p:cNvSpPr>
            <a:spLocks/>
          </p:cNvSpPr>
          <p:nvPr/>
        </p:nvSpPr>
        <p:spPr bwMode="auto">
          <a:xfrm rot="5400000">
            <a:off x="6335712" y="153988"/>
            <a:ext cx="288925" cy="1079500"/>
          </a:xfrm>
          <a:prstGeom prst="leftBrace">
            <a:avLst>
              <a:gd name="adj1" fmla="val 3113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4211" name="Line 19"/>
          <p:cNvSpPr>
            <a:spLocks noChangeShapeType="1"/>
          </p:cNvSpPr>
          <p:nvPr/>
        </p:nvSpPr>
        <p:spPr bwMode="auto">
          <a:xfrm>
            <a:off x="2771775" y="4508500"/>
            <a:ext cx="4968875" cy="0"/>
          </a:xfrm>
          <a:prstGeom prst="line">
            <a:avLst/>
          </a:prstGeom>
          <a:noFill/>
          <a:ln w="38100">
            <a:solidFill>
              <a:srgbClr val="F84E2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4212" name="AutoShape 20"/>
          <p:cNvSpPr>
            <a:spLocks/>
          </p:cNvSpPr>
          <p:nvPr/>
        </p:nvSpPr>
        <p:spPr bwMode="auto">
          <a:xfrm>
            <a:off x="3132138" y="1196975"/>
            <a:ext cx="288925" cy="2232025"/>
          </a:xfrm>
          <a:prstGeom prst="leftBrace">
            <a:avLst>
              <a:gd name="adj1" fmla="val 6437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4213" name="AutoShape 21"/>
          <p:cNvSpPr>
            <a:spLocks/>
          </p:cNvSpPr>
          <p:nvPr/>
        </p:nvSpPr>
        <p:spPr bwMode="auto">
          <a:xfrm>
            <a:off x="2411413" y="5589588"/>
            <a:ext cx="288925" cy="1079500"/>
          </a:xfrm>
          <a:prstGeom prst="leftBrace">
            <a:avLst>
              <a:gd name="adj1" fmla="val 3113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4214" name="AutoShape 22"/>
          <p:cNvSpPr>
            <a:spLocks/>
          </p:cNvSpPr>
          <p:nvPr/>
        </p:nvSpPr>
        <p:spPr bwMode="auto">
          <a:xfrm>
            <a:off x="2411413" y="3429000"/>
            <a:ext cx="288925" cy="1079500"/>
          </a:xfrm>
          <a:prstGeom prst="leftBrace">
            <a:avLst>
              <a:gd name="adj1" fmla="val 3113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4215" name="Line 23"/>
          <p:cNvSpPr>
            <a:spLocks noChangeShapeType="1"/>
          </p:cNvSpPr>
          <p:nvPr/>
        </p:nvSpPr>
        <p:spPr bwMode="auto">
          <a:xfrm>
            <a:off x="2771775" y="3429000"/>
            <a:ext cx="4968875" cy="0"/>
          </a:xfrm>
          <a:prstGeom prst="line">
            <a:avLst/>
          </a:prstGeom>
          <a:noFill/>
          <a:ln w="38100">
            <a:solidFill>
              <a:srgbClr val="F84E2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4216" name="AutoShape 24"/>
          <p:cNvSpPr>
            <a:spLocks/>
          </p:cNvSpPr>
          <p:nvPr/>
        </p:nvSpPr>
        <p:spPr bwMode="auto">
          <a:xfrm>
            <a:off x="2339975" y="115888"/>
            <a:ext cx="288925" cy="1081087"/>
          </a:xfrm>
          <a:prstGeom prst="leftBrace">
            <a:avLst>
              <a:gd name="adj1" fmla="val 311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64217" name="Line 25"/>
          <p:cNvSpPr>
            <a:spLocks noChangeShapeType="1"/>
          </p:cNvSpPr>
          <p:nvPr/>
        </p:nvSpPr>
        <p:spPr bwMode="auto">
          <a:xfrm>
            <a:off x="2771775" y="1196975"/>
            <a:ext cx="4968875" cy="0"/>
          </a:xfrm>
          <a:prstGeom prst="line">
            <a:avLst/>
          </a:prstGeom>
          <a:noFill/>
          <a:ln w="38100">
            <a:solidFill>
              <a:srgbClr val="F84E2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64219" name="Text Box 27"/>
          <p:cNvSpPr txBox="1">
            <a:spLocks noChangeArrowheads="1"/>
          </p:cNvSpPr>
          <p:nvPr/>
        </p:nvSpPr>
        <p:spPr bwMode="auto">
          <a:xfrm>
            <a:off x="3635375" y="188913"/>
            <a:ext cx="1436688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детали</a:t>
            </a:r>
          </a:p>
        </p:txBody>
      </p:sp>
      <p:sp>
        <p:nvSpPr>
          <p:cNvPr id="264220" name="Text Box 28"/>
          <p:cNvSpPr txBox="1">
            <a:spLocks noChangeArrowheads="1"/>
          </p:cNvSpPr>
          <p:nvPr/>
        </p:nvSpPr>
        <p:spPr bwMode="auto">
          <a:xfrm>
            <a:off x="2916238" y="188913"/>
            <a:ext cx="4318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/>
              <a:t>M</a:t>
            </a:r>
            <a:endParaRPr lang="ru-RU" b="1" dirty="0"/>
          </a:p>
        </p:txBody>
      </p:sp>
      <p:sp>
        <p:nvSpPr>
          <p:cNvPr id="264221" name="Text Box 29"/>
          <p:cNvSpPr txBox="1">
            <a:spLocks noChangeArrowheads="1"/>
          </p:cNvSpPr>
          <p:nvPr/>
        </p:nvSpPr>
        <p:spPr bwMode="auto">
          <a:xfrm>
            <a:off x="5364163" y="188913"/>
            <a:ext cx="4318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M</a:t>
            </a:r>
            <a:endParaRPr lang="ru-RU" b="1"/>
          </a:p>
        </p:txBody>
      </p:sp>
      <p:sp>
        <p:nvSpPr>
          <p:cNvPr id="264222" name="Text Box 30"/>
          <p:cNvSpPr txBox="1">
            <a:spLocks noChangeArrowheads="1"/>
          </p:cNvSpPr>
          <p:nvPr/>
        </p:nvSpPr>
        <p:spPr bwMode="auto">
          <a:xfrm>
            <a:off x="7164388" y="188913"/>
            <a:ext cx="4318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M</a:t>
            </a:r>
            <a:endParaRPr lang="ru-RU" b="1"/>
          </a:p>
        </p:txBody>
      </p:sp>
      <p:sp>
        <p:nvSpPr>
          <p:cNvPr id="264223" name="Text Box 31"/>
          <p:cNvSpPr txBox="1">
            <a:spLocks noChangeArrowheads="1"/>
          </p:cNvSpPr>
          <p:nvPr/>
        </p:nvSpPr>
        <p:spPr bwMode="auto">
          <a:xfrm rot="16200000">
            <a:off x="1802607" y="437356"/>
            <a:ext cx="431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/>
              <a:t>N</a:t>
            </a:r>
            <a:endParaRPr lang="ru-RU" b="1" dirty="0"/>
          </a:p>
        </p:txBody>
      </p:sp>
      <p:sp>
        <p:nvSpPr>
          <p:cNvPr id="264224" name="Text Box 32"/>
          <p:cNvSpPr txBox="1">
            <a:spLocks noChangeArrowheads="1"/>
          </p:cNvSpPr>
          <p:nvPr/>
        </p:nvSpPr>
        <p:spPr bwMode="auto">
          <a:xfrm rot="16200000">
            <a:off x="1802607" y="3748881"/>
            <a:ext cx="431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/>
              <a:t>N</a:t>
            </a:r>
            <a:endParaRPr lang="ru-RU" b="1" dirty="0"/>
          </a:p>
        </p:txBody>
      </p:sp>
      <p:sp>
        <p:nvSpPr>
          <p:cNvPr id="264225" name="Text Box 33"/>
          <p:cNvSpPr txBox="1">
            <a:spLocks noChangeArrowheads="1"/>
          </p:cNvSpPr>
          <p:nvPr/>
        </p:nvSpPr>
        <p:spPr bwMode="auto">
          <a:xfrm rot="16200000">
            <a:off x="1802607" y="5838031"/>
            <a:ext cx="431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/>
              <a:t>N</a:t>
            </a:r>
            <a:endParaRPr lang="ru-RU" b="1" dirty="0"/>
          </a:p>
        </p:txBody>
      </p:sp>
      <p:sp>
        <p:nvSpPr>
          <p:cNvPr id="264226" name="Text Box 34"/>
          <p:cNvSpPr txBox="1">
            <a:spLocks noChangeArrowheads="1"/>
          </p:cNvSpPr>
          <p:nvPr/>
        </p:nvSpPr>
        <p:spPr bwMode="auto">
          <a:xfrm>
            <a:off x="5940152" y="188640"/>
            <a:ext cx="1436687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детали</a:t>
            </a:r>
          </a:p>
        </p:txBody>
      </p:sp>
      <p:sp>
        <p:nvSpPr>
          <p:cNvPr id="264227" name="Text Box 35"/>
          <p:cNvSpPr txBox="1">
            <a:spLocks noChangeArrowheads="1"/>
          </p:cNvSpPr>
          <p:nvPr/>
        </p:nvSpPr>
        <p:spPr bwMode="auto">
          <a:xfrm rot="16200000">
            <a:off x="2236788" y="2092325"/>
            <a:ext cx="1436687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33CC"/>
                </a:solidFill>
              </a:rPr>
              <a:t>h</a:t>
            </a:r>
            <a:r>
              <a:rPr lang="en-US" b="1" dirty="0"/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детали</a:t>
            </a:r>
          </a:p>
        </p:txBody>
      </p:sp>
      <p:sp>
        <p:nvSpPr>
          <p:cNvPr id="264228" name="Text Box 36"/>
          <p:cNvSpPr txBox="1">
            <a:spLocks noChangeArrowheads="1"/>
          </p:cNvSpPr>
          <p:nvPr/>
        </p:nvSpPr>
        <p:spPr bwMode="auto">
          <a:xfrm rot="16200000">
            <a:off x="2308820" y="4684068"/>
            <a:ext cx="1436688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33CC"/>
                </a:solidFill>
              </a:rPr>
              <a:t>a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детали</a:t>
            </a:r>
          </a:p>
        </p:txBody>
      </p:sp>
      <p:sp>
        <p:nvSpPr>
          <p:cNvPr id="264229" name="Rectangle 37"/>
          <p:cNvSpPr>
            <a:spLocks noChangeArrowheads="1"/>
          </p:cNvSpPr>
          <p:nvPr/>
        </p:nvSpPr>
        <p:spPr bwMode="auto">
          <a:xfrm>
            <a:off x="3492500" y="1196975"/>
            <a:ext cx="1727200" cy="223202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4230" name="Rectangle 38"/>
          <p:cNvSpPr>
            <a:spLocks noChangeArrowheads="1"/>
          </p:cNvSpPr>
          <p:nvPr/>
        </p:nvSpPr>
        <p:spPr bwMode="auto">
          <a:xfrm>
            <a:off x="5940425" y="1196975"/>
            <a:ext cx="1079500" cy="223202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4231" name="Rectangle 39"/>
          <p:cNvSpPr>
            <a:spLocks noChangeArrowheads="1"/>
          </p:cNvSpPr>
          <p:nvPr/>
        </p:nvSpPr>
        <p:spPr bwMode="auto">
          <a:xfrm>
            <a:off x="3492500" y="4508500"/>
            <a:ext cx="1727200" cy="10810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4232" name="Text Box 40"/>
          <p:cNvSpPr txBox="1">
            <a:spLocks noChangeArrowheads="1"/>
          </p:cNvSpPr>
          <p:nvPr/>
        </p:nvSpPr>
        <p:spPr bwMode="auto">
          <a:xfrm>
            <a:off x="3923928" y="6381328"/>
            <a:ext cx="3960813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ru-RU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Вертикальное положение формата</a:t>
            </a:r>
          </a:p>
        </p:txBody>
      </p:sp>
      <p:sp>
        <p:nvSpPr>
          <p:cNvPr id="38" name="Дата 3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DA510-4ACF-44B2-8B16-CC87B0C01225}" type="datetime1">
              <a:rPr lang="ru-RU" smtClean="0"/>
              <a:pPr/>
              <a:t>11.04.2014</a:t>
            </a:fld>
            <a:endParaRPr lang="ru-RU"/>
          </a:p>
        </p:txBody>
      </p:sp>
      <p:pic>
        <p:nvPicPr>
          <p:cNvPr id="37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4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4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4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4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4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4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4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4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4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4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4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4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64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4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4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64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4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64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6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64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4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4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4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64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64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6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264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4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64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6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4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4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64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264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64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64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64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64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64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6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64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64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6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64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64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64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26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64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64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6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64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64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64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26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500"/>
                            </p:stCondLst>
                            <p:childTnLst>
                              <p:par>
                                <p:cTn id="13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64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64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264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3000"/>
                            </p:stCondLst>
                            <p:childTnLst>
                              <p:par>
                                <p:cTn id="14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64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64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264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64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264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26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64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64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264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500"/>
                            </p:stCondLst>
                            <p:childTnLst>
                              <p:par>
                                <p:cTn id="1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1000"/>
                                        <p:tgtEl>
                                          <p:spTgt spid="26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264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264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264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000"/>
                            </p:stCondLst>
                            <p:childTnLst>
                              <p:par>
                                <p:cTn id="17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264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264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264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2000"/>
                            </p:stCondLst>
                            <p:childTnLst>
                              <p:par>
                                <p:cTn id="1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2000"/>
                                        <p:tgtEl>
                                          <p:spTgt spid="264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4000"/>
                            </p:stCondLst>
                            <p:childTnLst>
                              <p:par>
                                <p:cTn id="18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264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264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264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264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264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26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264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264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264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1" dur="80"/>
                                        <p:tgtEl>
                                          <p:spTgt spid="264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2" dur="80"/>
                                        <p:tgtEl>
                                          <p:spTgt spid="264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3" dur="80"/>
                                        <p:tgtEl>
                                          <p:spTgt spid="264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8" grpId="0" animBg="1"/>
      <p:bldP spid="264199" grpId="0" animBg="1"/>
      <p:bldP spid="264200" grpId="0" animBg="1"/>
      <p:bldP spid="264201" grpId="0" animBg="1"/>
      <p:bldP spid="264202" grpId="0" animBg="1"/>
      <p:bldP spid="264203" grpId="0" animBg="1"/>
      <p:bldP spid="264204" grpId="0" animBg="1"/>
      <p:bldP spid="264205" grpId="0" animBg="1"/>
      <p:bldP spid="264206" grpId="0" animBg="1"/>
      <p:bldP spid="264207" grpId="0" animBg="1"/>
      <p:bldP spid="264208" grpId="0" animBg="1"/>
      <p:bldP spid="264209" grpId="0" animBg="1"/>
      <p:bldP spid="264210" grpId="0" animBg="1"/>
      <p:bldP spid="264211" grpId="0" animBg="1"/>
      <p:bldP spid="264212" grpId="0" animBg="1"/>
      <p:bldP spid="264213" grpId="0" animBg="1"/>
      <p:bldP spid="264214" grpId="0" animBg="1"/>
      <p:bldP spid="264215" grpId="0" animBg="1"/>
      <p:bldP spid="264216" grpId="0" animBg="1"/>
      <p:bldP spid="264217" grpId="0" animBg="1"/>
      <p:bldP spid="264219" grpId="0"/>
      <p:bldP spid="264220" grpId="0"/>
      <p:bldP spid="264221" grpId="0"/>
      <p:bldP spid="264222" grpId="0"/>
      <p:bldP spid="264223" grpId="0"/>
      <p:bldP spid="264224" grpId="0"/>
      <p:bldP spid="264225" grpId="0"/>
      <p:bldP spid="264226" grpId="0"/>
      <p:bldP spid="264228" grpId="0"/>
      <p:bldP spid="264229" grpId="0" animBg="1"/>
      <p:bldP spid="264230" grpId="0" animBg="1"/>
      <p:bldP spid="26423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619168" y="5445224"/>
            <a:ext cx="7129594" cy="830262"/>
            <a:chOff x="963" y="1616"/>
            <a:chExt cx="3369" cy="523"/>
          </a:xfrm>
        </p:grpSpPr>
        <p:sp>
          <p:nvSpPr>
            <p:cNvPr id="261124" name="Text Box 4"/>
            <p:cNvSpPr txBox="1">
              <a:spLocks noChangeArrowheads="1"/>
            </p:cNvSpPr>
            <p:nvPr/>
          </p:nvSpPr>
          <p:spPr bwMode="auto">
            <a:xfrm>
              <a:off x="963" y="1707"/>
              <a:ext cx="408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N =</a:t>
              </a:r>
              <a:endPara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1125" name="Text Box 5"/>
            <p:cNvSpPr txBox="1">
              <a:spLocks noChangeArrowheads="1"/>
            </p:cNvSpPr>
            <p:nvPr/>
          </p:nvSpPr>
          <p:spPr bwMode="auto">
            <a:xfrm>
              <a:off x="1338" y="1616"/>
              <a:ext cx="2994" cy="52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раб</a:t>
              </a:r>
              <a:r>
                <a:rPr lang="ru-RU" sz="24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. поля </a:t>
              </a:r>
              <a:r>
                <a: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(210 – 10) </a:t>
              </a:r>
              <a:r>
                <a: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– (</a:t>
              </a:r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дет. + </a:t>
              </a:r>
              <a:r>
                <a: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а</a:t>
              </a:r>
              <a:r>
                <a: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дет.)</a:t>
              </a:r>
            </a:p>
            <a:p>
              <a:pPr algn="l"/>
              <a:r>
                <a: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                                </a:t>
              </a:r>
              <a:r>
                <a: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261126" name="Line 6"/>
            <p:cNvSpPr>
              <a:spLocks noChangeShapeType="1"/>
            </p:cNvSpPr>
            <p:nvPr/>
          </p:nvSpPr>
          <p:spPr bwMode="auto">
            <a:xfrm>
              <a:off x="1383" y="1888"/>
              <a:ext cx="26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ru-RU"/>
            </a:p>
          </p:txBody>
        </p:sp>
      </p:grpSp>
      <p:sp>
        <p:nvSpPr>
          <p:cNvPr id="261129" name="Text Box 9"/>
          <p:cNvSpPr txBox="1">
            <a:spLocks noChangeArrowheads="1"/>
          </p:cNvSpPr>
          <p:nvPr/>
        </p:nvSpPr>
        <p:spPr bwMode="auto">
          <a:xfrm>
            <a:off x="647700" y="3501008"/>
            <a:ext cx="8496300" cy="193899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400" b="1" u="sng" dirty="0"/>
              <a:t>Расчёт рабочего поля чертежа по вертикальному направлению</a:t>
            </a:r>
            <a:r>
              <a:rPr lang="ru-RU" sz="2400" u="sng" dirty="0"/>
              <a:t>:</a:t>
            </a:r>
          </a:p>
          <a:p>
            <a:pPr algn="l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="1" dirty="0">
                <a:solidFill>
                  <a:srgbClr val="F84E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высота рабочего поля чертежа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= 210 – (5 + 5) = 200</a:t>
            </a:r>
          </a:p>
          <a:p>
            <a:pPr algn="l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высота детали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i="1" dirty="0">
                <a:solidFill>
                  <a:srgbClr val="F84E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ширина детали</a:t>
            </a:r>
          </a:p>
        </p:txBody>
      </p:sp>
      <p:sp>
        <p:nvSpPr>
          <p:cNvPr id="261130" name="Text Box 10"/>
          <p:cNvSpPr txBox="1">
            <a:spLocks noChangeArrowheads="1"/>
          </p:cNvSpPr>
          <p:nvPr/>
        </p:nvSpPr>
        <p:spPr bwMode="auto">
          <a:xfrm>
            <a:off x="683568" y="836712"/>
            <a:ext cx="8136904" cy="15081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Расчёт рабочего поля чертежа по горизонтальному направлению:</a:t>
            </a:r>
          </a:p>
          <a:p>
            <a:pPr algn="l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длина рабочего поля чертежа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= 297 – (20 + 5) = 272</a:t>
            </a:r>
          </a:p>
          <a:p>
            <a:pPr algn="l"/>
            <a:r>
              <a:rPr 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длина детали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ширина детали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31716" y="2492896"/>
            <a:ext cx="7812284" cy="830262"/>
            <a:chOff x="1219" y="1480"/>
            <a:chExt cx="3657" cy="523"/>
          </a:xfrm>
        </p:grpSpPr>
        <p:sp>
          <p:nvSpPr>
            <p:cNvPr id="261132" name="Text Box 12"/>
            <p:cNvSpPr txBox="1">
              <a:spLocks noChangeArrowheads="1"/>
            </p:cNvSpPr>
            <p:nvPr/>
          </p:nvSpPr>
          <p:spPr bwMode="auto">
            <a:xfrm>
              <a:off x="1219" y="1571"/>
              <a:ext cx="45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1133" name="Text Box 13"/>
            <p:cNvSpPr txBox="1">
              <a:spLocks noChangeArrowheads="1"/>
            </p:cNvSpPr>
            <p:nvPr/>
          </p:nvSpPr>
          <p:spPr bwMode="auto">
            <a:xfrm>
              <a:off x="1565" y="1480"/>
              <a:ext cx="3311" cy="52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раб. поля - </a:t>
              </a:r>
              <a:r>
                <a: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(297 – 25) – </a:t>
              </a:r>
              <a:r>
                <a:rPr lang="ru-RU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2400" b="1" i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дет</a:t>
              </a:r>
              <a:r>
                <a: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. + а </a:t>
              </a:r>
              <a:r>
                <a: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дет</a:t>
              </a:r>
              <a:r>
                <a: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.)</a:t>
              </a:r>
            </a:p>
            <a:p>
              <a:pPr algn="l"/>
              <a:r>
                <a:rPr lang="ru-RU" sz="2400" b="1" dirty="0">
                  <a:solidFill>
                    <a:srgbClr val="F84E20"/>
                  </a:solidFill>
                  <a:latin typeface="Times New Roman" pitchFamily="18" charset="0"/>
                  <a:cs typeface="Times New Roman" pitchFamily="18" charset="0"/>
                </a:rPr>
                <a:t>                                 </a:t>
              </a:r>
              <a:r>
                <a:rPr lang="ru-RU" sz="24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261134" name="Line 14"/>
            <p:cNvSpPr>
              <a:spLocks noChangeShapeType="1"/>
            </p:cNvSpPr>
            <p:nvPr/>
          </p:nvSpPr>
          <p:spPr bwMode="auto">
            <a:xfrm>
              <a:off x="1610" y="1752"/>
              <a:ext cx="276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ru-RU"/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827584" y="404664"/>
            <a:ext cx="77048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ПОЛОЖЕНИЕ ФОРМАТА - ГОРИЗОНТАЛЬНОЕ</a:t>
            </a:r>
            <a:endParaRPr lang="ru-RU" sz="24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FEDE4-81AB-45CB-9B62-37813C7B0BB1}" type="datetime1">
              <a:rPr lang="ru-RU" smtClean="0"/>
              <a:pPr/>
              <a:t>11.04.2014</a:t>
            </a:fld>
            <a:endParaRPr lang="ru-RU"/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1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1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61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261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61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1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1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261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261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61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6" name="Rectangle 4"/>
          <p:cNvSpPr>
            <a:spLocks noChangeArrowheads="1"/>
          </p:cNvSpPr>
          <p:nvPr/>
        </p:nvSpPr>
        <p:spPr bwMode="auto">
          <a:xfrm>
            <a:off x="684213" y="188913"/>
            <a:ext cx="8280400" cy="6480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59079" name="Rectangle 7"/>
          <p:cNvSpPr>
            <a:spLocks noChangeArrowheads="1"/>
          </p:cNvSpPr>
          <p:nvPr/>
        </p:nvSpPr>
        <p:spPr bwMode="auto">
          <a:xfrm>
            <a:off x="4211638" y="6092825"/>
            <a:ext cx="4752975" cy="576263"/>
          </a:xfrm>
          <a:prstGeom prst="rect">
            <a:avLst/>
          </a:prstGeom>
          <a:solidFill>
            <a:schemeClr val="bg1"/>
          </a:solidFill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9082" name="AutoShape 10"/>
          <p:cNvSpPr>
            <a:spLocks/>
          </p:cNvSpPr>
          <p:nvPr/>
        </p:nvSpPr>
        <p:spPr bwMode="auto">
          <a:xfrm rot="5400000">
            <a:off x="8245475" y="404813"/>
            <a:ext cx="287338" cy="1008062"/>
          </a:xfrm>
          <a:prstGeom prst="leftBrace">
            <a:avLst>
              <a:gd name="adj1" fmla="val 2923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59084" name="Line 12"/>
          <p:cNvSpPr>
            <a:spLocks noChangeShapeType="1"/>
          </p:cNvSpPr>
          <p:nvPr/>
        </p:nvSpPr>
        <p:spPr bwMode="auto">
          <a:xfrm>
            <a:off x="1835150" y="188913"/>
            <a:ext cx="0" cy="6480175"/>
          </a:xfrm>
          <a:prstGeom prst="line">
            <a:avLst/>
          </a:prstGeom>
          <a:noFill/>
          <a:ln w="38100">
            <a:solidFill>
              <a:srgbClr val="F84E2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59085" name="Line 13"/>
          <p:cNvSpPr>
            <a:spLocks noChangeShapeType="1"/>
          </p:cNvSpPr>
          <p:nvPr/>
        </p:nvSpPr>
        <p:spPr bwMode="auto">
          <a:xfrm>
            <a:off x="5292725" y="188913"/>
            <a:ext cx="0" cy="5832475"/>
          </a:xfrm>
          <a:prstGeom prst="line">
            <a:avLst/>
          </a:prstGeom>
          <a:noFill/>
          <a:ln w="38100">
            <a:solidFill>
              <a:srgbClr val="F84E2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59086" name="Line 14"/>
          <p:cNvSpPr>
            <a:spLocks noChangeShapeType="1"/>
          </p:cNvSpPr>
          <p:nvPr/>
        </p:nvSpPr>
        <p:spPr bwMode="auto">
          <a:xfrm>
            <a:off x="6372225" y="188913"/>
            <a:ext cx="0" cy="5832475"/>
          </a:xfrm>
          <a:prstGeom prst="line">
            <a:avLst/>
          </a:prstGeom>
          <a:noFill/>
          <a:ln w="38100">
            <a:solidFill>
              <a:srgbClr val="F84E2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59087" name="Line 15"/>
          <p:cNvSpPr>
            <a:spLocks noChangeShapeType="1"/>
          </p:cNvSpPr>
          <p:nvPr/>
        </p:nvSpPr>
        <p:spPr bwMode="auto">
          <a:xfrm>
            <a:off x="7885113" y="188913"/>
            <a:ext cx="0" cy="5832475"/>
          </a:xfrm>
          <a:prstGeom prst="line">
            <a:avLst/>
          </a:prstGeom>
          <a:noFill/>
          <a:ln w="38100">
            <a:solidFill>
              <a:srgbClr val="F84E2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59088" name="AutoShape 16"/>
          <p:cNvSpPr>
            <a:spLocks/>
          </p:cNvSpPr>
          <p:nvPr/>
        </p:nvSpPr>
        <p:spPr bwMode="auto">
          <a:xfrm>
            <a:off x="395288" y="188913"/>
            <a:ext cx="287337" cy="1225550"/>
          </a:xfrm>
          <a:prstGeom prst="leftBrace">
            <a:avLst>
              <a:gd name="adj1" fmla="val 3554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59089" name="AutoShape 17"/>
          <p:cNvSpPr>
            <a:spLocks/>
          </p:cNvSpPr>
          <p:nvPr/>
        </p:nvSpPr>
        <p:spPr bwMode="auto">
          <a:xfrm>
            <a:off x="395288" y="5445125"/>
            <a:ext cx="287337" cy="1225550"/>
          </a:xfrm>
          <a:prstGeom prst="leftBrace">
            <a:avLst>
              <a:gd name="adj1" fmla="val 3554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59090" name="AutoShape 18"/>
          <p:cNvSpPr>
            <a:spLocks/>
          </p:cNvSpPr>
          <p:nvPr/>
        </p:nvSpPr>
        <p:spPr bwMode="auto">
          <a:xfrm rot="5400000">
            <a:off x="3383756" y="-783431"/>
            <a:ext cx="287338" cy="3384550"/>
          </a:xfrm>
          <a:prstGeom prst="leftBrace">
            <a:avLst>
              <a:gd name="adj1" fmla="val 9815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59091" name="AutoShape 19"/>
          <p:cNvSpPr>
            <a:spLocks/>
          </p:cNvSpPr>
          <p:nvPr/>
        </p:nvSpPr>
        <p:spPr bwMode="auto">
          <a:xfrm>
            <a:off x="1403350" y="3933825"/>
            <a:ext cx="287338" cy="1509713"/>
          </a:xfrm>
          <a:prstGeom prst="leftBrace">
            <a:avLst>
              <a:gd name="adj1" fmla="val 4378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59093" name="Line 21"/>
          <p:cNvSpPr>
            <a:spLocks noChangeShapeType="1"/>
          </p:cNvSpPr>
          <p:nvPr/>
        </p:nvSpPr>
        <p:spPr bwMode="auto">
          <a:xfrm>
            <a:off x="755650" y="5445125"/>
            <a:ext cx="8208963" cy="0"/>
          </a:xfrm>
          <a:prstGeom prst="line">
            <a:avLst/>
          </a:prstGeom>
          <a:noFill/>
          <a:ln w="38100">
            <a:solidFill>
              <a:srgbClr val="F84E2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59094" name="AutoShape 22"/>
          <p:cNvSpPr>
            <a:spLocks/>
          </p:cNvSpPr>
          <p:nvPr/>
        </p:nvSpPr>
        <p:spPr bwMode="auto">
          <a:xfrm>
            <a:off x="395288" y="2708275"/>
            <a:ext cx="287337" cy="1225550"/>
          </a:xfrm>
          <a:prstGeom prst="leftBrace">
            <a:avLst>
              <a:gd name="adj1" fmla="val 3554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59095" name="AutoShape 23"/>
          <p:cNvSpPr>
            <a:spLocks/>
          </p:cNvSpPr>
          <p:nvPr/>
        </p:nvSpPr>
        <p:spPr bwMode="auto">
          <a:xfrm rot="5400000">
            <a:off x="6983413" y="153987"/>
            <a:ext cx="287338" cy="1509713"/>
          </a:xfrm>
          <a:prstGeom prst="leftBrace">
            <a:avLst>
              <a:gd name="adj1" fmla="val 4378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59096" name="AutoShape 24"/>
          <p:cNvSpPr>
            <a:spLocks/>
          </p:cNvSpPr>
          <p:nvPr/>
        </p:nvSpPr>
        <p:spPr bwMode="auto">
          <a:xfrm rot="5400000">
            <a:off x="5688806" y="369094"/>
            <a:ext cx="287338" cy="1079500"/>
          </a:xfrm>
          <a:prstGeom prst="leftBrace">
            <a:avLst>
              <a:gd name="adj1" fmla="val 3130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59097" name="AutoShape 25"/>
          <p:cNvSpPr>
            <a:spLocks/>
          </p:cNvSpPr>
          <p:nvPr/>
        </p:nvSpPr>
        <p:spPr bwMode="auto">
          <a:xfrm rot="5400000">
            <a:off x="1151731" y="369094"/>
            <a:ext cx="287338" cy="1079500"/>
          </a:xfrm>
          <a:prstGeom prst="leftBrace">
            <a:avLst>
              <a:gd name="adj1" fmla="val 3130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59098" name="Line 26"/>
          <p:cNvSpPr>
            <a:spLocks noChangeShapeType="1"/>
          </p:cNvSpPr>
          <p:nvPr/>
        </p:nvSpPr>
        <p:spPr bwMode="auto">
          <a:xfrm>
            <a:off x="755650" y="3933825"/>
            <a:ext cx="8208963" cy="0"/>
          </a:xfrm>
          <a:prstGeom prst="line">
            <a:avLst/>
          </a:prstGeom>
          <a:noFill/>
          <a:ln w="38100">
            <a:solidFill>
              <a:srgbClr val="F84E2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59099" name="Line 27"/>
          <p:cNvSpPr>
            <a:spLocks noChangeShapeType="1"/>
          </p:cNvSpPr>
          <p:nvPr/>
        </p:nvSpPr>
        <p:spPr bwMode="auto">
          <a:xfrm>
            <a:off x="755650" y="2708275"/>
            <a:ext cx="8208963" cy="0"/>
          </a:xfrm>
          <a:prstGeom prst="line">
            <a:avLst/>
          </a:prstGeom>
          <a:noFill/>
          <a:ln w="38100">
            <a:solidFill>
              <a:srgbClr val="F84E2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59100" name="Line 28"/>
          <p:cNvSpPr>
            <a:spLocks noChangeShapeType="1"/>
          </p:cNvSpPr>
          <p:nvPr/>
        </p:nvSpPr>
        <p:spPr bwMode="auto">
          <a:xfrm>
            <a:off x="755650" y="1412875"/>
            <a:ext cx="8208963" cy="0"/>
          </a:xfrm>
          <a:prstGeom prst="line">
            <a:avLst/>
          </a:prstGeom>
          <a:noFill/>
          <a:ln w="38100">
            <a:solidFill>
              <a:srgbClr val="F84E2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59101" name="AutoShape 29"/>
          <p:cNvSpPr>
            <a:spLocks/>
          </p:cNvSpPr>
          <p:nvPr/>
        </p:nvSpPr>
        <p:spPr bwMode="auto">
          <a:xfrm>
            <a:off x="1403350" y="1412875"/>
            <a:ext cx="287338" cy="1295400"/>
          </a:xfrm>
          <a:prstGeom prst="leftBrace">
            <a:avLst>
              <a:gd name="adj1" fmla="val 3756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59102" name="Rectangle 30"/>
          <p:cNvSpPr>
            <a:spLocks noChangeArrowheads="1"/>
          </p:cNvSpPr>
          <p:nvPr/>
        </p:nvSpPr>
        <p:spPr bwMode="auto">
          <a:xfrm>
            <a:off x="1835150" y="1412875"/>
            <a:ext cx="3457575" cy="1295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9103" name="Rectangle 31"/>
          <p:cNvSpPr>
            <a:spLocks noChangeArrowheads="1"/>
          </p:cNvSpPr>
          <p:nvPr/>
        </p:nvSpPr>
        <p:spPr bwMode="auto">
          <a:xfrm>
            <a:off x="1835150" y="3933825"/>
            <a:ext cx="3457575" cy="15113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9104" name="Rectangle 32"/>
          <p:cNvSpPr>
            <a:spLocks noChangeArrowheads="1"/>
          </p:cNvSpPr>
          <p:nvPr/>
        </p:nvSpPr>
        <p:spPr bwMode="auto">
          <a:xfrm>
            <a:off x="6372225" y="1412875"/>
            <a:ext cx="1512888" cy="1295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9106" name="Text Box 34"/>
          <p:cNvSpPr txBox="1">
            <a:spLocks noChangeArrowheads="1"/>
          </p:cNvSpPr>
          <p:nvPr/>
        </p:nvSpPr>
        <p:spPr bwMode="auto">
          <a:xfrm>
            <a:off x="1042988" y="333375"/>
            <a:ext cx="431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М</a:t>
            </a:r>
          </a:p>
        </p:txBody>
      </p:sp>
      <p:sp>
        <p:nvSpPr>
          <p:cNvPr id="259107" name="Text Box 35"/>
          <p:cNvSpPr txBox="1">
            <a:spLocks noChangeArrowheads="1"/>
          </p:cNvSpPr>
          <p:nvPr/>
        </p:nvSpPr>
        <p:spPr bwMode="auto">
          <a:xfrm>
            <a:off x="5580063" y="333375"/>
            <a:ext cx="431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М</a:t>
            </a:r>
          </a:p>
        </p:txBody>
      </p:sp>
      <p:sp>
        <p:nvSpPr>
          <p:cNvPr id="259108" name="Text Box 36"/>
          <p:cNvSpPr txBox="1">
            <a:spLocks noChangeArrowheads="1"/>
          </p:cNvSpPr>
          <p:nvPr/>
        </p:nvSpPr>
        <p:spPr bwMode="auto">
          <a:xfrm>
            <a:off x="8172450" y="333375"/>
            <a:ext cx="431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М</a:t>
            </a:r>
          </a:p>
        </p:txBody>
      </p:sp>
      <p:sp>
        <p:nvSpPr>
          <p:cNvPr id="259109" name="Text Box 37"/>
          <p:cNvSpPr txBox="1">
            <a:spLocks noChangeArrowheads="1"/>
          </p:cNvSpPr>
          <p:nvPr/>
        </p:nvSpPr>
        <p:spPr bwMode="auto">
          <a:xfrm rot="16200000">
            <a:off x="723033" y="5837808"/>
            <a:ext cx="431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/>
              <a:t>N</a:t>
            </a:r>
            <a:endParaRPr lang="ru-RU" b="1" dirty="0"/>
          </a:p>
        </p:txBody>
      </p:sp>
      <p:sp>
        <p:nvSpPr>
          <p:cNvPr id="259110" name="Text Box 38"/>
          <p:cNvSpPr txBox="1">
            <a:spLocks noChangeArrowheads="1"/>
          </p:cNvSpPr>
          <p:nvPr/>
        </p:nvSpPr>
        <p:spPr bwMode="auto">
          <a:xfrm rot="16200000">
            <a:off x="-32543" y="2956718"/>
            <a:ext cx="431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N</a:t>
            </a:r>
            <a:endParaRPr lang="ru-RU" b="1"/>
          </a:p>
        </p:txBody>
      </p:sp>
      <p:sp>
        <p:nvSpPr>
          <p:cNvPr id="259111" name="Text Box 39"/>
          <p:cNvSpPr txBox="1">
            <a:spLocks noChangeArrowheads="1"/>
          </p:cNvSpPr>
          <p:nvPr/>
        </p:nvSpPr>
        <p:spPr bwMode="auto">
          <a:xfrm rot="16200000">
            <a:off x="-32543" y="508793"/>
            <a:ext cx="431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N</a:t>
            </a:r>
            <a:endParaRPr lang="ru-RU" b="1"/>
          </a:p>
        </p:txBody>
      </p:sp>
      <p:sp>
        <p:nvSpPr>
          <p:cNvPr id="259112" name="Text Box 40"/>
          <p:cNvSpPr txBox="1">
            <a:spLocks noChangeArrowheads="1"/>
          </p:cNvSpPr>
          <p:nvPr/>
        </p:nvSpPr>
        <p:spPr bwMode="auto">
          <a:xfrm>
            <a:off x="2411413" y="333375"/>
            <a:ext cx="2160587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b="1"/>
              <a:t>Длина детали </a:t>
            </a:r>
            <a:r>
              <a:rPr lang="en-US" b="1" i="1">
                <a:solidFill>
                  <a:srgbClr val="F84E20"/>
                </a:solidFill>
              </a:rPr>
              <a:t>l</a:t>
            </a:r>
            <a:endParaRPr lang="ru-RU" b="1" i="1">
              <a:solidFill>
                <a:srgbClr val="F84E20"/>
              </a:solidFill>
            </a:endParaRPr>
          </a:p>
        </p:txBody>
      </p:sp>
      <p:sp>
        <p:nvSpPr>
          <p:cNvPr id="259113" name="Text Box 41"/>
          <p:cNvSpPr txBox="1">
            <a:spLocks noChangeArrowheads="1"/>
          </p:cNvSpPr>
          <p:nvPr/>
        </p:nvSpPr>
        <p:spPr bwMode="auto">
          <a:xfrm>
            <a:off x="6588125" y="188913"/>
            <a:ext cx="1150938" cy="703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Ширина</a:t>
            </a:r>
            <a:r>
              <a:rPr lang="ru-RU" sz="1600"/>
              <a:t> </a:t>
            </a:r>
          </a:p>
          <a:p>
            <a:pPr algn="l"/>
            <a:r>
              <a:rPr lang="ru-RU" sz="1600" b="1"/>
              <a:t>детали </a:t>
            </a:r>
            <a:r>
              <a:rPr lang="en-US" sz="1600" b="1">
                <a:solidFill>
                  <a:srgbClr val="F84E20"/>
                </a:solidFill>
              </a:rPr>
              <a:t>a</a:t>
            </a:r>
            <a:endParaRPr lang="ru-RU" sz="1600" b="1" i="1">
              <a:solidFill>
                <a:srgbClr val="F84E20"/>
              </a:solidFill>
            </a:endParaRPr>
          </a:p>
        </p:txBody>
      </p:sp>
      <p:sp>
        <p:nvSpPr>
          <p:cNvPr id="259114" name="Text Box 42"/>
          <p:cNvSpPr txBox="1">
            <a:spLocks noChangeArrowheads="1"/>
          </p:cNvSpPr>
          <p:nvPr/>
        </p:nvSpPr>
        <p:spPr bwMode="auto">
          <a:xfrm rot="16200000">
            <a:off x="460375" y="4300538"/>
            <a:ext cx="1150938" cy="703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Ширина</a:t>
            </a:r>
            <a:r>
              <a:rPr lang="ru-RU" sz="1600"/>
              <a:t> </a:t>
            </a:r>
          </a:p>
          <a:p>
            <a:pPr algn="l"/>
            <a:r>
              <a:rPr lang="ru-RU" sz="1600" b="1"/>
              <a:t>детали </a:t>
            </a:r>
            <a:r>
              <a:rPr lang="en-US" sz="1600" b="1">
                <a:solidFill>
                  <a:srgbClr val="F84E20"/>
                </a:solidFill>
              </a:rPr>
              <a:t>a</a:t>
            </a:r>
            <a:endParaRPr lang="ru-RU" sz="1600" b="1" i="1">
              <a:solidFill>
                <a:srgbClr val="F84E20"/>
              </a:solidFill>
            </a:endParaRPr>
          </a:p>
        </p:txBody>
      </p:sp>
      <p:sp>
        <p:nvSpPr>
          <p:cNvPr id="259115" name="Text Box 43"/>
          <p:cNvSpPr txBox="1">
            <a:spLocks noChangeArrowheads="1"/>
          </p:cNvSpPr>
          <p:nvPr/>
        </p:nvSpPr>
        <p:spPr bwMode="auto">
          <a:xfrm rot="16200000">
            <a:off x="531813" y="1708150"/>
            <a:ext cx="1150937" cy="703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Высота</a:t>
            </a:r>
            <a:r>
              <a:rPr lang="ru-RU" sz="1600"/>
              <a:t> </a:t>
            </a:r>
          </a:p>
          <a:p>
            <a:pPr algn="l"/>
            <a:r>
              <a:rPr lang="ru-RU" sz="1600" b="1"/>
              <a:t>детали </a:t>
            </a:r>
            <a:r>
              <a:rPr lang="en-US" sz="1600" b="1">
                <a:solidFill>
                  <a:srgbClr val="F84E20"/>
                </a:solidFill>
              </a:rPr>
              <a:t>h</a:t>
            </a:r>
            <a:endParaRPr lang="ru-RU" sz="1600" b="1" i="1">
              <a:solidFill>
                <a:srgbClr val="F84E20"/>
              </a:solidFill>
            </a:endParaRPr>
          </a:p>
        </p:txBody>
      </p:sp>
      <p:sp>
        <p:nvSpPr>
          <p:cNvPr id="259116" name="Rectangle 4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9118" name="Text Box 46"/>
          <p:cNvSpPr txBox="1">
            <a:spLocks noChangeArrowheads="1"/>
          </p:cNvSpPr>
          <p:nvPr/>
        </p:nvSpPr>
        <p:spPr bwMode="auto">
          <a:xfrm>
            <a:off x="4211638" y="6165850"/>
            <a:ext cx="4681537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2000" b="1" dirty="0">
                <a:solidFill>
                  <a:srgbClr val="0033CC"/>
                </a:solidFill>
              </a:rPr>
              <a:t>Горизонтальное положение формата</a:t>
            </a:r>
          </a:p>
        </p:txBody>
      </p:sp>
      <p:sp>
        <p:nvSpPr>
          <p:cNvPr id="43" name="Дата 4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2BC2-E29D-40A0-8EFE-8A25944764F2}" type="datetime1">
              <a:rPr lang="ru-RU" smtClean="0"/>
              <a:pPr/>
              <a:t>11.04.2014</a:t>
            </a:fld>
            <a:endParaRPr lang="ru-RU"/>
          </a:p>
        </p:txBody>
      </p:sp>
      <p:pic>
        <p:nvPicPr>
          <p:cNvPr id="38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9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9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9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9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9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9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9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9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9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9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9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9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259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9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9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9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9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59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59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2000"/>
                                        <p:tgtEl>
                                          <p:spTgt spid="259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59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59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59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59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9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59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259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9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59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59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59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59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59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1000"/>
                                        <p:tgtEl>
                                          <p:spTgt spid="259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59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59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59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59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59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59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59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59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59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59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59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59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259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59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59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59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59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59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59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000"/>
                                        <p:tgtEl>
                                          <p:spTgt spid="259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59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59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259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4000"/>
                            </p:stCondLst>
                            <p:childTnLst>
                              <p:par>
                                <p:cTn id="1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59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59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259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59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59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259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59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59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59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500"/>
                            </p:stCondLst>
                            <p:childTnLst>
                              <p:par>
                                <p:cTn id="1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259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259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259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259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000"/>
                            </p:stCondLst>
                            <p:childTnLst>
                              <p:par>
                                <p:cTn id="1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259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259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259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000"/>
                            </p:stCondLst>
                            <p:childTnLst>
                              <p:par>
                                <p:cTn id="1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1000"/>
                                        <p:tgtEl>
                                          <p:spTgt spid="25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3000"/>
                            </p:stCondLst>
                            <p:childTnLst>
                              <p:par>
                                <p:cTn id="17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259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259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259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259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259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259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1000"/>
                            </p:stCondLst>
                            <p:childTnLst>
                              <p:par>
                                <p:cTn id="19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259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259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259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1500"/>
                            </p:stCondLst>
                            <p:childTnLst>
                              <p:par>
                                <p:cTn id="19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0" dur="80"/>
                                        <p:tgtEl>
                                          <p:spTgt spid="259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1" dur="80"/>
                                        <p:tgtEl>
                                          <p:spTgt spid="259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2" dur="80"/>
                                        <p:tgtEl>
                                          <p:spTgt spid="259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6" grpId="0" animBg="1"/>
      <p:bldP spid="259082" grpId="0" animBg="1"/>
      <p:bldP spid="259084" grpId="0" animBg="1"/>
      <p:bldP spid="259085" grpId="0" animBg="1"/>
      <p:bldP spid="259086" grpId="0" animBg="1"/>
      <p:bldP spid="259087" grpId="0" animBg="1"/>
      <p:bldP spid="259088" grpId="0" animBg="1"/>
      <p:bldP spid="259089" grpId="0" animBg="1"/>
      <p:bldP spid="259090" grpId="0" animBg="1"/>
      <p:bldP spid="259091" grpId="0" animBg="1"/>
      <p:bldP spid="259093" grpId="0" animBg="1"/>
      <p:bldP spid="259094" grpId="0" animBg="1"/>
      <p:bldP spid="259095" grpId="0" animBg="1"/>
      <p:bldP spid="259096" grpId="0" animBg="1"/>
      <p:bldP spid="259097" grpId="0" animBg="1"/>
      <p:bldP spid="259098" grpId="0" animBg="1"/>
      <p:bldP spid="259099" grpId="0" animBg="1"/>
      <p:bldP spid="259100" grpId="0" animBg="1"/>
      <p:bldP spid="259101" grpId="0" animBg="1"/>
      <p:bldP spid="259102" grpId="0" animBg="1"/>
      <p:bldP spid="259103" grpId="0" animBg="1"/>
      <p:bldP spid="259104" grpId="0" animBg="1"/>
      <p:bldP spid="259106" grpId="0"/>
      <p:bldP spid="259107" grpId="0"/>
      <p:bldP spid="259108" grpId="0"/>
      <p:bldP spid="259109" grpId="0"/>
      <p:bldP spid="259110" grpId="0"/>
      <p:bldP spid="259111" grpId="0"/>
      <p:bldP spid="259112" grpId="0"/>
      <p:bldP spid="259113" grpId="0"/>
      <p:bldP spid="259114" grpId="0"/>
      <p:bldP spid="259115" grpId="0"/>
      <p:bldP spid="25911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E4AB-7FDC-46E0-B050-E3467EA38544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60648"/>
            <a:ext cx="8280920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Графическая работа №5 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«Построение третьего вида по двум данным»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95736" y="1484784"/>
            <a:ext cx="5328592" cy="4292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55576" y="1844824"/>
            <a:ext cx="1669276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948264" y="1772816"/>
            <a:ext cx="1930427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660232" y="5157192"/>
            <a:ext cx="226585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99408" y="4725144"/>
            <a:ext cx="195360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Прямоугольник 8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02" name="Oval 30"/>
          <p:cNvSpPr>
            <a:spLocks noChangeArrowheads="1"/>
          </p:cNvSpPr>
          <p:nvPr/>
        </p:nvSpPr>
        <p:spPr bwMode="auto">
          <a:xfrm>
            <a:off x="2627313" y="5634038"/>
            <a:ext cx="720725" cy="720725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476375" y="2033588"/>
            <a:ext cx="2951163" cy="20875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4427538" y="4149725"/>
            <a:ext cx="0" cy="719138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1476375" y="4841875"/>
            <a:ext cx="2951163" cy="16557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 rot="16200000">
            <a:off x="5291932" y="2250281"/>
            <a:ext cx="2087562" cy="1654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4427538" y="2060575"/>
            <a:ext cx="1081087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4427538" y="3544888"/>
            <a:ext cx="165735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4427538" y="4841875"/>
            <a:ext cx="10795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5508625" y="4121150"/>
            <a:ext cx="0" cy="7207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4427538" y="6497638"/>
            <a:ext cx="273685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7164388" y="4149725"/>
            <a:ext cx="0" cy="2347913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>
            <a:off x="5364163" y="4697413"/>
            <a:ext cx="1871662" cy="187166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94" name="Line 22"/>
          <p:cNvSpPr>
            <a:spLocks noChangeShapeType="1"/>
          </p:cNvSpPr>
          <p:nvPr/>
        </p:nvSpPr>
        <p:spPr bwMode="auto">
          <a:xfrm flipV="1">
            <a:off x="2987675" y="2708275"/>
            <a:ext cx="252095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96" name="Line 24"/>
          <p:cNvSpPr>
            <a:spLocks noChangeShapeType="1"/>
          </p:cNvSpPr>
          <p:nvPr/>
        </p:nvSpPr>
        <p:spPr bwMode="auto">
          <a:xfrm>
            <a:off x="3348038" y="46259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97" name="Line 25"/>
          <p:cNvSpPr>
            <a:spLocks noChangeShapeType="1"/>
          </p:cNvSpPr>
          <p:nvPr/>
        </p:nvSpPr>
        <p:spPr bwMode="auto">
          <a:xfrm>
            <a:off x="4427538" y="5418138"/>
            <a:ext cx="165735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98" name="Line 26"/>
          <p:cNvSpPr>
            <a:spLocks noChangeShapeType="1"/>
          </p:cNvSpPr>
          <p:nvPr/>
        </p:nvSpPr>
        <p:spPr bwMode="auto">
          <a:xfrm flipV="1">
            <a:off x="6084888" y="3573463"/>
            <a:ext cx="0" cy="18446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auto">
          <a:xfrm>
            <a:off x="6084888" y="3544888"/>
            <a:ext cx="1079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04" name="Line 32"/>
          <p:cNvSpPr>
            <a:spLocks noChangeShapeType="1"/>
          </p:cNvSpPr>
          <p:nvPr/>
        </p:nvSpPr>
        <p:spPr bwMode="auto">
          <a:xfrm>
            <a:off x="2484438" y="52006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07" name="Line 35"/>
          <p:cNvSpPr>
            <a:spLocks noChangeShapeType="1"/>
          </p:cNvSpPr>
          <p:nvPr/>
        </p:nvSpPr>
        <p:spPr bwMode="auto">
          <a:xfrm>
            <a:off x="2987675" y="6353175"/>
            <a:ext cx="403225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08" name="Line 36"/>
          <p:cNvSpPr>
            <a:spLocks noChangeShapeType="1"/>
          </p:cNvSpPr>
          <p:nvPr/>
        </p:nvSpPr>
        <p:spPr bwMode="auto">
          <a:xfrm flipV="1">
            <a:off x="6659563" y="4149725"/>
            <a:ext cx="0" cy="18732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10" name="Line 38"/>
          <p:cNvSpPr>
            <a:spLocks noChangeShapeType="1"/>
          </p:cNvSpPr>
          <p:nvPr/>
        </p:nvSpPr>
        <p:spPr bwMode="auto">
          <a:xfrm>
            <a:off x="3348038" y="6021388"/>
            <a:ext cx="3313112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11" name="Line 39"/>
          <p:cNvSpPr>
            <a:spLocks noChangeShapeType="1"/>
          </p:cNvSpPr>
          <p:nvPr/>
        </p:nvSpPr>
        <p:spPr bwMode="auto">
          <a:xfrm flipV="1">
            <a:off x="6300788" y="4121150"/>
            <a:ext cx="0" cy="1512888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12" name="Line 40"/>
          <p:cNvSpPr>
            <a:spLocks noChangeShapeType="1"/>
          </p:cNvSpPr>
          <p:nvPr/>
        </p:nvSpPr>
        <p:spPr bwMode="auto">
          <a:xfrm flipV="1">
            <a:off x="6300788" y="3544888"/>
            <a:ext cx="0" cy="576262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13" name="Line 41"/>
          <p:cNvSpPr>
            <a:spLocks noChangeShapeType="1"/>
          </p:cNvSpPr>
          <p:nvPr/>
        </p:nvSpPr>
        <p:spPr bwMode="auto">
          <a:xfrm>
            <a:off x="2987675" y="5661025"/>
            <a:ext cx="33115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14" name="Line 42"/>
          <p:cNvSpPr>
            <a:spLocks noChangeShapeType="1"/>
          </p:cNvSpPr>
          <p:nvPr/>
        </p:nvSpPr>
        <p:spPr bwMode="auto">
          <a:xfrm flipV="1">
            <a:off x="7019925" y="4149725"/>
            <a:ext cx="0" cy="22034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15" name="Line 43"/>
          <p:cNvSpPr>
            <a:spLocks noChangeShapeType="1"/>
          </p:cNvSpPr>
          <p:nvPr/>
        </p:nvSpPr>
        <p:spPr bwMode="auto">
          <a:xfrm flipV="1">
            <a:off x="7019925" y="3544888"/>
            <a:ext cx="0" cy="576262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auto">
          <a:xfrm flipV="1">
            <a:off x="2627313" y="4121150"/>
            <a:ext cx="0" cy="1871663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24" name="Line 52"/>
          <p:cNvSpPr>
            <a:spLocks noChangeShapeType="1"/>
          </p:cNvSpPr>
          <p:nvPr/>
        </p:nvSpPr>
        <p:spPr bwMode="auto">
          <a:xfrm flipV="1">
            <a:off x="3348038" y="4149725"/>
            <a:ext cx="0" cy="18002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auto">
          <a:xfrm flipV="1">
            <a:off x="2627313" y="3544888"/>
            <a:ext cx="0" cy="576262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auto">
          <a:xfrm flipV="1">
            <a:off x="3348038" y="3544888"/>
            <a:ext cx="0" cy="576262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32" name="Line 60"/>
          <p:cNvSpPr>
            <a:spLocks noChangeShapeType="1"/>
          </p:cNvSpPr>
          <p:nvPr/>
        </p:nvSpPr>
        <p:spPr bwMode="auto">
          <a:xfrm flipV="1">
            <a:off x="5508625" y="2708275"/>
            <a:ext cx="576263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33" name="Line 61"/>
          <p:cNvSpPr>
            <a:spLocks noChangeShapeType="1"/>
          </p:cNvSpPr>
          <p:nvPr/>
        </p:nvSpPr>
        <p:spPr bwMode="auto">
          <a:xfrm>
            <a:off x="1476375" y="2033588"/>
            <a:ext cx="9350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34" name="Line 62"/>
          <p:cNvSpPr>
            <a:spLocks noChangeShapeType="1"/>
          </p:cNvSpPr>
          <p:nvPr/>
        </p:nvSpPr>
        <p:spPr bwMode="auto">
          <a:xfrm>
            <a:off x="3635375" y="2033588"/>
            <a:ext cx="792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35" name="Line 63"/>
          <p:cNvSpPr>
            <a:spLocks noChangeShapeType="1"/>
          </p:cNvSpPr>
          <p:nvPr/>
        </p:nvSpPr>
        <p:spPr bwMode="auto">
          <a:xfrm>
            <a:off x="1979613" y="2033588"/>
            <a:ext cx="1800225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37" name="Line 65"/>
          <p:cNvSpPr>
            <a:spLocks noChangeShapeType="1"/>
          </p:cNvSpPr>
          <p:nvPr/>
        </p:nvSpPr>
        <p:spPr bwMode="auto">
          <a:xfrm>
            <a:off x="4427538" y="4149725"/>
            <a:ext cx="1081087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38" name="Line 66"/>
          <p:cNvSpPr>
            <a:spLocks noChangeShapeType="1"/>
          </p:cNvSpPr>
          <p:nvPr/>
        </p:nvSpPr>
        <p:spPr bwMode="auto">
          <a:xfrm>
            <a:off x="2339975" y="2060575"/>
            <a:ext cx="0" cy="2763838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39" name="Line 67"/>
          <p:cNvSpPr>
            <a:spLocks noChangeShapeType="1"/>
          </p:cNvSpPr>
          <p:nvPr/>
        </p:nvSpPr>
        <p:spPr bwMode="auto">
          <a:xfrm>
            <a:off x="3635375" y="2060575"/>
            <a:ext cx="0" cy="27368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43" name="Arc 71"/>
          <p:cNvSpPr>
            <a:spLocks/>
          </p:cNvSpPr>
          <p:nvPr/>
        </p:nvSpPr>
        <p:spPr bwMode="auto">
          <a:xfrm rot="5400000">
            <a:off x="2674144" y="1747044"/>
            <a:ext cx="652462" cy="1225550"/>
          </a:xfrm>
          <a:custGeom>
            <a:avLst/>
            <a:gdLst>
              <a:gd name="G0" fmla="+- 131 0 0"/>
              <a:gd name="G1" fmla="+- 21600 0 0"/>
              <a:gd name="G2" fmla="+- 21600 0 0"/>
              <a:gd name="T0" fmla="*/ 131 w 21731"/>
              <a:gd name="T1" fmla="*/ 0 h 43200"/>
              <a:gd name="T2" fmla="*/ 0 w 21731"/>
              <a:gd name="T3" fmla="*/ 43200 h 43200"/>
              <a:gd name="T4" fmla="*/ 131 w 21731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31" h="43200" fill="none" extrusionOk="0">
                <a:moveTo>
                  <a:pt x="130" y="0"/>
                </a:moveTo>
                <a:cubicBezTo>
                  <a:pt x="12060" y="0"/>
                  <a:pt x="21731" y="9670"/>
                  <a:pt x="21731" y="21600"/>
                </a:cubicBezTo>
                <a:cubicBezTo>
                  <a:pt x="21731" y="33529"/>
                  <a:pt x="12060" y="43200"/>
                  <a:pt x="131" y="43200"/>
                </a:cubicBezTo>
                <a:cubicBezTo>
                  <a:pt x="87" y="43200"/>
                  <a:pt x="43" y="43199"/>
                  <a:pt x="0" y="43199"/>
                </a:cubicBezTo>
              </a:path>
              <a:path w="21731" h="43200" stroke="0" extrusionOk="0">
                <a:moveTo>
                  <a:pt x="130" y="0"/>
                </a:moveTo>
                <a:cubicBezTo>
                  <a:pt x="12060" y="0"/>
                  <a:pt x="21731" y="9670"/>
                  <a:pt x="21731" y="21600"/>
                </a:cubicBezTo>
                <a:cubicBezTo>
                  <a:pt x="21731" y="33529"/>
                  <a:pt x="12060" y="43200"/>
                  <a:pt x="131" y="43200"/>
                </a:cubicBezTo>
                <a:cubicBezTo>
                  <a:pt x="87" y="43200"/>
                  <a:pt x="43" y="43199"/>
                  <a:pt x="0" y="43199"/>
                </a:cubicBezTo>
                <a:lnTo>
                  <a:pt x="131" y="2160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44" name="Line 72"/>
          <p:cNvSpPr>
            <a:spLocks noChangeShapeType="1"/>
          </p:cNvSpPr>
          <p:nvPr/>
        </p:nvSpPr>
        <p:spPr bwMode="auto">
          <a:xfrm>
            <a:off x="1476375" y="2060575"/>
            <a:ext cx="0" cy="20875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45" name="Line 73"/>
          <p:cNvSpPr>
            <a:spLocks noChangeShapeType="1"/>
          </p:cNvSpPr>
          <p:nvPr/>
        </p:nvSpPr>
        <p:spPr bwMode="auto">
          <a:xfrm>
            <a:off x="4427538" y="2033588"/>
            <a:ext cx="0" cy="20875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46" name="Line 74"/>
          <p:cNvSpPr>
            <a:spLocks noChangeShapeType="1"/>
          </p:cNvSpPr>
          <p:nvPr/>
        </p:nvSpPr>
        <p:spPr bwMode="auto">
          <a:xfrm>
            <a:off x="1476375" y="4149725"/>
            <a:ext cx="2951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47" name="Line 75"/>
          <p:cNvSpPr>
            <a:spLocks noChangeShapeType="1"/>
          </p:cNvSpPr>
          <p:nvPr/>
        </p:nvSpPr>
        <p:spPr bwMode="auto">
          <a:xfrm>
            <a:off x="1476375" y="3573463"/>
            <a:ext cx="2951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52" name="Line 80"/>
          <p:cNvSpPr>
            <a:spLocks noChangeShapeType="1"/>
          </p:cNvSpPr>
          <p:nvPr/>
        </p:nvSpPr>
        <p:spPr bwMode="auto">
          <a:xfrm>
            <a:off x="3348038" y="2033588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auto">
          <a:xfrm>
            <a:off x="2987675" y="4697413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54" name="Line 82"/>
          <p:cNvSpPr>
            <a:spLocks noChangeShapeType="1"/>
          </p:cNvSpPr>
          <p:nvPr/>
        </p:nvSpPr>
        <p:spPr bwMode="auto">
          <a:xfrm>
            <a:off x="2987675" y="5300663"/>
            <a:ext cx="0" cy="12969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55" name="Line 83"/>
          <p:cNvSpPr>
            <a:spLocks noChangeShapeType="1"/>
          </p:cNvSpPr>
          <p:nvPr/>
        </p:nvSpPr>
        <p:spPr bwMode="auto">
          <a:xfrm>
            <a:off x="2484438" y="5992813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56" name="Line 84"/>
          <p:cNvSpPr>
            <a:spLocks noChangeShapeType="1"/>
          </p:cNvSpPr>
          <p:nvPr/>
        </p:nvSpPr>
        <p:spPr bwMode="auto">
          <a:xfrm>
            <a:off x="2987675" y="5129213"/>
            <a:ext cx="0" cy="714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58" name="Line 86"/>
          <p:cNvSpPr>
            <a:spLocks noChangeShapeType="1"/>
          </p:cNvSpPr>
          <p:nvPr/>
        </p:nvSpPr>
        <p:spPr bwMode="auto">
          <a:xfrm>
            <a:off x="2987675" y="1916113"/>
            <a:ext cx="0" cy="1008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59" name="Line 87"/>
          <p:cNvSpPr>
            <a:spLocks noChangeShapeType="1"/>
          </p:cNvSpPr>
          <p:nvPr/>
        </p:nvSpPr>
        <p:spPr bwMode="auto">
          <a:xfrm>
            <a:off x="2987675" y="2997200"/>
            <a:ext cx="0" cy="73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0" name="Line 88"/>
          <p:cNvSpPr>
            <a:spLocks noChangeShapeType="1"/>
          </p:cNvSpPr>
          <p:nvPr/>
        </p:nvSpPr>
        <p:spPr bwMode="auto">
          <a:xfrm>
            <a:off x="2987675" y="3141663"/>
            <a:ext cx="0" cy="10810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1" name="Line 89"/>
          <p:cNvSpPr>
            <a:spLocks noChangeShapeType="1"/>
          </p:cNvSpPr>
          <p:nvPr/>
        </p:nvSpPr>
        <p:spPr bwMode="auto">
          <a:xfrm>
            <a:off x="6659563" y="3400425"/>
            <a:ext cx="0" cy="3603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2" name="Line 90"/>
          <p:cNvSpPr>
            <a:spLocks noChangeShapeType="1"/>
          </p:cNvSpPr>
          <p:nvPr/>
        </p:nvSpPr>
        <p:spPr bwMode="auto">
          <a:xfrm>
            <a:off x="6659563" y="3833813"/>
            <a:ext cx="0" cy="714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3" name="Line 91"/>
          <p:cNvSpPr>
            <a:spLocks noChangeShapeType="1"/>
          </p:cNvSpPr>
          <p:nvPr/>
        </p:nvSpPr>
        <p:spPr bwMode="auto">
          <a:xfrm>
            <a:off x="6659563" y="3976688"/>
            <a:ext cx="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4" name="Line 92"/>
          <p:cNvSpPr>
            <a:spLocks noChangeShapeType="1"/>
          </p:cNvSpPr>
          <p:nvPr/>
        </p:nvSpPr>
        <p:spPr bwMode="auto">
          <a:xfrm>
            <a:off x="5508625" y="2033588"/>
            <a:ext cx="0" cy="20875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5" name="Line 93"/>
          <p:cNvSpPr>
            <a:spLocks noChangeShapeType="1"/>
          </p:cNvSpPr>
          <p:nvPr/>
        </p:nvSpPr>
        <p:spPr bwMode="auto">
          <a:xfrm>
            <a:off x="5508625" y="2060575"/>
            <a:ext cx="5762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6" name="Line 94"/>
          <p:cNvSpPr>
            <a:spLocks noChangeShapeType="1"/>
          </p:cNvSpPr>
          <p:nvPr/>
        </p:nvSpPr>
        <p:spPr bwMode="auto">
          <a:xfrm>
            <a:off x="6084888" y="2060575"/>
            <a:ext cx="0" cy="15113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7" name="Line 95"/>
          <p:cNvSpPr>
            <a:spLocks noChangeShapeType="1"/>
          </p:cNvSpPr>
          <p:nvPr/>
        </p:nvSpPr>
        <p:spPr bwMode="auto">
          <a:xfrm>
            <a:off x="7164388" y="3544888"/>
            <a:ext cx="0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8" name="Line 96"/>
          <p:cNvSpPr>
            <a:spLocks noChangeShapeType="1"/>
          </p:cNvSpPr>
          <p:nvPr/>
        </p:nvSpPr>
        <p:spPr bwMode="auto">
          <a:xfrm>
            <a:off x="5508625" y="4121150"/>
            <a:ext cx="16557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69" name="Line 97"/>
          <p:cNvSpPr>
            <a:spLocks noChangeShapeType="1"/>
          </p:cNvSpPr>
          <p:nvPr/>
        </p:nvSpPr>
        <p:spPr bwMode="auto">
          <a:xfrm>
            <a:off x="1476375" y="4841875"/>
            <a:ext cx="2951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70" name="Line 98"/>
          <p:cNvSpPr>
            <a:spLocks noChangeShapeType="1"/>
          </p:cNvSpPr>
          <p:nvPr/>
        </p:nvSpPr>
        <p:spPr bwMode="auto">
          <a:xfrm>
            <a:off x="1476375" y="5445125"/>
            <a:ext cx="2951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71" name="Line 99"/>
          <p:cNvSpPr>
            <a:spLocks noChangeShapeType="1"/>
          </p:cNvSpPr>
          <p:nvPr/>
        </p:nvSpPr>
        <p:spPr bwMode="auto">
          <a:xfrm>
            <a:off x="1476375" y="6497638"/>
            <a:ext cx="2951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72" name="Line 100"/>
          <p:cNvSpPr>
            <a:spLocks noChangeShapeType="1"/>
          </p:cNvSpPr>
          <p:nvPr/>
        </p:nvSpPr>
        <p:spPr bwMode="auto">
          <a:xfrm>
            <a:off x="1476375" y="4797425"/>
            <a:ext cx="0" cy="172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73" name="Line 101"/>
          <p:cNvSpPr>
            <a:spLocks noChangeShapeType="1"/>
          </p:cNvSpPr>
          <p:nvPr/>
        </p:nvSpPr>
        <p:spPr bwMode="auto">
          <a:xfrm>
            <a:off x="4427538" y="4841875"/>
            <a:ext cx="0" cy="16557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74" name="Line 102"/>
          <p:cNvSpPr>
            <a:spLocks noChangeShapeType="1"/>
          </p:cNvSpPr>
          <p:nvPr/>
        </p:nvSpPr>
        <p:spPr bwMode="auto">
          <a:xfrm>
            <a:off x="2339975" y="4868863"/>
            <a:ext cx="0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75" name="Line 103"/>
          <p:cNvSpPr>
            <a:spLocks noChangeShapeType="1"/>
          </p:cNvSpPr>
          <p:nvPr/>
        </p:nvSpPr>
        <p:spPr bwMode="auto">
          <a:xfrm>
            <a:off x="3635375" y="4868863"/>
            <a:ext cx="0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76" name="Text Box 104"/>
          <p:cNvSpPr txBox="1">
            <a:spLocks noChangeArrowheads="1"/>
          </p:cNvSpPr>
          <p:nvPr/>
        </p:nvSpPr>
        <p:spPr bwMode="auto">
          <a:xfrm>
            <a:off x="468313" y="0"/>
            <a:ext cx="83534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ПОСТРОЕНИЕ ТРЕТЬЕГО ВИДА ПО ДВУМ ДАННЫМ</a:t>
            </a:r>
          </a:p>
        </p:txBody>
      </p:sp>
      <p:sp>
        <p:nvSpPr>
          <p:cNvPr id="3177" name="Text Box 105"/>
          <p:cNvSpPr txBox="1">
            <a:spLocks noChangeArrowheads="1"/>
          </p:cNvSpPr>
          <p:nvPr/>
        </p:nvSpPr>
        <p:spPr bwMode="auto">
          <a:xfrm>
            <a:off x="395536" y="548680"/>
            <a:ext cx="8497887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Даны два вида: вид спереди (главный вид ) и вид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сверху (Рис. 115 а).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1476375" y="4149725"/>
            <a:ext cx="0" cy="719138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91" name="Line 19"/>
          <p:cNvSpPr>
            <a:spLocks noChangeShapeType="1"/>
          </p:cNvSpPr>
          <p:nvPr/>
        </p:nvSpPr>
        <p:spPr bwMode="auto">
          <a:xfrm>
            <a:off x="2987675" y="4121150"/>
            <a:ext cx="0" cy="7207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9" name="Line 107"/>
          <p:cNvSpPr>
            <a:spLocks noChangeShapeType="1"/>
          </p:cNvSpPr>
          <p:nvPr/>
        </p:nvSpPr>
        <p:spPr bwMode="auto">
          <a:xfrm>
            <a:off x="1115616" y="2564904"/>
            <a:ext cx="360759" cy="50373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80" name="Line 108"/>
          <p:cNvSpPr>
            <a:spLocks noChangeShapeType="1"/>
          </p:cNvSpPr>
          <p:nvPr/>
        </p:nvSpPr>
        <p:spPr bwMode="auto">
          <a:xfrm flipV="1">
            <a:off x="395536" y="2564904"/>
            <a:ext cx="720030" cy="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81" name="Text Box 109"/>
          <p:cNvSpPr txBox="1">
            <a:spLocks noChangeArrowheads="1"/>
          </p:cNvSpPr>
          <p:nvPr/>
        </p:nvSpPr>
        <p:spPr bwMode="auto">
          <a:xfrm>
            <a:off x="251520" y="2204864"/>
            <a:ext cx="1296988" cy="7794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Вид </a:t>
            </a:r>
          </a:p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спереди</a:t>
            </a:r>
          </a:p>
        </p:txBody>
      </p:sp>
      <p:sp>
        <p:nvSpPr>
          <p:cNvPr id="3182" name="Line 110"/>
          <p:cNvSpPr>
            <a:spLocks noChangeShapeType="1"/>
          </p:cNvSpPr>
          <p:nvPr/>
        </p:nvSpPr>
        <p:spPr bwMode="auto">
          <a:xfrm>
            <a:off x="1043608" y="5229200"/>
            <a:ext cx="432767" cy="504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83" name="Line 111"/>
          <p:cNvSpPr>
            <a:spLocks noChangeShapeType="1"/>
          </p:cNvSpPr>
          <p:nvPr/>
        </p:nvSpPr>
        <p:spPr bwMode="auto">
          <a:xfrm>
            <a:off x="323528" y="5229200"/>
            <a:ext cx="71946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84" name="Text Box 112"/>
          <p:cNvSpPr txBox="1">
            <a:spLocks noChangeArrowheads="1"/>
          </p:cNvSpPr>
          <p:nvPr/>
        </p:nvSpPr>
        <p:spPr bwMode="auto">
          <a:xfrm>
            <a:off x="251520" y="4869160"/>
            <a:ext cx="1042988" cy="7794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Вид</a:t>
            </a:r>
          </a:p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сверху</a:t>
            </a:r>
          </a:p>
        </p:txBody>
      </p:sp>
      <p:sp>
        <p:nvSpPr>
          <p:cNvPr id="3185" name="Line 113"/>
          <p:cNvSpPr>
            <a:spLocks noChangeShapeType="1"/>
          </p:cNvSpPr>
          <p:nvPr/>
        </p:nvSpPr>
        <p:spPr bwMode="auto">
          <a:xfrm flipH="1">
            <a:off x="7164388" y="3068638"/>
            <a:ext cx="503237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86" name="Line 114"/>
          <p:cNvSpPr>
            <a:spLocks noChangeShapeType="1"/>
          </p:cNvSpPr>
          <p:nvPr/>
        </p:nvSpPr>
        <p:spPr bwMode="auto">
          <a:xfrm>
            <a:off x="7667625" y="3068638"/>
            <a:ext cx="792807" cy="32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87" name="Text Box 115"/>
          <p:cNvSpPr txBox="1">
            <a:spLocks noChangeArrowheads="1"/>
          </p:cNvSpPr>
          <p:nvPr/>
        </p:nvSpPr>
        <p:spPr bwMode="auto">
          <a:xfrm>
            <a:off x="7667625" y="2636838"/>
            <a:ext cx="1331913" cy="7794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Вид</a:t>
            </a:r>
          </a:p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слева</a:t>
            </a:r>
          </a:p>
        </p:txBody>
      </p:sp>
      <p:sp>
        <p:nvSpPr>
          <p:cNvPr id="3191" name="Text Box 119"/>
          <p:cNvSpPr txBox="1">
            <a:spLocks noChangeArrowheads="1"/>
          </p:cNvSpPr>
          <p:nvPr/>
        </p:nvSpPr>
        <p:spPr bwMode="auto">
          <a:xfrm>
            <a:off x="755650" y="1052513"/>
            <a:ext cx="76327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Задание: построить третий вид –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вид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слева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3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3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500"/>
                            </p:stCondLst>
                            <p:childTnLst>
                              <p:par>
                                <p:cTn id="9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3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60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3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6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3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7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3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75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3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8000"/>
                            </p:stCondLst>
                            <p:childTnLst>
                              <p:par>
                                <p:cTn id="1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8500"/>
                            </p:stCondLst>
                            <p:childTnLst>
                              <p:par>
                                <p:cTn id="1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3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9000"/>
                            </p:stCondLst>
                            <p:childTnLst>
                              <p:par>
                                <p:cTn id="1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3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9500"/>
                            </p:stCondLst>
                            <p:childTnLst>
                              <p:par>
                                <p:cTn id="1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3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3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2500"/>
                            </p:stCondLst>
                            <p:childTnLst>
                              <p:par>
                                <p:cTn id="1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3000"/>
                            </p:stCondLst>
                            <p:childTnLst>
                              <p:par>
                                <p:cTn id="1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0" dur="500"/>
                                        <p:tgtEl>
                                          <p:spTgt spid="3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3500"/>
                            </p:stCondLst>
                            <p:childTnLst>
                              <p:par>
                                <p:cTn id="1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3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4000"/>
                            </p:stCondLst>
                            <p:childTnLst>
                              <p:par>
                                <p:cTn id="1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3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4500"/>
                            </p:stCondLst>
                            <p:childTnLst>
                              <p:par>
                                <p:cTn id="1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3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3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5500"/>
                            </p:stCondLst>
                            <p:childTnLst>
                              <p:par>
                                <p:cTn id="1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3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00"/>
                            </p:stCondLst>
                            <p:childTnLst>
                              <p:par>
                                <p:cTn id="1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3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000"/>
                            </p:stCondLst>
                            <p:childTnLst>
                              <p:par>
                                <p:cTn id="1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1500"/>
                            </p:stCondLst>
                            <p:childTnLst>
                              <p:par>
                                <p:cTn id="19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1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2500"/>
                            </p:stCondLst>
                            <p:childTnLst>
                              <p:par>
                                <p:cTn id="2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3000"/>
                            </p:stCondLst>
                            <p:childTnLst>
                              <p:par>
                                <p:cTn id="20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9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4500"/>
                            </p:stCondLst>
                            <p:childTnLst>
                              <p:par>
                                <p:cTn id="2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9" dur="500"/>
                                        <p:tgtEl>
                                          <p:spTgt spid="3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3" dur="500"/>
                                        <p:tgtEl>
                                          <p:spTgt spid="3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1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6500"/>
                            </p:stCondLst>
                            <p:childTnLst>
                              <p:par>
                                <p:cTn id="2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500"/>
                                        <p:tgtEl>
                                          <p:spTgt spid="3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7000"/>
                            </p:stCondLst>
                            <p:childTnLst>
                              <p:par>
                                <p:cTn id="2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9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7500"/>
                            </p:stCondLst>
                            <p:childTnLst>
                              <p:par>
                                <p:cTn id="2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8000"/>
                            </p:stCondLst>
                            <p:childTnLst>
                              <p:par>
                                <p:cTn id="2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00"/>
                                        <p:tgtEl>
                                          <p:spTgt spid="3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8500"/>
                            </p:stCondLst>
                            <p:childTnLst>
                              <p:par>
                                <p:cTn id="2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1" dur="500"/>
                                        <p:tgtEl>
                                          <p:spTgt spid="3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9000"/>
                            </p:stCondLst>
                            <p:childTnLst>
                              <p:par>
                                <p:cTn id="2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5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9500"/>
                            </p:stCondLst>
                            <p:childTnLst>
                              <p:par>
                                <p:cTn id="2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9" dur="500"/>
                                        <p:tgtEl>
                                          <p:spTgt spid="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3" dur="5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10500"/>
                            </p:stCondLst>
                            <p:childTnLst>
                              <p:par>
                                <p:cTn id="2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7" dur="5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11000"/>
                            </p:stCondLst>
                            <p:childTnLst>
                              <p:par>
                                <p:cTn id="2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1" dur="500"/>
                                        <p:tgtEl>
                                          <p:spTgt spid="3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4" dur="500"/>
                                        <p:tgtEl>
                                          <p:spTgt spid="3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11500"/>
                            </p:stCondLst>
                            <p:childTnLst>
                              <p:par>
                                <p:cTn id="2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8" dur="500"/>
                                        <p:tgtEl>
                                          <p:spTgt spid="3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12000"/>
                            </p:stCondLst>
                            <p:childTnLst>
                              <p:par>
                                <p:cTn id="2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2" dur="5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12500"/>
                            </p:stCondLst>
                            <p:childTnLst>
                              <p:par>
                                <p:cTn id="2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6" dur="5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13000"/>
                            </p:stCondLst>
                            <p:childTnLst>
                              <p:par>
                                <p:cTn id="2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0" dur="5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13500"/>
                            </p:stCondLst>
                            <p:childTnLst>
                              <p:par>
                                <p:cTn id="2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4" dur="5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14000"/>
                            </p:stCondLst>
                            <p:childTnLst>
                              <p:par>
                                <p:cTn id="29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8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14500"/>
                            </p:stCondLst>
                            <p:childTnLst>
                              <p:par>
                                <p:cTn id="30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2" dur="5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15440"/>
                            </p:stCondLst>
                            <p:childTnLst>
                              <p:par>
                                <p:cTn id="3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6" dur="500"/>
                                        <p:tgtEl>
                                          <p:spTgt spid="3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15940"/>
                            </p:stCondLst>
                            <p:childTnLst>
                              <p:par>
                                <p:cTn id="3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0" dur="500"/>
                                        <p:tgtEl>
                                          <p:spTgt spid="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16440"/>
                            </p:stCondLst>
                            <p:childTnLst>
                              <p:par>
                                <p:cTn id="3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4" dur="500"/>
                                        <p:tgtEl>
                                          <p:spTgt spid="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" grpId="0" animBg="1"/>
      <p:bldP spid="3076" grpId="0" animBg="1"/>
      <p:bldP spid="3078" grpId="0" animBg="1"/>
      <p:bldP spid="3079" grpId="0" animBg="1"/>
      <p:bldP spid="3080" grpId="0" animBg="1"/>
      <p:bldP spid="3081" grpId="0" animBg="1"/>
      <p:bldP spid="3082" grpId="0" animBg="1"/>
      <p:bldP spid="3083" grpId="0" animBg="1"/>
      <p:bldP spid="3084" grpId="0" animBg="1"/>
      <p:bldP spid="3085" grpId="0" animBg="1"/>
      <p:bldP spid="3086" grpId="0" animBg="1"/>
      <p:bldP spid="3087" grpId="0" animBg="1"/>
      <p:bldP spid="3094" grpId="0" animBg="1"/>
      <p:bldP spid="3097" grpId="0" animBg="1"/>
      <p:bldP spid="3098" grpId="0" animBg="1"/>
      <p:bldP spid="3101" grpId="0" animBg="1"/>
      <p:bldP spid="3107" grpId="0" animBg="1"/>
      <p:bldP spid="3108" grpId="0" animBg="1"/>
      <p:bldP spid="3110" grpId="0" animBg="1"/>
      <p:bldP spid="3111" grpId="0" animBg="1"/>
      <p:bldP spid="3112" grpId="0" animBg="1"/>
      <p:bldP spid="3113" grpId="0" animBg="1"/>
      <p:bldP spid="3114" grpId="0" animBg="1"/>
      <p:bldP spid="3115" grpId="0" animBg="1"/>
      <p:bldP spid="3123" grpId="0" animBg="1"/>
      <p:bldP spid="3124" grpId="0" animBg="1"/>
      <p:bldP spid="3128" grpId="0" animBg="1"/>
      <p:bldP spid="3129" grpId="0" animBg="1"/>
      <p:bldP spid="3132" grpId="0" animBg="1"/>
      <p:bldP spid="3133" grpId="0" animBg="1"/>
      <p:bldP spid="3134" grpId="0" animBg="1"/>
      <p:bldP spid="3135" grpId="0" animBg="1"/>
      <p:bldP spid="3137" grpId="0" animBg="1"/>
      <p:bldP spid="3138" grpId="0" animBg="1"/>
      <p:bldP spid="3139" grpId="0" animBg="1"/>
      <p:bldP spid="3143" grpId="0" animBg="1"/>
      <p:bldP spid="3144" grpId="0" animBg="1"/>
      <p:bldP spid="3145" grpId="0" animBg="1"/>
      <p:bldP spid="3146" grpId="0" animBg="1"/>
      <p:bldP spid="3147" grpId="0" animBg="1"/>
      <p:bldP spid="3152" grpId="0" animBg="1"/>
      <p:bldP spid="3153" grpId="0" animBg="1"/>
      <p:bldP spid="3154" grpId="0" animBg="1"/>
      <p:bldP spid="3155" grpId="0" animBg="1"/>
      <p:bldP spid="3156" grpId="0" animBg="1"/>
      <p:bldP spid="3158" grpId="0" animBg="1"/>
      <p:bldP spid="3159" grpId="0" animBg="1"/>
      <p:bldP spid="3160" grpId="0" animBg="1"/>
      <p:bldP spid="3161" grpId="0" animBg="1"/>
      <p:bldP spid="3162" grpId="0" animBg="1"/>
      <p:bldP spid="3163" grpId="0" animBg="1"/>
      <p:bldP spid="3164" grpId="0" animBg="1"/>
      <p:bldP spid="3165" grpId="0" animBg="1"/>
      <p:bldP spid="3166" grpId="0" animBg="1"/>
      <p:bldP spid="3167" grpId="0" animBg="1"/>
      <p:bldP spid="3168" grpId="0" animBg="1"/>
      <p:bldP spid="3169" grpId="0" animBg="1"/>
      <p:bldP spid="3170" grpId="0" animBg="1"/>
      <p:bldP spid="3171" grpId="0" animBg="1"/>
      <p:bldP spid="3172" grpId="0" animBg="1"/>
      <p:bldP spid="3173" grpId="0" animBg="1"/>
      <p:bldP spid="3174" grpId="0" animBg="1"/>
      <p:bldP spid="3175" grpId="0" animBg="1"/>
      <p:bldP spid="3177" grpId="0"/>
      <p:bldP spid="3077" grpId="0" animBg="1"/>
      <p:bldP spid="3091" grpId="0" animBg="1"/>
      <p:bldP spid="3179" grpId="0" animBg="1"/>
      <p:bldP spid="3180" grpId="0" animBg="1"/>
      <p:bldP spid="3181" grpId="0"/>
      <p:bldP spid="3182" grpId="0" animBg="1"/>
      <p:bldP spid="3183" grpId="0" animBg="1"/>
      <p:bldP spid="3184" grpId="0"/>
      <p:bldP spid="3185" grpId="0" animBg="1"/>
      <p:bldP spid="3186" grpId="0" animBg="1"/>
      <p:bldP spid="318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Прямоугольник 8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763713" y="1412875"/>
            <a:ext cx="2520950" cy="17287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1763713" y="3141663"/>
            <a:ext cx="0" cy="7921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4284663" y="3141663"/>
            <a:ext cx="0" cy="7921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1763713" y="3933825"/>
            <a:ext cx="2520950" cy="244792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 rot="16200000">
            <a:off x="5507832" y="1053306"/>
            <a:ext cx="1728788" cy="2447925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4284663" y="1412875"/>
            <a:ext cx="863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4284663" y="3141663"/>
            <a:ext cx="863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4284663" y="3933825"/>
            <a:ext cx="863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>
            <a:off x="5148263" y="3141663"/>
            <a:ext cx="0" cy="7921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>
            <a:off x="4284663" y="6381750"/>
            <a:ext cx="3311525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>
            <a:off x="7596188" y="3141663"/>
            <a:ext cx="0" cy="32385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>
            <a:off x="5003800" y="3789363"/>
            <a:ext cx="2663825" cy="26638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0" name="Line 20"/>
          <p:cNvSpPr>
            <a:spLocks noChangeShapeType="1"/>
          </p:cNvSpPr>
          <p:nvPr/>
        </p:nvSpPr>
        <p:spPr bwMode="auto">
          <a:xfrm>
            <a:off x="3635375" y="2565400"/>
            <a:ext cx="1512888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1" name="Line 21"/>
          <p:cNvSpPr>
            <a:spLocks noChangeShapeType="1"/>
          </p:cNvSpPr>
          <p:nvPr/>
        </p:nvSpPr>
        <p:spPr bwMode="auto">
          <a:xfrm>
            <a:off x="5148263" y="2565400"/>
            <a:ext cx="24479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2" name="Line 22"/>
          <p:cNvSpPr>
            <a:spLocks noChangeShapeType="1"/>
          </p:cNvSpPr>
          <p:nvPr/>
        </p:nvSpPr>
        <p:spPr bwMode="auto">
          <a:xfrm>
            <a:off x="3635375" y="1412875"/>
            <a:ext cx="0" cy="11525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3" name="Line 23"/>
          <p:cNvSpPr>
            <a:spLocks noChangeShapeType="1"/>
          </p:cNvSpPr>
          <p:nvPr/>
        </p:nvSpPr>
        <p:spPr bwMode="auto">
          <a:xfrm>
            <a:off x="3635375" y="2492375"/>
            <a:ext cx="0" cy="14414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4" name="Line 24"/>
          <p:cNvSpPr>
            <a:spLocks noChangeShapeType="1"/>
          </p:cNvSpPr>
          <p:nvPr/>
        </p:nvSpPr>
        <p:spPr bwMode="auto">
          <a:xfrm>
            <a:off x="3635375" y="3933825"/>
            <a:ext cx="0" cy="24479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5" name="Line 25"/>
          <p:cNvSpPr>
            <a:spLocks noChangeShapeType="1"/>
          </p:cNvSpPr>
          <p:nvPr/>
        </p:nvSpPr>
        <p:spPr bwMode="auto">
          <a:xfrm>
            <a:off x="1763713" y="4868863"/>
            <a:ext cx="18716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6" name="Line 26"/>
          <p:cNvSpPr>
            <a:spLocks noChangeShapeType="1"/>
          </p:cNvSpPr>
          <p:nvPr/>
        </p:nvSpPr>
        <p:spPr bwMode="auto">
          <a:xfrm>
            <a:off x="1763713" y="5445125"/>
            <a:ext cx="18716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7" name="Line 27"/>
          <p:cNvSpPr>
            <a:spLocks noChangeShapeType="1"/>
          </p:cNvSpPr>
          <p:nvPr/>
        </p:nvSpPr>
        <p:spPr bwMode="auto">
          <a:xfrm>
            <a:off x="3635375" y="4868863"/>
            <a:ext cx="2449513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8" name="Line 28"/>
          <p:cNvSpPr>
            <a:spLocks noChangeShapeType="1"/>
          </p:cNvSpPr>
          <p:nvPr/>
        </p:nvSpPr>
        <p:spPr bwMode="auto">
          <a:xfrm>
            <a:off x="3635375" y="5445125"/>
            <a:ext cx="3024188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49" name="Line 29"/>
          <p:cNvSpPr>
            <a:spLocks noChangeShapeType="1"/>
          </p:cNvSpPr>
          <p:nvPr/>
        </p:nvSpPr>
        <p:spPr bwMode="auto">
          <a:xfrm flipV="1">
            <a:off x="6084888" y="2565400"/>
            <a:ext cx="0" cy="2303463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50" name="Line 30"/>
          <p:cNvSpPr>
            <a:spLocks noChangeShapeType="1"/>
          </p:cNvSpPr>
          <p:nvPr/>
        </p:nvSpPr>
        <p:spPr bwMode="auto">
          <a:xfrm flipV="1">
            <a:off x="6659563" y="2565400"/>
            <a:ext cx="0" cy="287972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51" name="Line 31"/>
          <p:cNvSpPr>
            <a:spLocks noChangeShapeType="1"/>
          </p:cNvSpPr>
          <p:nvPr/>
        </p:nvSpPr>
        <p:spPr bwMode="auto">
          <a:xfrm flipH="1">
            <a:off x="1763713" y="1628775"/>
            <a:ext cx="1871662" cy="9366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52" name="Line 32"/>
          <p:cNvSpPr>
            <a:spLocks noChangeShapeType="1"/>
          </p:cNvSpPr>
          <p:nvPr/>
        </p:nvSpPr>
        <p:spPr bwMode="auto">
          <a:xfrm>
            <a:off x="3635375" y="1628775"/>
            <a:ext cx="2449513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53" name="Line 33"/>
          <p:cNvSpPr>
            <a:spLocks noChangeShapeType="1"/>
          </p:cNvSpPr>
          <p:nvPr/>
        </p:nvSpPr>
        <p:spPr bwMode="auto">
          <a:xfrm flipV="1">
            <a:off x="6084888" y="1628775"/>
            <a:ext cx="0" cy="9366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54" name="Line 34"/>
          <p:cNvSpPr>
            <a:spLocks noChangeShapeType="1"/>
          </p:cNvSpPr>
          <p:nvPr/>
        </p:nvSpPr>
        <p:spPr bwMode="auto">
          <a:xfrm flipV="1">
            <a:off x="6659563" y="1628775"/>
            <a:ext cx="0" cy="9366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55" name="Line 35"/>
          <p:cNvSpPr>
            <a:spLocks noChangeShapeType="1"/>
          </p:cNvSpPr>
          <p:nvPr/>
        </p:nvSpPr>
        <p:spPr bwMode="auto">
          <a:xfrm>
            <a:off x="6084888" y="1628775"/>
            <a:ext cx="5746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56" name="Line 36"/>
          <p:cNvSpPr>
            <a:spLocks noChangeShapeType="1"/>
          </p:cNvSpPr>
          <p:nvPr/>
        </p:nvSpPr>
        <p:spPr bwMode="auto">
          <a:xfrm>
            <a:off x="1692275" y="5157788"/>
            <a:ext cx="2735263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57" name="Line 37"/>
          <p:cNvSpPr>
            <a:spLocks noChangeShapeType="1"/>
          </p:cNvSpPr>
          <p:nvPr/>
        </p:nvSpPr>
        <p:spPr bwMode="auto">
          <a:xfrm>
            <a:off x="4284663" y="5157788"/>
            <a:ext cx="2087562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58" name="Line 38"/>
          <p:cNvSpPr>
            <a:spLocks noChangeShapeType="1"/>
          </p:cNvSpPr>
          <p:nvPr/>
        </p:nvSpPr>
        <p:spPr bwMode="auto">
          <a:xfrm flipV="1">
            <a:off x="6372225" y="3141663"/>
            <a:ext cx="0" cy="201612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59" name="Line 39"/>
          <p:cNvSpPr>
            <a:spLocks noChangeShapeType="1"/>
          </p:cNvSpPr>
          <p:nvPr/>
        </p:nvSpPr>
        <p:spPr bwMode="auto">
          <a:xfrm>
            <a:off x="6372225" y="1268413"/>
            <a:ext cx="0" cy="2016125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60" name="Line 40"/>
          <p:cNvSpPr>
            <a:spLocks noChangeShapeType="1"/>
          </p:cNvSpPr>
          <p:nvPr/>
        </p:nvSpPr>
        <p:spPr bwMode="auto">
          <a:xfrm>
            <a:off x="2627313" y="2492375"/>
            <a:ext cx="0" cy="86360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61" name="Line 41"/>
          <p:cNvSpPr>
            <a:spLocks noChangeShapeType="1"/>
          </p:cNvSpPr>
          <p:nvPr/>
        </p:nvSpPr>
        <p:spPr bwMode="auto">
          <a:xfrm>
            <a:off x="2627313" y="3141663"/>
            <a:ext cx="0" cy="93503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62" name="Line 42"/>
          <p:cNvSpPr>
            <a:spLocks noChangeShapeType="1"/>
          </p:cNvSpPr>
          <p:nvPr/>
        </p:nvSpPr>
        <p:spPr bwMode="auto">
          <a:xfrm>
            <a:off x="2627313" y="4005263"/>
            <a:ext cx="0" cy="719137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63" name="Line 43"/>
          <p:cNvSpPr>
            <a:spLocks noChangeShapeType="1"/>
          </p:cNvSpPr>
          <p:nvPr/>
        </p:nvSpPr>
        <p:spPr bwMode="auto">
          <a:xfrm>
            <a:off x="2627313" y="5516563"/>
            <a:ext cx="0" cy="720725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65" name="Oval 45"/>
          <p:cNvSpPr>
            <a:spLocks noChangeArrowheads="1"/>
          </p:cNvSpPr>
          <p:nvPr/>
        </p:nvSpPr>
        <p:spPr bwMode="auto">
          <a:xfrm>
            <a:off x="2339975" y="4076700"/>
            <a:ext cx="576263" cy="574675"/>
          </a:xfrm>
          <a:prstGeom prst="ellips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66" name="Oval 46"/>
          <p:cNvSpPr>
            <a:spLocks noChangeArrowheads="1"/>
          </p:cNvSpPr>
          <p:nvPr/>
        </p:nvSpPr>
        <p:spPr bwMode="auto">
          <a:xfrm>
            <a:off x="2339975" y="5589588"/>
            <a:ext cx="576263" cy="574675"/>
          </a:xfrm>
          <a:prstGeom prst="ellips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67" name="Line 47"/>
          <p:cNvSpPr>
            <a:spLocks noChangeShapeType="1"/>
          </p:cNvSpPr>
          <p:nvPr/>
        </p:nvSpPr>
        <p:spPr bwMode="auto">
          <a:xfrm>
            <a:off x="2268538" y="5876925"/>
            <a:ext cx="79057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69" name="Line 49"/>
          <p:cNvSpPr>
            <a:spLocks noChangeShapeType="1"/>
          </p:cNvSpPr>
          <p:nvPr/>
        </p:nvSpPr>
        <p:spPr bwMode="auto">
          <a:xfrm>
            <a:off x="2268538" y="4365625"/>
            <a:ext cx="79057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70" name="Line 50"/>
          <p:cNvSpPr>
            <a:spLocks noChangeShapeType="1"/>
          </p:cNvSpPr>
          <p:nvPr/>
        </p:nvSpPr>
        <p:spPr bwMode="auto">
          <a:xfrm>
            <a:off x="2987675" y="4365625"/>
            <a:ext cx="2592388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71" name="Line 51"/>
          <p:cNvSpPr>
            <a:spLocks noChangeShapeType="1"/>
          </p:cNvSpPr>
          <p:nvPr/>
        </p:nvSpPr>
        <p:spPr bwMode="auto">
          <a:xfrm>
            <a:off x="2987675" y="5876925"/>
            <a:ext cx="4105275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72" name="Line 52"/>
          <p:cNvSpPr>
            <a:spLocks noChangeShapeType="1"/>
          </p:cNvSpPr>
          <p:nvPr/>
        </p:nvSpPr>
        <p:spPr bwMode="auto">
          <a:xfrm flipV="1">
            <a:off x="5580063" y="3141663"/>
            <a:ext cx="0" cy="12239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73" name="Line 53"/>
          <p:cNvSpPr>
            <a:spLocks noChangeShapeType="1"/>
          </p:cNvSpPr>
          <p:nvPr/>
        </p:nvSpPr>
        <p:spPr bwMode="auto">
          <a:xfrm flipV="1">
            <a:off x="7092950" y="3141663"/>
            <a:ext cx="0" cy="27352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74" name="Line 54"/>
          <p:cNvSpPr>
            <a:spLocks noChangeShapeType="1"/>
          </p:cNvSpPr>
          <p:nvPr/>
        </p:nvSpPr>
        <p:spPr bwMode="auto">
          <a:xfrm flipV="1">
            <a:off x="5580063" y="2420938"/>
            <a:ext cx="0" cy="792162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75" name="Line 55"/>
          <p:cNvSpPr>
            <a:spLocks noChangeShapeType="1"/>
          </p:cNvSpPr>
          <p:nvPr/>
        </p:nvSpPr>
        <p:spPr bwMode="auto">
          <a:xfrm flipV="1">
            <a:off x="7092950" y="2420938"/>
            <a:ext cx="0" cy="792162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76" name="Line 56"/>
          <p:cNvSpPr>
            <a:spLocks noChangeShapeType="1"/>
          </p:cNvSpPr>
          <p:nvPr/>
        </p:nvSpPr>
        <p:spPr bwMode="auto">
          <a:xfrm flipV="1">
            <a:off x="2339975" y="3141663"/>
            <a:ext cx="0" cy="12239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77" name="Line 57"/>
          <p:cNvSpPr>
            <a:spLocks noChangeShapeType="1"/>
          </p:cNvSpPr>
          <p:nvPr/>
        </p:nvSpPr>
        <p:spPr bwMode="auto">
          <a:xfrm flipV="1">
            <a:off x="2916238" y="3141663"/>
            <a:ext cx="0" cy="12239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78" name="Line 58"/>
          <p:cNvSpPr>
            <a:spLocks noChangeShapeType="1"/>
          </p:cNvSpPr>
          <p:nvPr/>
        </p:nvSpPr>
        <p:spPr bwMode="auto">
          <a:xfrm flipV="1">
            <a:off x="2339975" y="2565400"/>
            <a:ext cx="0" cy="576263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79" name="Line 59"/>
          <p:cNvSpPr>
            <a:spLocks noChangeShapeType="1"/>
          </p:cNvSpPr>
          <p:nvPr/>
        </p:nvSpPr>
        <p:spPr bwMode="auto">
          <a:xfrm flipV="1">
            <a:off x="2916238" y="2565400"/>
            <a:ext cx="0" cy="576263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80" name="Line 60"/>
          <p:cNvSpPr>
            <a:spLocks noChangeShapeType="1"/>
          </p:cNvSpPr>
          <p:nvPr/>
        </p:nvSpPr>
        <p:spPr bwMode="auto">
          <a:xfrm>
            <a:off x="2627313" y="4076700"/>
            <a:ext cx="2665412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81" name="Line 61"/>
          <p:cNvSpPr>
            <a:spLocks noChangeShapeType="1"/>
          </p:cNvSpPr>
          <p:nvPr/>
        </p:nvSpPr>
        <p:spPr bwMode="auto">
          <a:xfrm>
            <a:off x="2627313" y="4652963"/>
            <a:ext cx="3240087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82" name="Line 62"/>
          <p:cNvSpPr>
            <a:spLocks noChangeShapeType="1"/>
          </p:cNvSpPr>
          <p:nvPr/>
        </p:nvSpPr>
        <p:spPr bwMode="auto">
          <a:xfrm>
            <a:off x="2627313" y="5589588"/>
            <a:ext cx="4176712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83" name="Line 63"/>
          <p:cNvSpPr>
            <a:spLocks noChangeShapeType="1"/>
          </p:cNvSpPr>
          <p:nvPr/>
        </p:nvSpPr>
        <p:spPr bwMode="auto">
          <a:xfrm>
            <a:off x="2627313" y="6165850"/>
            <a:ext cx="4752975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84" name="Line 64"/>
          <p:cNvSpPr>
            <a:spLocks noChangeShapeType="1"/>
          </p:cNvSpPr>
          <p:nvPr/>
        </p:nvSpPr>
        <p:spPr bwMode="auto">
          <a:xfrm flipV="1">
            <a:off x="5292725" y="3141663"/>
            <a:ext cx="0" cy="935037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85" name="Line 65"/>
          <p:cNvSpPr>
            <a:spLocks noChangeShapeType="1"/>
          </p:cNvSpPr>
          <p:nvPr/>
        </p:nvSpPr>
        <p:spPr bwMode="auto">
          <a:xfrm flipV="1">
            <a:off x="5867400" y="3141663"/>
            <a:ext cx="0" cy="15113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86" name="Line 66"/>
          <p:cNvSpPr>
            <a:spLocks noChangeShapeType="1"/>
          </p:cNvSpPr>
          <p:nvPr/>
        </p:nvSpPr>
        <p:spPr bwMode="auto">
          <a:xfrm flipV="1">
            <a:off x="6804025" y="3141663"/>
            <a:ext cx="0" cy="244792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87" name="Line 67"/>
          <p:cNvSpPr>
            <a:spLocks noChangeShapeType="1"/>
          </p:cNvSpPr>
          <p:nvPr/>
        </p:nvSpPr>
        <p:spPr bwMode="auto">
          <a:xfrm flipV="1">
            <a:off x="7380288" y="3141663"/>
            <a:ext cx="0" cy="3024187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88" name="Line 68"/>
          <p:cNvSpPr>
            <a:spLocks noChangeShapeType="1"/>
          </p:cNvSpPr>
          <p:nvPr/>
        </p:nvSpPr>
        <p:spPr bwMode="auto">
          <a:xfrm flipV="1">
            <a:off x="5292725" y="2565400"/>
            <a:ext cx="0" cy="576263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89" name="Line 69"/>
          <p:cNvSpPr>
            <a:spLocks noChangeShapeType="1"/>
          </p:cNvSpPr>
          <p:nvPr/>
        </p:nvSpPr>
        <p:spPr bwMode="auto">
          <a:xfrm flipV="1">
            <a:off x="5867400" y="2565400"/>
            <a:ext cx="0" cy="576263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90" name="Line 70"/>
          <p:cNvSpPr>
            <a:spLocks noChangeShapeType="1"/>
          </p:cNvSpPr>
          <p:nvPr/>
        </p:nvSpPr>
        <p:spPr bwMode="auto">
          <a:xfrm flipV="1">
            <a:off x="6804025" y="2565400"/>
            <a:ext cx="0" cy="576263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91" name="Line 71"/>
          <p:cNvSpPr>
            <a:spLocks noChangeShapeType="1"/>
          </p:cNvSpPr>
          <p:nvPr/>
        </p:nvSpPr>
        <p:spPr bwMode="auto">
          <a:xfrm flipV="1">
            <a:off x="7380288" y="2565400"/>
            <a:ext cx="0" cy="576263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92" name="Line 72"/>
          <p:cNvSpPr>
            <a:spLocks noChangeShapeType="1"/>
          </p:cNvSpPr>
          <p:nvPr/>
        </p:nvSpPr>
        <p:spPr bwMode="auto">
          <a:xfrm>
            <a:off x="1763713" y="2565400"/>
            <a:ext cx="0" cy="5762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93" name="Line 73"/>
          <p:cNvSpPr>
            <a:spLocks noChangeShapeType="1"/>
          </p:cNvSpPr>
          <p:nvPr/>
        </p:nvSpPr>
        <p:spPr bwMode="auto">
          <a:xfrm>
            <a:off x="4284663" y="1412875"/>
            <a:ext cx="0" cy="17287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94" name="Line 74"/>
          <p:cNvSpPr>
            <a:spLocks noChangeShapeType="1"/>
          </p:cNvSpPr>
          <p:nvPr/>
        </p:nvSpPr>
        <p:spPr bwMode="auto">
          <a:xfrm>
            <a:off x="3635375" y="1412875"/>
            <a:ext cx="6492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95" name="Line 75"/>
          <p:cNvSpPr>
            <a:spLocks noChangeShapeType="1"/>
          </p:cNvSpPr>
          <p:nvPr/>
        </p:nvSpPr>
        <p:spPr bwMode="auto">
          <a:xfrm>
            <a:off x="1763713" y="2565400"/>
            <a:ext cx="18716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96" name="Line 76"/>
          <p:cNvSpPr>
            <a:spLocks noChangeShapeType="1"/>
          </p:cNvSpPr>
          <p:nvPr/>
        </p:nvSpPr>
        <p:spPr bwMode="auto">
          <a:xfrm>
            <a:off x="1763713" y="3141663"/>
            <a:ext cx="25209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97" name="Text Box 77"/>
          <p:cNvSpPr txBox="1">
            <a:spLocks noChangeArrowheads="1"/>
          </p:cNvSpPr>
          <p:nvPr/>
        </p:nvSpPr>
        <p:spPr bwMode="auto">
          <a:xfrm>
            <a:off x="323850" y="0"/>
            <a:ext cx="82804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ПОСТРОЕНИЕ ТРЕТЬЕГО ВИДА ПО ДВУМ ДАННЫМ</a:t>
            </a:r>
          </a:p>
        </p:txBody>
      </p:sp>
      <p:sp>
        <p:nvSpPr>
          <p:cNvPr id="5199" name="Rectangle 79"/>
          <p:cNvSpPr>
            <a:spLocks noChangeArrowheads="1"/>
          </p:cNvSpPr>
          <p:nvPr/>
        </p:nvSpPr>
        <p:spPr bwMode="auto">
          <a:xfrm>
            <a:off x="1763713" y="3933825"/>
            <a:ext cx="2520950" cy="2447925"/>
          </a:xfrm>
          <a:prstGeom prst="rect">
            <a:avLst/>
          </a:prstGeom>
          <a:noFill/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200" name="Line 80"/>
          <p:cNvSpPr>
            <a:spLocks noChangeShapeType="1"/>
          </p:cNvSpPr>
          <p:nvPr/>
        </p:nvSpPr>
        <p:spPr bwMode="auto">
          <a:xfrm>
            <a:off x="2627313" y="4724400"/>
            <a:ext cx="0" cy="8651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201" name="Rectangle 81"/>
          <p:cNvSpPr>
            <a:spLocks noChangeArrowheads="1"/>
          </p:cNvSpPr>
          <p:nvPr/>
        </p:nvSpPr>
        <p:spPr bwMode="auto">
          <a:xfrm>
            <a:off x="5148263" y="1412875"/>
            <a:ext cx="2447925" cy="1728788"/>
          </a:xfrm>
          <a:prstGeom prst="rect">
            <a:avLst/>
          </a:prstGeom>
          <a:noFill/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206" name="Text Box 86"/>
          <p:cNvSpPr txBox="1">
            <a:spLocks noChangeArrowheads="1"/>
          </p:cNvSpPr>
          <p:nvPr/>
        </p:nvSpPr>
        <p:spPr bwMode="auto">
          <a:xfrm>
            <a:off x="251520" y="404813"/>
            <a:ext cx="889248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Даны два  вида: вид спереди (главный вид) и вид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сверху (рис. 115 б)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07" name="Text Box 87"/>
          <p:cNvSpPr txBox="1">
            <a:spLocks noChangeArrowheads="1"/>
          </p:cNvSpPr>
          <p:nvPr/>
        </p:nvSpPr>
        <p:spPr bwMode="auto">
          <a:xfrm>
            <a:off x="755650" y="836613"/>
            <a:ext cx="7777163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5208" name="Text Box 88"/>
          <p:cNvSpPr txBox="1">
            <a:spLocks noChangeArrowheads="1"/>
          </p:cNvSpPr>
          <p:nvPr/>
        </p:nvSpPr>
        <p:spPr bwMode="auto">
          <a:xfrm>
            <a:off x="827088" y="765175"/>
            <a:ext cx="712946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Задание: построить третий вид –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вид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слева</a:t>
            </a:r>
          </a:p>
        </p:txBody>
      </p:sp>
      <p:sp>
        <p:nvSpPr>
          <p:cNvPr id="5209" name="Line 89"/>
          <p:cNvSpPr>
            <a:spLocks noChangeShapeType="1"/>
          </p:cNvSpPr>
          <p:nvPr/>
        </p:nvSpPr>
        <p:spPr bwMode="auto">
          <a:xfrm>
            <a:off x="467544" y="1988840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210" name="Line 90"/>
          <p:cNvSpPr>
            <a:spLocks noChangeShapeType="1"/>
          </p:cNvSpPr>
          <p:nvPr/>
        </p:nvSpPr>
        <p:spPr bwMode="auto">
          <a:xfrm>
            <a:off x="1547664" y="1988841"/>
            <a:ext cx="503386" cy="4320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211" name="Text Box 91"/>
          <p:cNvSpPr txBox="1">
            <a:spLocks noChangeArrowheads="1"/>
          </p:cNvSpPr>
          <p:nvPr/>
        </p:nvSpPr>
        <p:spPr bwMode="auto">
          <a:xfrm>
            <a:off x="395536" y="1556792"/>
            <a:ext cx="1258888" cy="779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Вид</a:t>
            </a:r>
          </a:p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спереди</a:t>
            </a:r>
          </a:p>
        </p:txBody>
      </p:sp>
      <p:sp>
        <p:nvSpPr>
          <p:cNvPr id="5212" name="Line 92"/>
          <p:cNvSpPr>
            <a:spLocks noChangeShapeType="1"/>
          </p:cNvSpPr>
          <p:nvPr/>
        </p:nvSpPr>
        <p:spPr bwMode="auto">
          <a:xfrm>
            <a:off x="179388" y="4652963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213" name="Line 93"/>
          <p:cNvSpPr>
            <a:spLocks noChangeShapeType="1"/>
          </p:cNvSpPr>
          <p:nvPr/>
        </p:nvSpPr>
        <p:spPr bwMode="auto">
          <a:xfrm>
            <a:off x="1258888" y="4652963"/>
            <a:ext cx="5048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214" name="Text Box 94"/>
          <p:cNvSpPr txBox="1">
            <a:spLocks noChangeArrowheads="1"/>
          </p:cNvSpPr>
          <p:nvPr/>
        </p:nvSpPr>
        <p:spPr bwMode="auto">
          <a:xfrm>
            <a:off x="179388" y="4292600"/>
            <a:ext cx="1008062" cy="779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Вид </a:t>
            </a:r>
          </a:p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сверху</a:t>
            </a:r>
          </a:p>
        </p:txBody>
      </p:sp>
      <p:sp>
        <p:nvSpPr>
          <p:cNvPr id="5215" name="Line 95"/>
          <p:cNvSpPr>
            <a:spLocks noChangeShapeType="1"/>
          </p:cNvSpPr>
          <p:nvPr/>
        </p:nvSpPr>
        <p:spPr bwMode="auto">
          <a:xfrm flipH="1">
            <a:off x="8101012" y="1772816"/>
            <a:ext cx="791467" cy="42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216" name="Line 96"/>
          <p:cNvSpPr>
            <a:spLocks noChangeShapeType="1"/>
          </p:cNvSpPr>
          <p:nvPr/>
        </p:nvSpPr>
        <p:spPr bwMode="auto">
          <a:xfrm flipH="1">
            <a:off x="7596188" y="1773238"/>
            <a:ext cx="504825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217" name="Text Box 97"/>
          <p:cNvSpPr txBox="1">
            <a:spLocks noChangeArrowheads="1"/>
          </p:cNvSpPr>
          <p:nvPr/>
        </p:nvSpPr>
        <p:spPr bwMode="auto">
          <a:xfrm>
            <a:off x="8027988" y="1268413"/>
            <a:ext cx="1116012" cy="7794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Вид </a:t>
            </a:r>
          </a:p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слева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5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5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5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500"/>
                            </p:stCondLst>
                            <p:childTnLst>
                              <p:par>
                                <p:cTn id="10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000"/>
                            </p:stCondLst>
                            <p:childTnLst>
                              <p:par>
                                <p:cTn id="10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0"/>
                            </p:stCondLst>
                            <p:childTnLst>
                              <p:par>
                                <p:cTn id="1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5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500"/>
                            </p:stCondLst>
                            <p:childTnLst>
                              <p:par>
                                <p:cTn id="1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6000"/>
                            </p:stCondLst>
                            <p:childTnLst>
                              <p:par>
                                <p:cTn id="1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5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6500"/>
                            </p:stCondLst>
                            <p:childTnLst>
                              <p:par>
                                <p:cTn id="1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7000"/>
                            </p:stCondLst>
                            <p:childTnLst>
                              <p:par>
                                <p:cTn id="1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7500"/>
                            </p:stCondLst>
                            <p:childTnLst>
                              <p:par>
                                <p:cTn id="1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8000"/>
                            </p:stCondLst>
                            <p:childTnLst>
                              <p:par>
                                <p:cTn id="1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8500"/>
                            </p:stCondLst>
                            <p:childTnLst>
                              <p:par>
                                <p:cTn id="1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9000"/>
                            </p:stCondLst>
                            <p:childTnLst>
                              <p:par>
                                <p:cTn id="1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9500"/>
                            </p:stCondLst>
                            <p:childTnLst>
                              <p:par>
                                <p:cTn id="1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5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5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0500"/>
                            </p:stCondLst>
                            <p:childTnLst>
                              <p:par>
                                <p:cTn id="1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5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1000"/>
                            </p:stCondLst>
                            <p:childTnLst>
                              <p:par>
                                <p:cTn id="1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5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00"/>
                            </p:stCondLst>
                            <p:childTnLst>
                              <p:par>
                                <p:cTn id="1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000"/>
                            </p:stCondLst>
                            <p:childTnLst>
                              <p:par>
                                <p:cTn id="18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9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500"/>
                            </p:stCondLst>
                            <p:childTnLst>
                              <p:par>
                                <p:cTn id="1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2000"/>
                            </p:stCondLst>
                            <p:childTnLst>
                              <p:par>
                                <p:cTn id="19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3000"/>
                            </p:stCondLst>
                            <p:childTnLst>
                              <p:par>
                                <p:cTn id="20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3500"/>
                            </p:stCondLst>
                            <p:childTnLst>
                              <p:par>
                                <p:cTn id="20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4000"/>
                            </p:stCondLst>
                            <p:childTnLst>
                              <p:par>
                                <p:cTn id="2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5" dur="10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5000"/>
                            </p:stCondLst>
                            <p:childTnLst>
                              <p:par>
                                <p:cTn id="2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9" dur="10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10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5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5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5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8000"/>
                            </p:stCondLst>
                            <p:childTnLst>
                              <p:par>
                                <p:cTn id="2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3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8500"/>
                            </p:stCondLst>
                            <p:childTnLst>
                              <p:par>
                                <p:cTn id="2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7" dur="10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9500"/>
                            </p:stCondLst>
                            <p:childTnLst>
                              <p:par>
                                <p:cTn id="2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1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10000"/>
                            </p:stCondLst>
                            <p:childTnLst>
                              <p:par>
                                <p:cTn id="2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5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10500"/>
                            </p:stCondLst>
                            <p:childTnLst>
                              <p:par>
                                <p:cTn id="2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9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11000"/>
                            </p:stCondLst>
                            <p:childTnLst>
                              <p:par>
                                <p:cTn id="2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3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11500"/>
                            </p:stCondLst>
                            <p:childTnLst>
                              <p:par>
                                <p:cTn id="2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7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1" dur="10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13000"/>
                            </p:stCondLst>
                            <p:childTnLst>
                              <p:par>
                                <p:cTn id="2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5" dur="10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14000"/>
                            </p:stCondLst>
                            <p:childTnLst>
                              <p:par>
                                <p:cTn id="2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9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14500"/>
                            </p:stCondLst>
                            <p:childTnLst>
                              <p:par>
                                <p:cTn id="2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3" dur="500"/>
                                        <p:tgtEl>
                                          <p:spTgt spid="5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15000"/>
                            </p:stCondLst>
                            <p:childTnLst>
                              <p:par>
                                <p:cTn id="2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7" dur="5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15500"/>
                            </p:stCondLst>
                            <p:childTnLst>
                              <p:par>
                                <p:cTn id="27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1" dur="5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16000"/>
                            </p:stCondLst>
                            <p:childTnLst>
                              <p:par>
                                <p:cTn id="2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5" dur="1000"/>
                                        <p:tgtEl>
                                          <p:spTgt spid="5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17000"/>
                            </p:stCondLst>
                            <p:childTnLst>
                              <p:par>
                                <p:cTn id="28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9" dur="500"/>
                                        <p:tgtEl>
                                          <p:spTgt spid="5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17500"/>
                            </p:stCondLst>
                            <p:childTnLst>
                              <p:par>
                                <p:cTn id="2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3" dur="1000"/>
                                        <p:tgtEl>
                                          <p:spTgt spid="5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18500"/>
                            </p:stCondLst>
                            <p:childTnLst>
                              <p:par>
                                <p:cTn id="2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7" dur="500"/>
                                        <p:tgtEl>
                                          <p:spTgt spid="5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19000"/>
                            </p:stCondLst>
                            <p:childTnLst>
                              <p:par>
                                <p:cTn id="29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1" dur="500"/>
                                        <p:tgtEl>
                                          <p:spTgt spid="5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19500"/>
                            </p:stCondLst>
                            <p:childTnLst>
                              <p:par>
                                <p:cTn id="30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5" dur="1000"/>
                                        <p:tgtEl>
                                          <p:spTgt spid="5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20500"/>
                            </p:stCondLst>
                            <p:childTnLst>
                              <p:par>
                                <p:cTn id="3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9" dur="5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21000"/>
                            </p:stCondLst>
                            <p:childTnLst>
                              <p:par>
                                <p:cTn id="3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3" dur="500"/>
                                        <p:tgtEl>
                                          <p:spTgt spid="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21500"/>
                            </p:stCondLst>
                            <p:childTnLst>
                              <p:par>
                                <p:cTn id="3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7" dur="1000"/>
                                        <p:tgtEl>
                                          <p:spTgt spid="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22500"/>
                            </p:stCondLst>
                            <p:childTnLst>
                              <p:par>
                                <p:cTn id="3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1" dur="500"/>
                                        <p:tgtEl>
                                          <p:spTgt spid="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23000"/>
                            </p:stCondLst>
                            <p:childTnLst>
                              <p:par>
                                <p:cTn id="3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5" dur="500"/>
                                        <p:tgtEl>
                                          <p:spTgt spid="5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23500"/>
                            </p:stCondLst>
                            <p:childTnLst>
                              <p:par>
                                <p:cTn id="3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9" dur="1000"/>
                                        <p:tgtEl>
                                          <p:spTgt spid="5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>
                            <p:stCondLst>
                              <p:cond delay="24500"/>
                            </p:stCondLst>
                            <p:childTnLst>
                              <p:par>
                                <p:cTn id="3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3" dur="500"/>
                                        <p:tgtEl>
                                          <p:spTgt spid="5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>
                            <p:stCondLst>
                              <p:cond delay="25000"/>
                            </p:stCondLst>
                            <p:childTnLst>
                              <p:par>
                                <p:cTn id="3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7" dur="500"/>
                                        <p:tgtEl>
                                          <p:spTgt spid="5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25500"/>
                            </p:stCondLst>
                            <p:childTnLst>
                              <p:par>
                                <p:cTn id="3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1" dur="1000"/>
                                        <p:tgtEl>
                                          <p:spTgt spid="5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2" fill="hold">
                            <p:stCondLst>
                              <p:cond delay="26500"/>
                            </p:stCondLst>
                            <p:childTnLst>
                              <p:par>
                                <p:cTn id="34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5" dur="500"/>
                                        <p:tgtEl>
                                          <p:spTgt spid="5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>
                            <p:stCondLst>
                              <p:cond delay="27000"/>
                            </p:stCondLst>
                            <p:childTnLst>
                              <p:par>
                                <p:cTn id="3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9" dur="500"/>
                                        <p:tgtEl>
                                          <p:spTgt spid="5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27500"/>
                            </p:stCondLst>
                            <p:childTnLst>
                              <p:par>
                                <p:cTn id="3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3" dur="500"/>
                                        <p:tgtEl>
                                          <p:spTgt spid="5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25" grpId="0" animBg="1"/>
      <p:bldP spid="5127" grpId="0" animBg="1"/>
      <p:bldP spid="5129" grpId="0" animBg="1"/>
      <p:bldP spid="5130" grpId="0" animBg="1"/>
      <p:bldP spid="5131" grpId="0" animBg="1"/>
      <p:bldP spid="5132" grpId="0" animBg="1"/>
      <p:bldP spid="5134" grpId="0" animBg="1"/>
      <p:bldP spid="5135" grpId="0" animBg="1"/>
      <p:bldP spid="5136" grpId="0" animBg="1"/>
      <p:bldP spid="5137" grpId="0" animBg="1"/>
      <p:bldP spid="5138" grpId="0" animBg="1"/>
      <p:bldP spid="5140" grpId="0" animBg="1"/>
      <p:bldP spid="5141" grpId="0" animBg="1"/>
      <p:bldP spid="5142" grpId="0" animBg="1"/>
      <p:bldP spid="5143" grpId="0" animBg="1"/>
      <p:bldP spid="5144" grpId="0" animBg="1"/>
      <p:bldP spid="5145" grpId="0" animBg="1"/>
      <p:bldP spid="5146" grpId="0" animBg="1"/>
      <p:bldP spid="5147" grpId="0" animBg="1"/>
      <p:bldP spid="5148" grpId="0" animBg="1"/>
      <p:bldP spid="5149" grpId="0" animBg="1"/>
      <p:bldP spid="5150" grpId="0" animBg="1"/>
      <p:bldP spid="5151" grpId="0" animBg="1"/>
      <p:bldP spid="5152" grpId="0" animBg="1"/>
      <p:bldP spid="5153" grpId="0" animBg="1"/>
      <p:bldP spid="5154" grpId="0" animBg="1"/>
      <p:bldP spid="5155" grpId="0" animBg="1"/>
      <p:bldP spid="5156" grpId="0" animBg="1"/>
      <p:bldP spid="5157" grpId="0" animBg="1"/>
      <p:bldP spid="5158" grpId="0" animBg="1"/>
      <p:bldP spid="5159" grpId="0" animBg="1"/>
      <p:bldP spid="5160" grpId="0" animBg="1"/>
      <p:bldP spid="5161" grpId="0" animBg="1"/>
      <p:bldP spid="5162" grpId="0" animBg="1"/>
      <p:bldP spid="5163" grpId="0" animBg="1"/>
      <p:bldP spid="5165" grpId="0" animBg="1"/>
      <p:bldP spid="5166" grpId="0" animBg="1"/>
      <p:bldP spid="5167" grpId="0" animBg="1"/>
      <p:bldP spid="5169" grpId="0" animBg="1"/>
      <p:bldP spid="5170" grpId="0" animBg="1"/>
      <p:bldP spid="5171" grpId="0" animBg="1"/>
      <p:bldP spid="5172" grpId="0" animBg="1"/>
      <p:bldP spid="5173" grpId="0" animBg="1"/>
      <p:bldP spid="5174" grpId="0" animBg="1"/>
      <p:bldP spid="5175" grpId="0" animBg="1"/>
      <p:bldP spid="5176" grpId="0" animBg="1"/>
      <p:bldP spid="5177" grpId="0" animBg="1"/>
      <p:bldP spid="5178" grpId="0" animBg="1"/>
      <p:bldP spid="5179" grpId="0" animBg="1"/>
      <p:bldP spid="5180" grpId="0" animBg="1"/>
      <p:bldP spid="5181" grpId="0" animBg="1"/>
      <p:bldP spid="5182" grpId="0" animBg="1"/>
      <p:bldP spid="5183" grpId="0" animBg="1"/>
      <p:bldP spid="5184" grpId="0" animBg="1"/>
      <p:bldP spid="5185" grpId="0" animBg="1"/>
      <p:bldP spid="5186" grpId="0" animBg="1"/>
      <p:bldP spid="5187" grpId="0" animBg="1"/>
      <p:bldP spid="5188" grpId="0" animBg="1"/>
      <p:bldP spid="5189" grpId="0" animBg="1"/>
      <p:bldP spid="5190" grpId="0" animBg="1"/>
      <p:bldP spid="5191" grpId="0" animBg="1"/>
      <p:bldP spid="5192" grpId="0" animBg="1"/>
      <p:bldP spid="5193" grpId="0" animBg="1"/>
      <p:bldP spid="5194" grpId="0" animBg="1"/>
      <p:bldP spid="5195" grpId="0" animBg="1"/>
      <p:bldP spid="5196" grpId="0" animBg="1"/>
      <p:bldP spid="5199" grpId="0" animBg="1"/>
      <p:bldP spid="5200" grpId="0" animBg="1"/>
      <p:bldP spid="5201" grpId="0" animBg="1"/>
      <p:bldP spid="5206" grpId="0" build="allAtOnce"/>
      <p:bldP spid="5208" grpId="0" build="allAtOnce"/>
      <p:bldP spid="5209" grpId="0" animBg="1"/>
      <p:bldP spid="5210" grpId="0" animBg="1"/>
      <p:bldP spid="5211" grpId="0"/>
      <p:bldP spid="5212" grpId="0" animBg="1"/>
      <p:bldP spid="5213" grpId="0" animBg="1"/>
      <p:bldP spid="5214" grpId="0"/>
      <p:bldP spid="5215" grpId="0" animBg="1"/>
      <p:bldP spid="5216" grpId="0" animBg="1"/>
      <p:bldP spid="521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Прямоугольник 6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339975" y="1989138"/>
            <a:ext cx="1871663" cy="22320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2339975" y="5013325"/>
            <a:ext cx="1871663" cy="11525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2339975" y="4221163"/>
            <a:ext cx="0" cy="7921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4211638" y="4221163"/>
            <a:ext cx="0" cy="7921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 rot="16200000">
            <a:off x="4644231" y="2493170"/>
            <a:ext cx="2232025" cy="122396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3311525" y="1817688"/>
            <a:ext cx="0" cy="2449512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4211638" y="1989138"/>
            <a:ext cx="9366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4175125" y="4192588"/>
            <a:ext cx="1008063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3311525" y="4192588"/>
            <a:ext cx="0" cy="7921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>
            <a:off x="3311525" y="4841875"/>
            <a:ext cx="0" cy="1366838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2339975" y="3573463"/>
            <a:ext cx="18716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>
            <a:off x="4246563" y="3544888"/>
            <a:ext cx="9366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>
            <a:off x="5183188" y="3544888"/>
            <a:ext cx="12239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>
            <a:off x="5614988" y="1960563"/>
            <a:ext cx="0" cy="15843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63" name="Line 19"/>
          <p:cNvSpPr>
            <a:spLocks noChangeShapeType="1"/>
          </p:cNvSpPr>
          <p:nvPr/>
        </p:nvSpPr>
        <p:spPr bwMode="auto">
          <a:xfrm>
            <a:off x="4246563" y="4984750"/>
            <a:ext cx="9366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64" name="Line 20"/>
          <p:cNvSpPr>
            <a:spLocks noChangeShapeType="1"/>
          </p:cNvSpPr>
          <p:nvPr/>
        </p:nvSpPr>
        <p:spPr bwMode="auto">
          <a:xfrm>
            <a:off x="5148263" y="4221163"/>
            <a:ext cx="0" cy="7921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>
            <a:off x="4246563" y="6137275"/>
            <a:ext cx="2160587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6407150" y="4192588"/>
            <a:ext cx="0" cy="1944687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67" name="Line 23"/>
          <p:cNvSpPr>
            <a:spLocks noChangeShapeType="1"/>
          </p:cNvSpPr>
          <p:nvPr/>
        </p:nvSpPr>
        <p:spPr bwMode="auto">
          <a:xfrm>
            <a:off x="5111750" y="4913313"/>
            <a:ext cx="1366838" cy="1295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69" name="Line 25"/>
          <p:cNvSpPr>
            <a:spLocks noChangeShapeType="1"/>
          </p:cNvSpPr>
          <p:nvPr/>
        </p:nvSpPr>
        <p:spPr bwMode="auto">
          <a:xfrm flipH="1">
            <a:off x="2339975" y="1960563"/>
            <a:ext cx="322263" cy="1612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>
            <a:off x="3959225" y="1960563"/>
            <a:ext cx="287338" cy="15843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>
            <a:off x="2627313" y="1989138"/>
            <a:ext cx="0" cy="3024187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72" name="Line 28"/>
          <p:cNvSpPr>
            <a:spLocks noChangeShapeType="1"/>
          </p:cNvSpPr>
          <p:nvPr/>
        </p:nvSpPr>
        <p:spPr bwMode="auto">
          <a:xfrm>
            <a:off x="2951163" y="2681288"/>
            <a:ext cx="0" cy="23034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73" name="Line 29"/>
          <p:cNvSpPr>
            <a:spLocks noChangeShapeType="1"/>
          </p:cNvSpPr>
          <p:nvPr/>
        </p:nvSpPr>
        <p:spPr bwMode="auto">
          <a:xfrm>
            <a:off x="3670300" y="2681288"/>
            <a:ext cx="0" cy="23034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74" name="Line 30"/>
          <p:cNvSpPr>
            <a:spLocks noChangeShapeType="1"/>
          </p:cNvSpPr>
          <p:nvPr/>
        </p:nvSpPr>
        <p:spPr bwMode="auto">
          <a:xfrm>
            <a:off x="3924300" y="1989138"/>
            <a:ext cx="0" cy="3024187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75" name="Line 31"/>
          <p:cNvSpPr>
            <a:spLocks noChangeShapeType="1"/>
          </p:cNvSpPr>
          <p:nvPr/>
        </p:nvSpPr>
        <p:spPr bwMode="auto">
          <a:xfrm>
            <a:off x="5614988" y="3544888"/>
            <a:ext cx="0" cy="18716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77" name="Line 33"/>
          <p:cNvSpPr>
            <a:spLocks noChangeShapeType="1"/>
          </p:cNvSpPr>
          <p:nvPr/>
        </p:nvSpPr>
        <p:spPr bwMode="auto">
          <a:xfrm flipH="1">
            <a:off x="4246563" y="5416550"/>
            <a:ext cx="13684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78" name="Line 34"/>
          <p:cNvSpPr>
            <a:spLocks noChangeShapeType="1"/>
          </p:cNvSpPr>
          <p:nvPr/>
        </p:nvSpPr>
        <p:spPr bwMode="auto">
          <a:xfrm flipH="1">
            <a:off x="2374900" y="5416550"/>
            <a:ext cx="18716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80" name="Line 36"/>
          <p:cNvSpPr>
            <a:spLocks noChangeShapeType="1"/>
          </p:cNvSpPr>
          <p:nvPr/>
        </p:nvSpPr>
        <p:spPr bwMode="auto">
          <a:xfrm>
            <a:off x="2987675" y="4941888"/>
            <a:ext cx="0" cy="5032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81" name="Line 37"/>
          <p:cNvSpPr>
            <a:spLocks noChangeShapeType="1"/>
          </p:cNvSpPr>
          <p:nvPr/>
        </p:nvSpPr>
        <p:spPr bwMode="auto">
          <a:xfrm>
            <a:off x="3635375" y="4941888"/>
            <a:ext cx="0" cy="5032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82" name="Line 38"/>
          <p:cNvSpPr>
            <a:spLocks noChangeShapeType="1"/>
          </p:cNvSpPr>
          <p:nvPr/>
        </p:nvSpPr>
        <p:spPr bwMode="auto">
          <a:xfrm>
            <a:off x="3924300" y="4941888"/>
            <a:ext cx="0" cy="5032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83" name="Line 39"/>
          <p:cNvSpPr>
            <a:spLocks noChangeShapeType="1"/>
          </p:cNvSpPr>
          <p:nvPr/>
        </p:nvSpPr>
        <p:spPr bwMode="auto">
          <a:xfrm>
            <a:off x="3670300" y="2681288"/>
            <a:ext cx="1512888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84" name="Line 40"/>
          <p:cNvSpPr>
            <a:spLocks noChangeShapeType="1"/>
          </p:cNvSpPr>
          <p:nvPr/>
        </p:nvSpPr>
        <p:spPr bwMode="auto">
          <a:xfrm>
            <a:off x="5183188" y="2681288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85" name="Line 41"/>
          <p:cNvSpPr>
            <a:spLocks noChangeShapeType="1"/>
          </p:cNvSpPr>
          <p:nvPr/>
        </p:nvSpPr>
        <p:spPr bwMode="auto">
          <a:xfrm flipV="1">
            <a:off x="5076825" y="1989138"/>
            <a:ext cx="5032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86" name="Line 42"/>
          <p:cNvSpPr>
            <a:spLocks noChangeShapeType="1"/>
          </p:cNvSpPr>
          <p:nvPr/>
        </p:nvSpPr>
        <p:spPr bwMode="auto">
          <a:xfrm>
            <a:off x="5148263" y="1989138"/>
            <a:ext cx="0" cy="22320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87" name="Line 43"/>
          <p:cNvSpPr>
            <a:spLocks noChangeShapeType="1"/>
          </p:cNvSpPr>
          <p:nvPr/>
        </p:nvSpPr>
        <p:spPr bwMode="auto">
          <a:xfrm>
            <a:off x="5183188" y="4192588"/>
            <a:ext cx="12239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88" name="Line 44"/>
          <p:cNvSpPr>
            <a:spLocks noChangeShapeType="1"/>
          </p:cNvSpPr>
          <p:nvPr/>
        </p:nvSpPr>
        <p:spPr bwMode="auto">
          <a:xfrm>
            <a:off x="6407150" y="3544888"/>
            <a:ext cx="0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89" name="Line 45"/>
          <p:cNvSpPr>
            <a:spLocks noChangeShapeType="1"/>
          </p:cNvSpPr>
          <p:nvPr/>
        </p:nvSpPr>
        <p:spPr bwMode="auto">
          <a:xfrm>
            <a:off x="2339975" y="3573463"/>
            <a:ext cx="0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90" name="Line 46"/>
          <p:cNvSpPr>
            <a:spLocks noChangeShapeType="1"/>
          </p:cNvSpPr>
          <p:nvPr/>
        </p:nvSpPr>
        <p:spPr bwMode="auto">
          <a:xfrm>
            <a:off x="4246563" y="3544888"/>
            <a:ext cx="0" cy="647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91" name="Line 47"/>
          <p:cNvSpPr>
            <a:spLocks noChangeShapeType="1"/>
          </p:cNvSpPr>
          <p:nvPr/>
        </p:nvSpPr>
        <p:spPr bwMode="auto">
          <a:xfrm>
            <a:off x="2374900" y="4192588"/>
            <a:ext cx="18716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92" name="Line 48"/>
          <p:cNvSpPr>
            <a:spLocks noChangeShapeType="1"/>
          </p:cNvSpPr>
          <p:nvPr/>
        </p:nvSpPr>
        <p:spPr bwMode="auto">
          <a:xfrm>
            <a:off x="2662238" y="1960563"/>
            <a:ext cx="2889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93" name="Line 49"/>
          <p:cNvSpPr>
            <a:spLocks noChangeShapeType="1"/>
          </p:cNvSpPr>
          <p:nvPr/>
        </p:nvSpPr>
        <p:spPr bwMode="auto">
          <a:xfrm>
            <a:off x="3670300" y="1960563"/>
            <a:ext cx="2889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94" name="Line 50"/>
          <p:cNvSpPr>
            <a:spLocks noChangeShapeType="1"/>
          </p:cNvSpPr>
          <p:nvPr/>
        </p:nvSpPr>
        <p:spPr bwMode="auto">
          <a:xfrm>
            <a:off x="2951163" y="1960563"/>
            <a:ext cx="0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95" name="Line 51"/>
          <p:cNvSpPr>
            <a:spLocks noChangeShapeType="1"/>
          </p:cNvSpPr>
          <p:nvPr/>
        </p:nvSpPr>
        <p:spPr bwMode="auto">
          <a:xfrm>
            <a:off x="2951163" y="2681288"/>
            <a:ext cx="71913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96" name="Line 52"/>
          <p:cNvSpPr>
            <a:spLocks noChangeShapeType="1"/>
          </p:cNvSpPr>
          <p:nvPr/>
        </p:nvSpPr>
        <p:spPr bwMode="auto">
          <a:xfrm>
            <a:off x="3670300" y="1960563"/>
            <a:ext cx="0" cy="7207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97" name="Rectangle 53"/>
          <p:cNvSpPr>
            <a:spLocks noChangeArrowheads="1"/>
          </p:cNvSpPr>
          <p:nvPr/>
        </p:nvSpPr>
        <p:spPr bwMode="auto">
          <a:xfrm>
            <a:off x="2339975" y="4941888"/>
            <a:ext cx="1871663" cy="1223962"/>
          </a:xfrm>
          <a:prstGeom prst="rect">
            <a:avLst/>
          </a:prstGeom>
          <a:noFill/>
          <a:ln w="571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250825" y="0"/>
            <a:ext cx="864076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ПОСТРОЕНИЕ ТРЕТЬЕГО ВИДА ПО ДВУМ ДАННЫМ</a:t>
            </a:r>
          </a:p>
        </p:txBody>
      </p:sp>
      <p:sp>
        <p:nvSpPr>
          <p:cNvPr id="6204" name="Text Box 60"/>
          <p:cNvSpPr txBox="1">
            <a:spLocks noChangeArrowheads="1"/>
          </p:cNvSpPr>
          <p:nvPr/>
        </p:nvSpPr>
        <p:spPr bwMode="auto">
          <a:xfrm>
            <a:off x="539750" y="476250"/>
            <a:ext cx="78486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Даны два вида: вид спереди (главный вид) и вид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слева (Рис. 115 в)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05" name="Text Box 61"/>
          <p:cNvSpPr txBox="1">
            <a:spLocks noChangeArrowheads="1"/>
          </p:cNvSpPr>
          <p:nvPr/>
        </p:nvSpPr>
        <p:spPr bwMode="auto">
          <a:xfrm>
            <a:off x="611560" y="908050"/>
            <a:ext cx="806571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Задание: построить третий вид –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вид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сверху</a:t>
            </a:r>
          </a:p>
        </p:txBody>
      </p:sp>
      <p:sp>
        <p:nvSpPr>
          <p:cNvPr id="6206" name="Line 62"/>
          <p:cNvSpPr>
            <a:spLocks noChangeShapeType="1"/>
          </p:cNvSpPr>
          <p:nvPr/>
        </p:nvSpPr>
        <p:spPr bwMode="auto">
          <a:xfrm>
            <a:off x="468313" y="2492375"/>
            <a:ext cx="1366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07" name="Line 63"/>
          <p:cNvSpPr>
            <a:spLocks noChangeShapeType="1"/>
          </p:cNvSpPr>
          <p:nvPr/>
        </p:nvSpPr>
        <p:spPr bwMode="auto">
          <a:xfrm>
            <a:off x="1835150" y="2492375"/>
            <a:ext cx="649288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08" name="Text Box 64"/>
          <p:cNvSpPr txBox="1">
            <a:spLocks noChangeArrowheads="1"/>
          </p:cNvSpPr>
          <p:nvPr/>
        </p:nvSpPr>
        <p:spPr bwMode="auto">
          <a:xfrm>
            <a:off x="468313" y="2060575"/>
            <a:ext cx="1366837" cy="779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Вид </a:t>
            </a:r>
          </a:p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спереди</a:t>
            </a:r>
          </a:p>
        </p:txBody>
      </p:sp>
      <p:sp>
        <p:nvSpPr>
          <p:cNvPr id="6209" name="Line 65"/>
          <p:cNvSpPr>
            <a:spLocks noChangeShapeType="1"/>
          </p:cNvSpPr>
          <p:nvPr/>
        </p:nvSpPr>
        <p:spPr bwMode="auto">
          <a:xfrm>
            <a:off x="3924300" y="1989138"/>
            <a:ext cx="1223963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10" name="Line 66"/>
          <p:cNvSpPr>
            <a:spLocks noChangeShapeType="1"/>
          </p:cNvSpPr>
          <p:nvPr/>
        </p:nvSpPr>
        <p:spPr bwMode="auto">
          <a:xfrm flipH="1">
            <a:off x="7308850" y="2564904"/>
            <a:ext cx="935558" cy="4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11" name="Line 67"/>
          <p:cNvSpPr>
            <a:spLocks noChangeShapeType="1"/>
          </p:cNvSpPr>
          <p:nvPr/>
        </p:nvSpPr>
        <p:spPr bwMode="auto">
          <a:xfrm flipH="1">
            <a:off x="6227763" y="2565400"/>
            <a:ext cx="1081087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12" name="Text Box 68"/>
          <p:cNvSpPr txBox="1">
            <a:spLocks noChangeArrowheads="1"/>
          </p:cNvSpPr>
          <p:nvPr/>
        </p:nvSpPr>
        <p:spPr bwMode="auto">
          <a:xfrm>
            <a:off x="7451725" y="2133600"/>
            <a:ext cx="1368425" cy="779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Вид </a:t>
            </a:r>
          </a:p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слева</a:t>
            </a:r>
          </a:p>
        </p:txBody>
      </p:sp>
      <p:sp>
        <p:nvSpPr>
          <p:cNvPr id="6213" name="Line 69"/>
          <p:cNvSpPr>
            <a:spLocks noChangeShapeType="1"/>
          </p:cNvSpPr>
          <p:nvPr/>
        </p:nvSpPr>
        <p:spPr bwMode="auto">
          <a:xfrm>
            <a:off x="468313" y="53736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14" name="Line 70"/>
          <p:cNvSpPr>
            <a:spLocks noChangeShapeType="1"/>
          </p:cNvSpPr>
          <p:nvPr/>
        </p:nvSpPr>
        <p:spPr bwMode="auto">
          <a:xfrm>
            <a:off x="1763713" y="5373688"/>
            <a:ext cx="576262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15" name="Text Box 71"/>
          <p:cNvSpPr txBox="1">
            <a:spLocks noChangeArrowheads="1"/>
          </p:cNvSpPr>
          <p:nvPr/>
        </p:nvSpPr>
        <p:spPr bwMode="auto">
          <a:xfrm>
            <a:off x="539750" y="4941888"/>
            <a:ext cx="1152525" cy="7794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Вид </a:t>
            </a:r>
          </a:p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сверху</a:t>
            </a:r>
          </a:p>
        </p:txBody>
      </p:sp>
      <p:sp>
        <p:nvSpPr>
          <p:cNvPr id="6216" name="Line 72"/>
          <p:cNvSpPr>
            <a:spLocks noChangeShapeType="1"/>
          </p:cNvSpPr>
          <p:nvPr/>
        </p:nvSpPr>
        <p:spPr bwMode="auto">
          <a:xfrm>
            <a:off x="2627313" y="4941888"/>
            <a:ext cx="0" cy="5032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8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9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1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10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2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6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250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6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3000"/>
                            </p:stCondLst>
                            <p:childTnLst>
                              <p:par>
                                <p:cTn id="9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6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6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6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6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0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4000"/>
                            </p:stCondLst>
                            <p:childTnLst>
                              <p:par>
                                <p:cTn id="1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10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6000"/>
                            </p:stCondLst>
                            <p:childTnLst>
                              <p:par>
                                <p:cTn id="1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1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70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10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10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9000"/>
                            </p:stCondLst>
                            <p:childTnLst>
                              <p:par>
                                <p:cTn id="1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500"/>
                                        <p:tgtEl>
                                          <p:spTgt spid="6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9500"/>
                            </p:stCondLst>
                            <p:childTnLst>
                              <p:par>
                                <p:cTn id="1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500"/>
                                        <p:tgtEl>
                                          <p:spTgt spid="6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6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5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9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500"/>
                            </p:stCondLst>
                            <p:childTnLst>
                              <p:par>
                                <p:cTn id="16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7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000"/>
                            </p:stCondLst>
                            <p:childTnLst>
                              <p:par>
                                <p:cTn id="1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1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2500"/>
                            </p:stCondLst>
                            <p:childTnLst>
                              <p:par>
                                <p:cTn id="1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5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9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3500"/>
                            </p:stCondLst>
                            <p:childTnLst>
                              <p:par>
                                <p:cTn id="18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4000"/>
                            </p:stCondLst>
                            <p:childTnLst>
                              <p:par>
                                <p:cTn id="18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6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6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5000"/>
                            </p:stCondLst>
                            <p:childTnLst>
                              <p:par>
                                <p:cTn id="19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4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500"/>
                            </p:stCondLst>
                            <p:childTnLst>
                              <p:par>
                                <p:cTn id="19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9" dur="1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6500"/>
                            </p:stCondLst>
                            <p:childTnLst>
                              <p:par>
                                <p:cTn id="20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3" dur="1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7500"/>
                            </p:stCondLst>
                            <p:childTnLst>
                              <p:par>
                                <p:cTn id="20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7" dur="10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8500"/>
                            </p:stCondLst>
                            <p:childTnLst>
                              <p:par>
                                <p:cTn id="20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1" dur="10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9500"/>
                            </p:stCondLst>
                            <p:childTnLst>
                              <p:par>
                                <p:cTn id="2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5" dur="5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9" dur="1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11000"/>
                            </p:stCondLst>
                            <p:childTnLst>
                              <p:par>
                                <p:cTn id="2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3" dur="10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2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7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12500"/>
                            </p:stCondLst>
                            <p:childTnLst>
                              <p:par>
                                <p:cTn id="2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1" dur="10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13500"/>
                            </p:stCondLst>
                            <p:childTnLst>
                              <p:par>
                                <p:cTn id="2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5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4000"/>
                            </p:stCondLst>
                            <p:childTnLst>
                              <p:par>
                                <p:cTn id="2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9" dur="1000"/>
                                        <p:tgtEl>
                                          <p:spTgt spid="6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15000"/>
                            </p:stCondLst>
                            <p:childTnLst>
                              <p:par>
                                <p:cTn id="2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3" dur="10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6000"/>
                            </p:stCondLst>
                            <p:childTnLst>
                              <p:par>
                                <p:cTn id="2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7" dur="10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17000"/>
                            </p:stCondLst>
                            <p:childTnLst>
                              <p:par>
                                <p:cTn id="2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1" dur="500"/>
                                        <p:tgtEl>
                                          <p:spTgt spid="6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17500"/>
                            </p:stCondLst>
                            <p:childTnLst>
                              <p:par>
                                <p:cTn id="2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5" dur="500"/>
                                        <p:tgtEl>
                                          <p:spTgt spid="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18000"/>
                            </p:stCondLst>
                            <p:childTnLst>
                              <p:par>
                                <p:cTn id="2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9" dur="500"/>
                                        <p:tgtEl>
                                          <p:spTgt spid="6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9" grpId="0" animBg="1"/>
      <p:bldP spid="6149" grpId="1" animBg="1"/>
      <p:bldP spid="6150" grpId="0" animBg="1"/>
      <p:bldP spid="6151" grpId="0" animBg="1"/>
      <p:bldP spid="6152" grpId="0" animBg="1"/>
      <p:bldP spid="6153" grpId="0" animBg="1"/>
      <p:bldP spid="6154" grpId="0" animBg="1"/>
      <p:bldP spid="6155" grpId="0" animBg="1"/>
      <p:bldP spid="6157" grpId="0" animBg="1"/>
      <p:bldP spid="6158" grpId="0" animBg="1"/>
      <p:bldP spid="6159" grpId="0" animBg="1"/>
      <p:bldP spid="6160" grpId="0" animBg="1"/>
      <p:bldP spid="6161" grpId="0" animBg="1"/>
      <p:bldP spid="6162" grpId="0" animBg="1"/>
      <p:bldP spid="6163" grpId="0" animBg="1"/>
      <p:bldP spid="6164" grpId="0" animBg="1"/>
      <p:bldP spid="6165" grpId="0" animBg="1"/>
      <p:bldP spid="6166" grpId="0" animBg="1"/>
      <p:bldP spid="6167" grpId="0" animBg="1"/>
      <p:bldP spid="6169" grpId="0" animBg="1"/>
      <p:bldP spid="6170" grpId="0" animBg="1"/>
      <p:bldP spid="6171" grpId="0" animBg="1"/>
      <p:bldP spid="6172" grpId="0" animBg="1"/>
      <p:bldP spid="6173" grpId="0" animBg="1"/>
      <p:bldP spid="6174" grpId="0" animBg="1"/>
      <p:bldP spid="6175" grpId="0" animBg="1"/>
      <p:bldP spid="6177" grpId="0" animBg="1"/>
      <p:bldP spid="6178" grpId="0" animBg="1"/>
      <p:bldP spid="6180" grpId="0" animBg="1"/>
      <p:bldP spid="6181" grpId="0" animBg="1"/>
      <p:bldP spid="6182" grpId="0" animBg="1"/>
      <p:bldP spid="6183" grpId="0" animBg="1"/>
      <p:bldP spid="6184" grpId="0" animBg="1"/>
      <p:bldP spid="6185" grpId="0" animBg="1"/>
      <p:bldP spid="6186" grpId="0" animBg="1"/>
      <p:bldP spid="6187" grpId="0" animBg="1"/>
      <p:bldP spid="6188" grpId="0" animBg="1"/>
      <p:bldP spid="6189" grpId="0" animBg="1"/>
      <p:bldP spid="6190" grpId="0" animBg="1"/>
      <p:bldP spid="6191" grpId="0" animBg="1"/>
      <p:bldP spid="6192" grpId="0" animBg="1"/>
      <p:bldP spid="6193" grpId="0" animBg="1"/>
      <p:bldP spid="6194" grpId="0" animBg="1"/>
      <p:bldP spid="6195" grpId="0" animBg="1"/>
      <p:bldP spid="6196" grpId="0" animBg="1"/>
      <p:bldP spid="6197" grpId="0" animBg="1"/>
      <p:bldP spid="6204" grpId="0"/>
      <p:bldP spid="6205" grpId="0"/>
      <p:bldP spid="6206" grpId="0" animBg="1"/>
      <p:bldP spid="6207" grpId="0" animBg="1"/>
      <p:bldP spid="6208" grpId="0"/>
      <p:bldP spid="6209" grpId="0" animBg="1"/>
      <p:bldP spid="6210" grpId="0" animBg="1"/>
      <p:bldP spid="6211" grpId="0" animBg="1"/>
      <p:bldP spid="6212" grpId="0"/>
      <p:bldP spid="6213" grpId="0" animBg="1"/>
      <p:bldP spid="6214" grpId="0" animBg="1"/>
      <p:bldP spid="6215" grpId="0"/>
      <p:bldP spid="621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Прямоугольник 7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971550" y="333375"/>
            <a:ext cx="7848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3850" y="333375"/>
            <a:ext cx="88201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ПОСТРОЕНИЕ ТРЕТЬЕГО ВИДА ПО ДВУМ ДАННЫМ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1547813" y="1773238"/>
            <a:ext cx="3024187" cy="17272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1547813" y="3500438"/>
            <a:ext cx="0" cy="865187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4572000" y="3500438"/>
            <a:ext cx="0" cy="865187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4572000" y="1773238"/>
            <a:ext cx="1008063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4572000" y="3500438"/>
            <a:ext cx="1008063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4572000" y="4365625"/>
            <a:ext cx="1008063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5580063" y="3500438"/>
            <a:ext cx="0" cy="865187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1547813" y="4365625"/>
            <a:ext cx="3024187" cy="15113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 rot="16200000">
            <a:off x="5472113" y="1881188"/>
            <a:ext cx="1727200" cy="15113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7092950" y="3500438"/>
            <a:ext cx="0" cy="2376487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4572000" y="5876925"/>
            <a:ext cx="252095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5435600" y="4221163"/>
            <a:ext cx="1800225" cy="18002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1547813" y="3500438"/>
            <a:ext cx="30241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>
            <a:off x="4572000" y="1773238"/>
            <a:ext cx="0" cy="172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 flipH="1">
            <a:off x="3779838" y="1773238"/>
            <a:ext cx="7921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0" name="Line 22"/>
          <p:cNvSpPr>
            <a:spLocks noChangeShapeType="1"/>
          </p:cNvSpPr>
          <p:nvPr/>
        </p:nvSpPr>
        <p:spPr bwMode="auto">
          <a:xfrm>
            <a:off x="3779838" y="1773238"/>
            <a:ext cx="0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1" name="Line 23"/>
          <p:cNvSpPr>
            <a:spLocks noChangeShapeType="1"/>
          </p:cNvSpPr>
          <p:nvPr/>
        </p:nvSpPr>
        <p:spPr bwMode="auto">
          <a:xfrm flipH="1">
            <a:off x="2916238" y="2349500"/>
            <a:ext cx="86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2" name="Line 24"/>
          <p:cNvSpPr>
            <a:spLocks noChangeShapeType="1"/>
          </p:cNvSpPr>
          <p:nvPr/>
        </p:nvSpPr>
        <p:spPr bwMode="auto">
          <a:xfrm flipH="1">
            <a:off x="1547813" y="2349500"/>
            <a:ext cx="1368425" cy="5746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3" name="Line 25"/>
          <p:cNvSpPr>
            <a:spLocks noChangeShapeType="1"/>
          </p:cNvSpPr>
          <p:nvPr/>
        </p:nvSpPr>
        <p:spPr bwMode="auto">
          <a:xfrm>
            <a:off x="1547813" y="2924175"/>
            <a:ext cx="0" cy="5762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>
            <a:off x="3779838" y="2349500"/>
            <a:ext cx="0" cy="20161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5" name="Line 27"/>
          <p:cNvSpPr>
            <a:spLocks noChangeShapeType="1"/>
          </p:cNvSpPr>
          <p:nvPr/>
        </p:nvSpPr>
        <p:spPr bwMode="auto">
          <a:xfrm>
            <a:off x="2916238" y="2349500"/>
            <a:ext cx="0" cy="20161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>
            <a:off x="2916238" y="4365625"/>
            <a:ext cx="0" cy="15113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8" name="Line 30"/>
          <p:cNvSpPr>
            <a:spLocks noChangeShapeType="1"/>
          </p:cNvSpPr>
          <p:nvPr/>
        </p:nvSpPr>
        <p:spPr bwMode="auto">
          <a:xfrm>
            <a:off x="3779838" y="4365625"/>
            <a:ext cx="0" cy="15113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9" name="Line 31"/>
          <p:cNvSpPr>
            <a:spLocks noChangeShapeType="1"/>
          </p:cNvSpPr>
          <p:nvPr/>
        </p:nvSpPr>
        <p:spPr bwMode="auto">
          <a:xfrm>
            <a:off x="4572000" y="4365625"/>
            <a:ext cx="0" cy="15113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00" name="Line 32"/>
          <p:cNvSpPr>
            <a:spLocks noChangeShapeType="1"/>
          </p:cNvSpPr>
          <p:nvPr/>
        </p:nvSpPr>
        <p:spPr bwMode="auto">
          <a:xfrm>
            <a:off x="1547813" y="4365625"/>
            <a:ext cx="0" cy="15113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02" name="Line 34"/>
          <p:cNvSpPr>
            <a:spLocks noChangeShapeType="1"/>
          </p:cNvSpPr>
          <p:nvPr/>
        </p:nvSpPr>
        <p:spPr bwMode="auto">
          <a:xfrm>
            <a:off x="1403350" y="5157788"/>
            <a:ext cx="338455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4572000" y="5157788"/>
            <a:ext cx="18002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04" name="Line 36"/>
          <p:cNvSpPr>
            <a:spLocks noChangeShapeType="1"/>
          </p:cNvSpPr>
          <p:nvPr/>
        </p:nvSpPr>
        <p:spPr bwMode="auto">
          <a:xfrm flipV="1">
            <a:off x="6372225" y="3500438"/>
            <a:ext cx="0" cy="16573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flipV="1">
            <a:off x="6372225" y="1628775"/>
            <a:ext cx="0" cy="2016125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>
            <a:off x="1908175" y="4868863"/>
            <a:ext cx="5032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08" name="Line 40"/>
          <p:cNvSpPr>
            <a:spLocks noChangeShapeType="1"/>
          </p:cNvSpPr>
          <p:nvPr/>
        </p:nvSpPr>
        <p:spPr bwMode="auto">
          <a:xfrm>
            <a:off x="1908175" y="5445125"/>
            <a:ext cx="5032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09" name="Line 41"/>
          <p:cNvSpPr>
            <a:spLocks noChangeShapeType="1"/>
          </p:cNvSpPr>
          <p:nvPr/>
        </p:nvSpPr>
        <p:spPr bwMode="auto">
          <a:xfrm>
            <a:off x="1908175" y="4868863"/>
            <a:ext cx="0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10" name="Line 42"/>
          <p:cNvSpPr>
            <a:spLocks noChangeShapeType="1"/>
          </p:cNvSpPr>
          <p:nvPr/>
        </p:nvSpPr>
        <p:spPr bwMode="auto">
          <a:xfrm>
            <a:off x="2411413" y="4868863"/>
            <a:ext cx="0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11" name="Line 43"/>
          <p:cNvSpPr>
            <a:spLocks noChangeShapeType="1"/>
          </p:cNvSpPr>
          <p:nvPr/>
        </p:nvSpPr>
        <p:spPr bwMode="auto">
          <a:xfrm flipV="1">
            <a:off x="1908175" y="3500438"/>
            <a:ext cx="0" cy="1368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12" name="Line 44"/>
          <p:cNvSpPr>
            <a:spLocks noChangeShapeType="1"/>
          </p:cNvSpPr>
          <p:nvPr/>
        </p:nvSpPr>
        <p:spPr bwMode="auto">
          <a:xfrm flipV="1">
            <a:off x="1908175" y="2781300"/>
            <a:ext cx="0" cy="719138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13" name="Line 45"/>
          <p:cNvSpPr>
            <a:spLocks noChangeShapeType="1"/>
          </p:cNvSpPr>
          <p:nvPr/>
        </p:nvSpPr>
        <p:spPr bwMode="auto">
          <a:xfrm flipV="1">
            <a:off x="2411413" y="3500438"/>
            <a:ext cx="0" cy="1368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14" name="Line 46"/>
          <p:cNvSpPr>
            <a:spLocks noChangeShapeType="1"/>
          </p:cNvSpPr>
          <p:nvPr/>
        </p:nvSpPr>
        <p:spPr bwMode="auto">
          <a:xfrm flipV="1">
            <a:off x="2411413" y="2565400"/>
            <a:ext cx="0" cy="935038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15" name="Line 47"/>
          <p:cNvSpPr>
            <a:spLocks noChangeShapeType="1"/>
          </p:cNvSpPr>
          <p:nvPr/>
        </p:nvSpPr>
        <p:spPr bwMode="auto">
          <a:xfrm>
            <a:off x="1547813" y="4365625"/>
            <a:ext cx="30241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1547813" y="5876925"/>
            <a:ext cx="30241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17" name="Line 49"/>
          <p:cNvSpPr>
            <a:spLocks noChangeShapeType="1"/>
          </p:cNvSpPr>
          <p:nvPr/>
        </p:nvSpPr>
        <p:spPr bwMode="auto">
          <a:xfrm>
            <a:off x="5580063" y="1773238"/>
            <a:ext cx="15128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18" name="Line 50"/>
          <p:cNvSpPr>
            <a:spLocks noChangeShapeType="1"/>
          </p:cNvSpPr>
          <p:nvPr/>
        </p:nvSpPr>
        <p:spPr bwMode="auto">
          <a:xfrm>
            <a:off x="5580063" y="3500438"/>
            <a:ext cx="15128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19" name="Line 51"/>
          <p:cNvSpPr>
            <a:spLocks noChangeShapeType="1"/>
          </p:cNvSpPr>
          <p:nvPr/>
        </p:nvSpPr>
        <p:spPr bwMode="auto">
          <a:xfrm>
            <a:off x="3779838" y="2349500"/>
            <a:ext cx="18002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20" name="Line 52"/>
          <p:cNvSpPr>
            <a:spLocks noChangeShapeType="1"/>
          </p:cNvSpPr>
          <p:nvPr/>
        </p:nvSpPr>
        <p:spPr bwMode="auto">
          <a:xfrm>
            <a:off x="5580063" y="2349500"/>
            <a:ext cx="15128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21" name="Line 53"/>
          <p:cNvSpPr>
            <a:spLocks noChangeShapeType="1"/>
          </p:cNvSpPr>
          <p:nvPr/>
        </p:nvSpPr>
        <p:spPr bwMode="auto">
          <a:xfrm>
            <a:off x="1547813" y="2924175"/>
            <a:ext cx="403225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22" name="Line 54"/>
          <p:cNvSpPr>
            <a:spLocks noChangeShapeType="1"/>
          </p:cNvSpPr>
          <p:nvPr/>
        </p:nvSpPr>
        <p:spPr bwMode="auto">
          <a:xfrm>
            <a:off x="5580063" y="2924175"/>
            <a:ext cx="15128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23" name="Line 55"/>
          <p:cNvSpPr>
            <a:spLocks noChangeShapeType="1"/>
          </p:cNvSpPr>
          <p:nvPr/>
        </p:nvSpPr>
        <p:spPr bwMode="auto">
          <a:xfrm>
            <a:off x="2411413" y="2565400"/>
            <a:ext cx="367347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24" name="Line 56"/>
          <p:cNvSpPr>
            <a:spLocks noChangeShapeType="1"/>
          </p:cNvSpPr>
          <p:nvPr/>
        </p:nvSpPr>
        <p:spPr bwMode="auto">
          <a:xfrm>
            <a:off x="2411413" y="4868863"/>
            <a:ext cx="367347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25" name="Line 57"/>
          <p:cNvSpPr>
            <a:spLocks noChangeShapeType="1"/>
          </p:cNvSpPr>
          <p:nvPr/>
        </p:nvSpPr>
        <p:spPr bwMode="auto">
          <a:xfrm flipV="1">
            <a:off x="6084888" y="3500438"/>
            <a:ext cx="0" cy="1368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27" name="Line 59"/>
          <p:cNvSpPr>
            <a:spLocks noChangeShapeType="1"/>
          </p:cNvSpPr>
          <p:nvPr/>
        </p:nvSpPr>
        <p:spPr bwMode="auto">
          <a:xfrm>
            <a:off x="1908175" y="2781300"/>
            <a:ext cx="4176713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28" name="Line 60"/>
          <p:cNvSpPr>
            <a:spLocks noChangeShapeType="1"/>
          </p:cNvSpPr>
          <p:nvPr/>
        </p:nvSpPr>
        <p:spPr bwMode="auto">
          <a:xfrm flipV="1">
            <a:off x="6084888" y="2565400"/>
            <a:ext cx="0" cy="215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30" name="Line 62"/>
          <p:cNvSpPr>
            <a:spLocks noChangeShapeType="1"/>
          </p:cNvSpPr>
          <p:nvPr/>
        </p:nvSpPr>
        <p:spPr bwMode="auto">
          <a:xfrm>
            <a:off x="2411413" y="5445125"/>
            <a:ext cx="424815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31" name="Line 63"/>
          <p:cNvSpPr>
            <a:spLocks noChangeShapeType="1"/>
          </p:cNvSpPr>
          <p:nvPr/>
        </p:nvSpPr>
        <p:spPr bwMode="auto">
          <a:xfrm flipV="1">
            <a:off x="6659563" y="3500438"/>
            <a:ext cx="0" cy="1944687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32" name="Line 64"/>
          <p:cNvSpPr>
            <a:spLocks noChangeShapeType="1"/>
          </p:cNvSpPr>
          <p:nvPr/>
        </p:nvSpPr>
        <p:spPr bwMode="auto">
          <a:xfrm>
            <a:off x="6084888" y="2781300"/>
            <a:ext cx="5746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33" name="Line 65"/>
          <p:cNvSpPr>
            <a:spLocks noChangeShapeType="1"/>
          </p:cNvSpPr>
          <p:nvPr/>
        </p:nvSpPr>
        <p:spPr bwMode="auto">
          <a:xfrm>
            <a:off x="6084888" y="2565400"/>
            <a:ext cx="5746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34" name="Line 66"/>
          <p:cNvSpPr>
            <a:spLocks noChangeShapeType="1"/>
          </p:cNvSpPr>
          <p:nvPr/>
        </p:nvSpPr>
        <p:spPr bwMode="auto">
          <a:xfrm flipV="1">
            <a:off x="6659563" y="2565400"/>
            <a:ext cx="0" cy="215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35" name="Line 67"/>
          <p:cNvSpPr>
            <a:spLocks noChangeShapeType="1"/>
          </p:cNvSpPr>
          <p:nvPr/>
        </p:nvSpPr>
        <p:spPr bwMode="auto">
          <a:xfrm flipH="1">
            <a:off x="6084888" y="2708275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36" name="Line 68"/>
          <p:cNvSpPr>
            <a:spLocks noChangeShapeType="1"/>
          </p:cNvSpPr>
          <p:nvPr/>
        </p:nvSpPr>
        <p:spPr bwMode="auto">
          <a:xfrm>
            <a:off x="6659563" y="2708275"/>
            <a:ext cx="0" cy="792163"/>
          </a:xfrm>
          <a:prstGeom prst="line">
            <a:avLst/>
          </a:pr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37" name="Line 69"/>
          <p:cNvSpPr>
            <a:spLocks noChangeShapeType="1"/>
          </p:cNvSpPr>
          <p:nvPr/>
        </p:nvSpPr>
        <p:spPr bwMode="auto">
          <a:xfrm>
            <a:off x="5580063" y="1773238"/>
            <a:ext cx="0" cy="172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38" name="Line 70"/>
          <p:cNvSpPr>
            <a:spLocks noChangeShapeType="1"/>
          </p:cNvSpPr>
          <p:nvPr/>
        </p:nvSpPr>
        <p:spPr bwMode="auto">
          <a:xfrm>
            <a:off x="7092950" y="1773238"/>
            <a:ext cx="0" cy="172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39" name="Text Box 71"/>
          <p:cNvSpPr txBox="1">
            <a:spLocks noChangeArrowheads="1"/>
          </p:cNvSpPr>
          <p:nvPr/>
        </p:nvSpPr>
        <p:spPr bwMode="auto">
          <a:xfrm>
            <a:off x="250825" y="712788"/>
            <a:ext cx="8353425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Даны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два вида: вид спереди (главный вид) и вид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сверху (рис. 115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Построить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третий вид –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вид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слева.</a:t>
            </a:r>
          </a:p>
        </p:txBody>
      </p:sp>
      <p:sp>
        <p:nvSpPr>
          <p:cNvPr id="7240" name="Text Box 72"/>
          <p:cNvSpPr txBox="1">
            <a:spLocks noChangeArrowheads="1"/>
          </p:cNvSpPr>
          <p:nvPr/>
        </p:nvSpPr>
        <p:spPr bwMode="auto">
          <a:xfrm>
            <a:off x="395536" y="1916832"/>
            <a:ext cx="11874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Вид спереди</a:t>
            </a:r>
          </a:p>
        </p:txBody>
      </p:sp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395536" y="4149080"/>
            <a:ext cx="1187450" cy="779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Вид </a:t>
            </a:r>
          </a:p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сверху</a:t>
            </a:r>
          </a:p>
        </p:txBody>
      </p:sp>
      <p:sp>
        <p:nvSpPr>
          <p:cNvPr id="7242" name="Text Box 74"/>
          <p:cNvSpPr txBox="1">
            <a:spLocks noChangeArrowheads="1"/>
          </p:cNvSpPr>
          <p:nvPr/>
        </p:nvSpPr>
        <p:spPr bwMode="auto">
          <a:xfrm>
            <a:off x="7668344" y="1916832"/>
            <a:ext cx="1692275" cy="7794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Вид</a:t>
            </a:r>
          </a:p>
          <a:p>
            <a:pPr>
              <a:spcBef>
                <a:spcPct val="50000"/>
              </a:spcBef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слева</a:t>
            </a:r>
          </a:p>
        </p:txBody>
      </p:sp>
      <p:sp>
        <p:nvSpPr>
          <p:cNvPr id="7244" name="Line 76"/>
          <p:cNvSpPr>
            <a:spLocks noChangeShapeType="1"/>
          </p:cNvSpPr>
          <p:nvPr/>
        </p:nvSpPr>
        <p:spPr bwMode="auto">
          <a:xfrm>
            <a:off x="323528" y="2204864"/>
            <a:ext cx="1116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45" name="Line 77"/>
          <p:cNvSpPr>
            <a:spLocks noChangeShapeType="1"/>
          </p:cNvSpPr>
          <p:nvPr/>
        </p:nvSpPr>
        <p:spPr bwMode="auto">
          <a:xfrm>
            <a:off x="1475655" y="2204864"/>
            <a:ext cx="503957" cy="50341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46" name="Line 78"/>
          <p:cNvSpPr>
            <a:spLocks noChangeShapeType="1"/>
          </p:cNvSpPr>
          <p:nvPr/>
        </p:nvSpPr>
        <p:spPr bwMode="auto">
          <a:xfrm>
            <a:off x="395536" y="4581128"/>
            <a:ext cx="10081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47" name="Line 79"/>
          <p:cNvSpPr>
            <a:spLocks noChangeShapeType="1"/>
          </p:cNvSpPr>
          <p:nvPr/>
        </p:nvSpPr>
        <p:spPr bwMode="auto">
          <a:xfrm>
            <a:off x="1403648" y="4581128"/>
            <a:ext cx="216024" cy="7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48" name="Line 80"/>
          <p:cNvSpPr>
            <a:spLocks noChangeShapeType="1"/>
          </p:cNvSpPr>
          <p:nvPr/>
        </p:nvSpPr>
        <p:spPr bwMode="auto">
          <a:xfrm flipV="1">
            <a:off x="7667625" y="2348880"/>
            <a:ext cx="864815" cy="6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249" name="Line 81"/>
          <p:cNvSpPr>
            <a:spLocks noChangeShapeType="1"/>
          </p:cNvSpPr>
          <p:nvPr/>
        </p:nvSpPr>
        <p:spPr bwMode="auto">
          <a:xfrm flipH="1">
            <a:off x="7092280" y="2349500"/>
            <a:ext cx="575344" cy="4314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000"/>
                            </p:stCondLst>
                            <p:childTnLst>
                              <p:par>
                                <p:cTn id="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4500"/>
                            </p:stCondLst>
                            <p:childTnLst>
                              <p:par>
                                <p:cTn id="9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0"/>
                            </p:stCondLst>
                            <p:childTnLst>
                              <p:par>
                                <p:cTn id="9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500"/>
                            </p:stCondLst>
                            <p:childTnLst>
                              <p:par>
                                <p:cTn id="10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000"/>
                                        <p:tgtEl>
                                          <p:spTgt spid="7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6500"/>
                            </p:stCondLst>
                            <p:childTnLst>
                              <p:par>
                                <p:cTn id="10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7000"/>
                            </p:stCondLst>
                            <p:childTnLst>
                              <p:par>
                                <p:cTn id="1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0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8000"/>
                            </p:stCondLst>
                            <p:childTnLst>
                              <p:par>
                                <p:cTn id="1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8500"/>
                            </p:stCondLst>
                            <p:childTnLst>
                              <p:par>
                                <p:cTn id="1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9000"/>
                            </p:stCondLst>
                            <p:childTnLst>
                              <p:par>
                                <p:cTn id="1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9500"/>
                            </p:stCondLst>
                            <p:childTnLst>
                              <p:par>
                                <p:cTn id="1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7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7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7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7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7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2500"/>
                            </p:stCondLst>
                            <p:childTnLst>
                              <p:par>
                                <p:cTn id="1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7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500"/>
                            </p:stCondLst>
                            <p:childTnLst>
                              <p:par>
                                <p:cTn id="1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000"/>
                            </p:stCondLst>
                            <p:childTnLst>
                              <p:par>
                                <p:cTn id="1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1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2500"/>
                            </p:stCondLst>
                            <p:childTnLst>
                              <p:par>
                                <p:cTn id="1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3500"/>
                            </p:stCondLst>
                            <p:childTnLst>
                              <p:par>
                                <p:cTn id="18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4500"/>
                            </p:stCondLst>
                            <p:childTnLst>
                              <p:par>
                                <p:cTn id="1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5000"/>
                            </p:stCondLst>
                            <p:childTnLst>
                              <p:par>
                                <p:cTn id="1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500"/>
                            </p:stCondLst>
                            <p:childTnLst>
                              <p:par>
                                <p:cTn id="19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10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00"/>
                            </p:stCondLst>
                            <p:childTnLst>
                              <p:par>
                                <p:cTn id="2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6" dur="500"/>
                                        <p:tgtEl>
                                          <p:spTgt spid="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000"/>
                            </p:stCondLst>
                            <p:childTnLst>
                              <p:par>
                                <p:cTn id="2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0" dur="5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1500"/>
                            </p:stCondLst>
                            <p:childTnLst>
                              <p:par>
                                <p:cTn id="2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500"/>
                                        <p:tgtEl>
                                          <p:spTgt spid="7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2000"/>
                            </p:stCondLst>
                            <p:childTnLst>
                              <p:par>
                                <p:cTn id="2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500"/>
                                        <p:tgtEl>
                                          <p:spTgt spid="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1000"/>
                                        <p:tgtEl>
                                          <p:spTgt spid="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6" dur="1000"/>
                                        <p:tgtEl>
                                          <p:spTgt spid="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0" dur="1000"/>
                                        <p:tgtEl>
                                          <p:spTgt spid="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5500"/>
                            </p:stCondLst>
                            <p:childTnLst>
                              <p:par>
                                <p:cTn id="2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4" dur="500"/>
                                        <p:tgtEl>
                                          <p:spTgt spid="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6000"/>
                            </p:stCondLst>
                            <p:childTnLst>
                              <p:par>
                                <p:cTn id="2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8" dur="500"/>
                                        <p:tgtEl>
                                          <p:spTgt spid="7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6500"/>
                            </p:stCondLst>
                            <p:childTnLst>
                              <p:par>
                                <p:cTn id="2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2" dur="1000"/>
                                        <p:tgtEl>
                                          <p:spTgt spid="7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7500"/>
                            </p:stCondLst>
                            <p:childTnLst>
                              <p:par>
                                <p:cTn id="2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6" dur="5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8000"/>
                            </p:stCondLst>
                            <p:childTnLst>
                              <p:par>
                                <p:cTn id="2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0" dur="500"/>
                                        <p:tgtEl>
                                          <p:spTgt spid="7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8500"/>
                            </p:stCondLst>
                            <p:childTnLst>
                              <p:par>
                                <p:cTn id="2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1000"/>
                                        <p:tgtEl>
                                          <p:spTgt spid="7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9500"/>
                            </p:stCondLst>
                            <p:childTnLst>
                              <p:par>
                                <p:cTn id="2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8" dur="500"/>
                                        <p:tgtEl>
                                          <p:spTgt spid="7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10000"/>
                            </p:stCondLst>
                            <p:childTnLst>
                              <p:par>
                                <p:cTn id="2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2" dur="1000"/>
                                        <p:tgtEl>
                                          <p:spTgt spid="7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11000"/>
                            </p:stCondLst>
                            <p:childTnLst>
                              <p:par>
                                <p:cTn id="2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6" dur="500"/>
                                        <p:tgtEl>
                                          <p:spTgt spid="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11500"/>
                            </p:stCondLst>
                            <p:childTnLst>
                              <p:par>
                                <p:cTn id="2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0" dur="1000"/>
                                        <p:tgtEl>
                                          <p:spTgt spid="7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12500"/>
                            </p:stCondLst>
                            <p:childTnLst>
                              <p:par>
                                <p:cTn id="27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4" dur="1000"/>
                                        <p:tgtEl>
                                          <p:spTgt spid="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13500"/>
                            </p:stCondLst>
                            <p:childTnLst>
                              <p:par>
                                <p:cTn id="2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8" dur="1000"/>
                                        <p:tgtEl>
                                          <p:spTgt spid="7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18500"/>
                            </p:stCondLst>
                            <p:childTnLst>
                              <p:par>
                                <p:cTn id="2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2" dur="500"/>
                                        <p:tgtEl>
                                          <p:spTgt spid="7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19000"/>
                            </p:stCondLst>
                            <p:childTnLst>
                              <p:par>
                                <p:cTn id="2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6" dur="500"/>
                                        <p:tgtEl>
                                          <p:spTgt spid="7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19500"/>
                            </p:stCondLst>
                            <p:childTnLst>
                              <p:par>
                                <p:cTn id="2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0" dur="500"/>
                                        <p:tgtEl>
                                          <p:spTgt spid="7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nimBg="1"/>
      <p:bldP spid="7175" grpId="0" animBg="1"/>
      <p:bldP spid="7176" grpId="0" animBg="1"/>
      <p:bldP spid="7177" grpId="0" animBg="1"/>
      <p:bldP spid="7178" grpId="0" animBg="1"/>
      <p:bldP spid="7179" grpId="0" animBg="1"/>
      <p:bldP spid="7180" grpId="0" animBg="1"/>
      <p:bldP spid="7182" grpId="0" animBg="1"/>
      <p:bldP spid="7183" grpId="0" animBg="1"/>
      <p:bldP spid="7184" grpId="0" animBg="1"/>
      <p:bldP spid="7185" grpId="0" animBg="1"/>
      <p:bldP spid="7186" grpId="0" animBg="1"/>
      <p:bldP spid="7187" grpId="0" animBg="1"/>
      <p:bldP spid="7188" grpId="0" animBg="1"/>
      <p:bldP spid="7189" grpId="0" animBg="1"/>
      <p:bldP spid="7190" grpId="0" animBg="1"/>
      <p:bldP spid="7191" grpId="0" animBg="1"/>
      <p:bldP spid="7192" grpId="0" animBg="1"/>
      <p:bldP spid="7193" grpId="0" animBg="1"/>
      <p:bldP spid="7194" grpId="0" animBg="1"/>
      <p:bldP spid="7195" grpId="0" animBg="1"/>
      <p:bldP spid="7197" grpId="0" animBg="1"/>
      <p:bldP spid="7198" grpId="0" animBg="1"/>
      <p:bldP spid="7199" grpId="0" animBg="1"/>
      <p:bldP spid="7200" grpId="0" animBg="1"/>
      <p:bldP spid="7202" grpId="0" animBg="1"/>
      <p:bldP spid="7203" grpId="0" animBg="1"/>
      <p:bldP spid="7204" grpId="0" animBg="1"/>
      <p:bldP spid="7205" grpId="0" animBg="1"/>
      <p:bldP spid="7207" grpId="0" animBg="1"/>
      <p:bldP spid="7208" grpId="0" animBg="1"/>
      <p:bldP spid="7209" grpId="0" animBg="1"/>
      <p:bldP spid="7210" grpId="0" animBg="1"/>
      <p:bldP spid="7211" grpId="0" animBg="1"/>
      <p:bldP spid="7212" grpId="0" animBg="1"/>
      <p:bldP spid="7213" grpId="0" animBg="1"/>
      <p:bldP spid="7214" grpId="0" animBg="1"/>
      <p:bldP spid="7215" grpId="0" animBg="1"/>
      <p:bldP spid="7216" grpId="0" animBg="1"/>
      <p:bldP spid="7217" grpId="0" animBg="1"/>
      <p:bldP spid="7218" grpId="0" animBg="1"/>
      <p:bldP spid="7219" grpId="0" animBg="1"/>
      <p:bldP spid="7220" grpId="0" animBg="1"/>
      <p:bldP spid="7221" grpId="0" animBg="1"/>
      <p:bldP spid="7222" grpId="0" animBg="1"/>
      <p:bldP spid="7223" grpId="0" animBg="1"/>
      <p:bldP spid="7224" grpId="0" animBg="1"/>
      <p:bldP spid="7225" grpId="0" animBg="1"/>
      <p:bldP spid="7227" grpId="0" animBg="1"/>
      <p:bldP spid="7228" grpId="0" animBg="1"/>
      <p:bldP spid="7230" grpId="0" animBg="1"/>
      <p:bldP spid="7231" grpId="0" animBg="1"/>
      <p:bldP spid="7232" grpId="0" animBg="1"/>
      <p:bldP spid="7233" grpId="0" animBg="1"/>
      <p:bldP spid="7234" grpId="0" animBg="1"/>
      <p:bldP spid="7235" grpId="0" animBg="1"/>
      <p:bldP spid="7236" grpId="0" animBg="1"/>
      <p:bldP spid="7237" grpId="0" animBg="1"/>
      <p:bldP spid="7238" grpId="0" animBg="1"/>
      <p:bldP spid="7239" grpId="0"/>
      <p:bldP spid="7240" grpId="0"/>
      <p:bldP spid="7241" grpId="0"/>
      <p:bldP spid="7242" grpId="0"/>
      <p:bldP spid="7244" grpId="0" animBg="1"/>
      <p:bldP spid="7245" grpId="0" animBg="1"/>
      <p:bldP spid="7246" grpId="0" animBg="1"/>
      <p:bldP spid="7247" grpId="0" animBg="1"/>
      <p:bldP spid="7248" grpId="0" animBg="1"/>
      <p:bldP spid="72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noFill/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332656"/>
            <a:ext cx="7272808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kern="1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    </a:t>
            </a:r>
            <a:r>
              <a:rPr lang="ru-RU" sz="2800" b="1" kern="1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Задание для повторения</a:t>
            </a:r>
            <a:endParaRPr lang="ru-RU" sz="2800" b="1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5020-E9A6-4F97-85EA-F220BF4CBC36}" type="datetime1">
              <a:rPr lang="ru-RU" smtClean="0"/>
              <a:pPr/>
              <a:t>11.04.2014</a:t>
            </a:fld>
            <a:endParaRPr lang="ru-RU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5616" y="1412776"/>
            <a:ext cx="3744416" cy="3187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36096" y="3068960"/>
            <a:ext cx="3230072" cy="3391576"/>
          </a:xfrm>
          <a:prstGeom prst="rect">
            <a:avLst/>
          </a:prstGeom>
          <a:noFill/>
        </p:spPr>
      </p:pic>
      <p:sp>
        <p:nvSpPr>
          <p:cNvPr id="13" name="Oval 10"/>
          <p:cNvSpPr>
            <a:spLocks noChangeArrowheads="1"/>
          </p:cNvSpPr>
          <p:nvPr/>
        </p:nvSpPr>
        <p:spPr bwMode="auto">
          <a:xfrm>
            <a:off x="6156176" y="4293096"/>
            <a:ext cx="135651" cy="135975"/>
          </a:xfrm>
          <a:prstGeom prst="ellipse">
            <a:avLst/>
          </a:prstGeom>
          <a:solidFill>
            <a:srgbClr val="F84E20"/>
          </a:solidFill>
          <a:ln w="9525" algn="ctr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6300192" y="4221088"/>
            <a:ext cx="889267" cy="34516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 dirty="0"/>
              <a:t>А</a:t>
            </a:r>
          </a:p>
        </p:txBody>
      </p:sp>
      <p:sp>
        <p:nvSpPr>
          <p:cNvPr id="18" name="Line 13"/>
          <p:cNvSpPr>
            <a:spLocks noChangeShapeType="1"/>
          </p:cNvSpPr>
          <p:nvPr/>
        </p:nvSpPr>
        <p:spPr bwMode="auto">
          <a:xfrm>
            <a:off x="1475654" y="1700808"/>
            <a:ext cx="2" cy="1656184"/>
          </a:xfrm>
          <a:prstGeom prst="line">
            <a:avLst/>
          </a:prstGeom>
          <a:noFill/>
          <a:ln w="9525">
            <a:solidFill>
              <a:srgbClr val="F84E2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>
            <a:off x="1475656" y="1628800"/>
            <a:ext cx="2232248" cy="0"/>
          </a:xfrm>
          <a:prstGeom prst="line">
            <a:avLst/>
          </a:prstGeom>
          <a:noFill/>
          <a:ln w="9525">
            <a:solidFill>
              <a:srgbClr val="F84E2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3707904" y="1268760"/>
            <a:ext cx="863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 smtClean="0"/>
              <a:t>a’’’</a:t>
            </a:r>
            <a:endParaRPr lang="ru-RU" b="1" dirty="0"/>
          </a:p>
        </p:txBody>
      </p:sp>
      <p:sp>
        <p:nvSpPr>
          <p:cNvPr id="21" name="Text Box 17"/>
          <p:cNvSpPr txBox="1">
            <a:spLocks noChangeArrowheads="1"/>
          </p:cNvSpPr>
          <p:nvPr/>
        </p:nvSpPr>
        <p:spPr bwMode="auto">
          <a:xfrm>
            <a:off x="1187624" y="2996952"/>
            <a:ext cx="576262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>
                <a:solidFill>
                  <a:sysClr val="windowText" lastClr="000000"/>
                </a:solidFill>
              </a:rPr>
              <a:t>a’</a:t>
            </a:r>
            <a:endParaRPr lang="ru-RU" b="1" dirty="0">
              <a:solidFill>
                <a:sysClr val="windowText" lastClr="000000"/>
              </a:solidFill>
            </a:endParaRPr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1187624" y="1124744"/>
            <a:ext cx="576263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/>
              <a:t>a’’</a:t>
            </a:r>
            <a:endParaRPr lang="ru-RU" b="1" dirty="0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3707904" y="1628800"/>
            <a:ext cx="0" cy="1800200"/>
          </a:xfrm>
          <a:prstGeom prst="line">
            <a:avLst/>
          </a:prstGeom>
          <a:noFill/>
          <a:ln w="9525">
            <a:solidFill>
              <a:srgbClr val="F84E2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 flipH="1">
            <a:off x="1547664" y="3429000"/>
            <a:ext cx="2160240" cy="0"/>
          </a:xfrm>
          <a:prstGeom prst="line">
            <a:avLst/>
          </a:prstGeom>
          <a:noFill/>
          <a:ln w="9525">
            <a:solidFill>
              <a:srgbClr val="F84E2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" name="Oval 11"/>
          <p:cNvSpPr>
            <a:spLocks noChangeArrowheads="1"/>
          </p:cNvSpPr>
          <p:nvPr/>
        </p:nvSpPr>
        <p:spPr bwMode="auto">
          <a:xfrm>
            <a:off x="3635896" y="1556792"/>
            <a:ext cx="142875" cy="144462"/>
          </a:xfrm>
          <a:prstGeom prst="ellipse">
            <a:avLst/>
          </a:prstGeom>
          <a:solidFill>
            <a:srgbClr val="F84E20"/>
          </a:solidFill>
          <a:ln w="9525" algn="ctr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5292080" y="980728"/>
            <a:ext cx="34563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Построить проекции точки А на изображениях видов детали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Oval 11"/>
          <p:cNvSpPr>
            <a:spLocks noChangeArrowheads="1"/>
          </p:cNvSpPr>
          <p:nvPr/>
        </p:nvSpPr>
        <p:spPr bwMode="auto">
          <a:xfrm>
            <a:off x="1403648" y="1556792"/>
            <a:ext cx="142875" cy="144462"/>
          </a:xfrm>
          <a:prstGeom prst="ellipse">
            <a:avLst/>
          </a:prstGeom>
          <a:solidFill>
            <a:srgbClr val="F84E20"/>
          </a:solidFill>
          <a:ln w="9525" algn="ctr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Oval 11"/>
          <p:cNvSpPr>
            <a:spLocks noChangeArrowheads="1"/>
          </p:cNvSpPr>
          <p:nvPr/>
        </p:nvSpPr>
        <p:spPr bwMode="auto">
          <a:xfrm>
            <a:off x="1403648" y="3356992"/>
            <a:ext cx="142875" cy="144462"/>
          </a:xfrm>
          <a:prstGeom prst="ellipse">
            <a:avLst/>
          </a:prstGeom>
          <a:solidFill>
            <a:srgbClr val="F84E20"/>
          </a:solidFill>
          <a:ln w="9525" algn="ctr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8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4941168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5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"/>
                            </p:stCondLst>
                            <p:childTnLst>
                              <p:par>
                                <p:cTn id="7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500"/>
                            </p:stCondLst>
                            <p:childTnLst>
                              <p:par>
                                <p:cTn id="8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8" grpId="0" animBg="1"/>
      <p:bldP spid="19" grpId="0" animBg="1"/>
      <p:bldP spid="20" grpId="0"/>
      <p:bldP spid="21" grpId="1"/>
      <p:bldP spid="22" grpId="0"/>
      <p:bldP spid="23" grpId="0" animBg="1"/>
      <p:bldP spid="24" grpId="0" animBg="1"/>
      <p:bldP spid="25" grpId="0" animBg="1"/>
      <p:bldP spid="17" grpId="0" animBg="1"/>
      <p:bldP spid="2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E4AB-7FDC-46E0-B050-E3467EA38544}" type="datetime1">
              <a:rPr lang="ru-RU" smtClean="0"/>
              <a:pPr/>
              <a:t>11.04.2014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332656"/>
            <a:ext cx="7272808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kern="1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    </a:t>
            </a:r>
            <a:r>
              <a:rPr lang="ru-RU" sz="2800" b="1" kern="1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Задание для повторения</a:t>
            </a:r>
            <a:endParaRPr lang="ru-RU" sz="2800" b="1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112474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Проекции какого геометрического тела  представлены на изображении?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600" y="2132855"/>
            <a:ext cx="3960440" cy="3011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4048" y="3284984"/>
            <a:ext cx="3312368" cy="2538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6732240" y="5661248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Цилиндр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332656"/>
            <a:ext cx="7272808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kern="1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    </a:t>
            </a:r>
            <a:r>
              <a:rPr lang="ru-RU" sz="2800" b="1" kern="1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Задание для повторения</a:t>
            </a:r>
            <a:endParaRPr lang="ru-RU" sz="2800" b="1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576" y="2204864"/>
            <a:ext cx="3600400" cy="375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755576" y="1052736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Проекции какого геометрического тела  представлены на изображении?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76056" y="2564904"/>
            <a:ext cx="2535566" cy="3096344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932040" y="5805264"/>
            <a:ext cx="3888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Треугольная призма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332656"/>
            <a:ext cx="7272808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kern="1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    </a:t>
            </a:r>
            <a:r>
              <a:rPr lang="ru-RU" sz="2800" b="1" kern="1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Задание для повторения</a:t>
            </a:r>
            <a:endParaRPr lang="ru-RU" sz="2800" b="1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5616" y="2204864"/>
            <a:ext cx="4104456" cy="4043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55576" y="112474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Проекции какого геометрического тела  представлены на изображении?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868144" y="2996952"/>
            <a:ext cx="2766537" cy="256567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5292080" y="566124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Шестиугольная призма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6E4AB-7FDC-46E0-B050-E3467EA38544}" type="datetime1">
              <a:rPr lang="ru-RU" smtClean="0"/>
              <a:pPr/>
              <a:t>11.04.2014</a:t>
            </a:fld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576" y="2204864"/>
            <a:ext cx="3672408" cy="3374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187624" y="332656"/>
            <a:ext cx="7272808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kern="1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    </a:t>
            </a:r>
            <a:r>
              <a:rPr lang="ru-RU" sz="2800" b="1" kern="1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Задание для повторения</a:t>
            </a:r>
            <a:endParaRPr lang="ru-RU" sz="2800" b="1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576" y="1124744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Проекции какого геометрического тела  представлены на изображении?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32040" y="2924944"/>
            <a:ext cx="3528392" cy="2852936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6084168" y="5949280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Пирамида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188640"/>
            <a:ext cx="8424936" cy="6480720"/>
          </a:xfrm>
          <a:prstGeom prst="rect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60648"/>
            <a:ext cx="8280920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Способ построения изображений на чертежах 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 основе анализа формы предмета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07704" y="1196752"/>
            <a:ext cx="5400600" cy="4238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611560" y="5373216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Мысленное расчленение  предмета на составляющие  его геометрические тела называют </a:t>
            </a:r>
            <a:r>
              <a:rPr lang="ru-RU" sz="24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анализом</a:t>
            </a:r>
            <a:r>
              <a:rPr lang="ru-RU" sz="2400" b="1" i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геометрической формы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5013176"/>
            <a:ext cx="43204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2065</TotalTime>
  <Words>1191</Words>
  <Application>Microsoft Office PowerPoint</Application>
  <PresentationFormat>Экран (4:3)</PresentationFormat>
  <Paragraphs>257</Paragraphs>
  <Slides>39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Roman</cp:lastModifiedBy>
  <cp:revision>215</cp:revision>
  <dcterms:created xsi:type="dcterms:W3CDTF">2014-01-24T21:12:20Z</dcterms:created>
  <dcterms:modified xsi:type="dcterms:W3CDTF">2014-04-10T22:23:02Z</dcterms:modified>
</cp:coreProperties>
</file>