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4" r:id="rId4"/>
    <p:sldId id="258" r:id="rId5"/>
    <p:sldId id="273" r:id="rId6"/>
    <p:sldId id="262" r:id="rId7"/>
    <p:sldId id="270" r:id="rId8"/>
    <p:sldId id="271" r:id="rId9"/>
    <p:sldId id="272" r:id="rId10"/>
    <p:sldId id="274" r:id="rId11"/>
    <p:sldId id="276" r:id="rId12"/>
    <p:sldId id="275" r:id="rId13"/>
    <p:sldId id="267" r:id="rId14"/>
    <p:sldId id="265" r:id="rId15"/>
    <p:sldId id="269" r:id="rId16"/>
    <p:sldId id="278" r:id="rId17"/>
    <p:sldId id="279" r:id="rId18"/>
    <p:sldId id="281" r:id="rId19"/>
    <p:sldId id="282" r:id="rId20"/>
    <p:sldId id="283" r:id="rId21"/>
    <p:sldId id="260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3399"/>
    <a:srgbClr val="FFFFCC"/>
    <a:srgbClr val="FFFF99"/>
    <a:srgbClr val="800080"/>
    <a:srgbClr val="660066"/>
    <a:srgbClr val="003300"/>
    <a:srgbClr val="FF99FF"/>
    <a:srgbClr val="8000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60" d="100"/>
          <a:sy n="60" d="100"/>
        </p:scale>
        <p:origin x="-738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63377-9B30-4AF6-98AC-B95D441D9269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20D7D9-13AC-406E-A986-77FFFFC35E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0D7D9-13AC-406E-A986-77FFFFC35E8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0D7D9-13AC-406E-A986-77FFFFC35E8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0D7D9-13AC-406E-A986-77FFFFC35E8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20D7D9-13AC-406E-A986-77FFFFC35E8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rgbClr val="FFFF99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90FB3-BD8D-476B-B85A-10C138F2C557}" type="datetimeFigureOut">
              <a:rPr lang="ru-RU" smtClean="0"/>
              <a:pPr/>
              <a:t>14.04.2014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7AC7C5-B3D0-4132-AE13-874A25FDEC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hyperlink" Target="&#1055;&#1088;&#1077;&#1079;&#1077;&#1085;&#1090;&#1072;&#1094;&#1080;&#1103;%202.pptx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5.png"/><Relationship Id="rId5" Type="http://schemas.openxmlformats.org/officeDocument/2006/relationships/image" Target="../media/image20.jpeg"/><Relationship Id="rId10" Type="http://schemas.openxmlformats.org/officeDocument/2006/relationships/slide" Target="slide2.xml"/><Relationship Id="rId4" Type="http://schemas.openxmlformats.org/officeDocument/2006/relationships/image" Target="../media/image19.jpeg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3.jpeg"/><Relationship Id="rId7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hyperlink" Target="&#1055;&#1088;&#1077;&#1079;&#1077;&#1085;&#1090;&#1072;&#1094;&#1080;&#1103;%204.ppt" TargetMode="External"/><Relationship Id="rId5" Type="http://schemas.openxmlformats.org/officeDocument/2006/relationships/image" Target="../media/image25.png"/><Relationship Id="rId10" Type="http://schemas.openxmlformats.org/officeDocument/2006/relationships/image" Target="../media/image9.png"/><Relationship Id="rId4" Type="http://schemas.openxmlformats.org/officeDocument/2006/relationships/image" Target="../media/image24.png"/><Relationship Id="rId9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11" Type="http://schemas.openxmlformats.org/officeDocument/2006/relationships/hyperlink" Target="&#1055;&#1088;&#1077;&#1079;&#1077;&#1085;&#1090;&#1072;&#1094;&#1080;&#1103;%205.pptx" TargetMode="External"/><Relationship Id="rId5" Type="http://schemas.openxmlformats.org/officeDocument/2006/relationships/oleObject" Target="../embeddings/oleObject3.bin"/><Relationship Id="rId10" Type="http://schemas.openxmlformats.org/officeDocument/2006/relationships/image" Target="../media/image5.png"/><Relationship Id="rId4" Type="http://schemas.openxmlformats.org/officeDocument/2006/relationships/oleObject" Target="../embeddings/oleObject2.bin"/><Relationship Id="rId9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3.png"/><Relationship Id="rId7" Type="http://schemas.openxmlformats.org/officeDocument/2006/relationships/slide" Target="slide2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19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6.png"/><Relationship Id="rId7" Type="http://schemas.openxmlformats.org/officeDocument/2006/relationships/slide" Target="slide18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slide" Target="slide2.xml"/><Relationship Id="rId4" Type="http://schemas.openxmlformats.org/officeDocument/2006/relationships/image" Target="../media/image37.jpeg"/><Relationship Id="rId9" Type="http://schemas.openxmlformats.org/officeDocument/2006/relationships/hyperlink" Target="&#1055;&#1088;&#1077;&#1079;&#1077;&#1085;&#1090;&#1072;&#1094;&#1080;&#1103;%206.pptx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3.xml"/><Relationship Id="rId7" Type="http://schemas.openxmlformats.org/officeDocument/2006/relationships/slide" Target="slide1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5.xml"/><Relationship Id="rId10" Type="http://schemas.openxmlformats.org/officeDocument/2006/relationships/image" Target="../media/image4.png"/><Relationship Id="rId4" Type="http://schemas.openxmlformats.org/officeDocument/2006/relationships/slide" Target="slide14.xml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onsearch.ru/tags/house/" TargetMode="External"/><Relationship Id="rId2" Type="http://schemas.openxmlformats.org/officeDocument/2006/relationships/hyperlink" Target="http://www.iconsearch.ru/tags/%D1%81%D1%82%D1%80%D0%B5%D0%BB%D0%BA%D0%B0/?page=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ages.yandex.ru/yandsearch?text=%D0%B0%D0%BD%D0%B8%D0%BC%D0%B0%D1%86%D0%B8%D0%BE%D0%BD%D0%BD%D1%8B%D0%B5%20%D0%BA%D0%B0%D1%80%D1%82%D0%B8%D0%BD%D0%BA%D0%B8%20%D0%B4%D0%BB%D1%8F%20%D0%BF%D1%80%D0%B5%D0%B7%D0%B5%D0%BD%D1%82%D0%B0%D1%86%D0%B8%D0%B9&amp;noreask=1&amp;pos=2&amp;rpt=simage&amp;lr=43&amp;img_url=http://www.proshkolu.ru/content/media/pic%25" TargetMode="External"/><Relationship Id="rId4" Type="http://schemas.openxmlformats.org/officeDocument/2006/relationships/hyperlink" Target="http://www.iconsearch.ru/tags/%D0%B8%D0%BD%D1%84%D0%BE%D1%80%D0%BC%D0%B0%D1%86%D0%B8%D1%8F/?page=2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4.png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5.png"/><Relationship Id="rId5" Type="http://schemas.openxmlformats.org/officeDocument/2006/relationships/slide" Target="slide7.xml"/><Relationship Id="rId10" Type="http://schemas.openxmlformats.org/officeDocument/2006/relationships/slide" Target="slide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4612" y="4071942"/>
            <a:ext cx="356540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i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66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дроби</a:t>
            </a:r>
            <a:endParaRPr lang="ru-RU" sz="9600" b="1" i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66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870134">
            <a:off x="666323" y="2443559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i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Обыкновенные</a:t>
            </a:r>
            <a:r>
              <a:rPr lang="ru-RU" sz="9600" b="1" i="1" dirty="0" smtClean="0">
                <a:ln w="11430"/>
                <a:solidFill>
                  <a:srgbClr val="0099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9600" b="1" i="1" dirty="0">
              <a:ln w="11430"/>
              <a:solidFill>
                <a:srgbClr val="0099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6" name="AutoShape 2" descr="http://im3-tub-ru.yandex.net/i?id=111445090-59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90500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://im3-tub-ru.yandex.net/i?id=111445090-59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90500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fly-mama.ru/wp-content/uploads/2013/08/delissimo2.jpg"/>
          <p:cNvSpPr>
            <a:spLocks noChangeAspect="1" noChangeArrowheads="1"/>
          </p:cNvSpPr>
          <p:nvPr/>
        </p:nvSpPr>
        <p:spPr bwMode="auto">
          <a:xfrm>
            <a:off x="155575" y="-1790700"/>
            <a:ext cx="6096000" cy="3733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 descr="C:\Users\Альбина\Desktop\delissimo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0"/>
            <a:ext cx="1901198" cy="27860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32" name="Picture 8" descr="C:\Users\Альбина\Desktop\0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43636" y="3857636"/>
            <a:ext cx="3000364" cy="3000364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43808" y="5949280"/>
            <a:ext cx="330250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err="1" smtClean="0"/>
              <a:t>Залазаева</a:t>
            </a:r>
            <a:r>
              <a:rPr lang="ru-RU" sz="1600" b="1" dirty="0" smtClean="0"/>
              <a:t> Альбина Владимировна</a:t>
            </a:r>
          </a:p>
          <a:p>
            <a:r>
              <a:rPr lang="ru-RU" sz="1600" b="1" dirty="0" smtClean="0"/>
              <a:t>ИДЕНТИФИКАТОР 208 – 963 - 803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642918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Китай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142984"/>
            <a:ext cx="85725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Первоначально  использовали простейшие дроби, которые получили наименования с использованием иероглифа </a:t>
            </a:r>
            <a:r>
              <a:rPr lang="ru-RU" sz="2800" b="1" u="sng" dirty="0" smtClean="0">
                <a:solidFill>
                  <a:srgbClr val="FF0000"/>
                </a:solidFill>
                <a:latin typeface="Monotype Corsiva" pitchFamily="66" charset="0"/>
              </a:rPr>
              <a:t>бань</a:t>
            </a:r>
            <a:r>
              <a:rPr lang="ru-RU" sz="2800" b="1" dirty="0" smtClean="0">
                <a:latin typeface="Monotype Corsiva" pitchFamily="66" charset="0"/>
              </a:rPr>
              <a:t> :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err="1" smtClean="0">
                <a:solidFill>
                  <a:srgbClr val="000099"/>
                </a:solidFill>
                <a:latin typeface="Monotype Corsiva" pitchFamily="66" charset="0"/>
              </a:rPr>
              <a:t>бань</a:t>
            </a:r>
            <a:r>
              <a:rPr lang="ru-RU" sz="2800" b="1" dirty="0" smtClean="0">
                <a:latin typeface="Monotype Corsiva" pitchFamily="66" charset="0"/>
              </a:rPr>
              <a:t> («половина») –1\2;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err="1" smtClean="0">
                <a:solidFill>
                  <a:srgbClr val="000099"/>
                </a:solidFill>
                <a:latin typeface="Monotype Corsiva" pitchFamily="66" charset="0"/>
              </a:rPr>
              <a:t>шао</a:t>
            </a:r>
            <a:r>
              <a:rPr lang="ru-RU" sz="2800" b="1" dirty="0" smtClean="0">
                <a:solidFill>
                  <a:srgbClr val="000099"/>
                </a:solidFill>
                <a:latin typeface="Monotype Corsiva" pitchFamily="66" charset="0"/>
              </a:rPr>
              <a:t> бань </a:t>
            </a:r>
            <a:r>
              <a:rPr lang="ru-RU" sz="2800" b="1" dirty="0" smtClean="0">
                <a:latin typeface="Monotype Corsiva" pitchFamily="66" charset="0"/>
              </a:rPr>
              <a:t>(«малая половина») –1\3; 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/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solidFill>
                  <a:srgbClr val="000099"/>
                </a:solidFill>
                <a:latin typeface="Monotype Corsiva" pitchFamily="66" charset="0"/>
              </a:rPr>
              <a:t>тай бань </a:t>
            </a:r>
            <a:r>
              <a:rPr lang="ru-RU" sz="2800" b="1" dirty="0" smtClean="0">
                <a:latin typeface="Monotype Corsiva" pitchFamily="66" charset="0"/>
              </a:rPr>
              <a:t>(«большая половина») –2\3. </a:t>
            </a:r>
            <a:br>
              <a:rPr lang="ru-RU" sz="2800" b="1" dirty="0" smtClean="0">
                <a:latin typeface="Monotype Corsiva" pitchFamily="66" charset="0"/>
              </a:rPr>
            </a:b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92" y="4929198"/>
            <a:ext cx="89082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При записи дробей вместо дробной черты использовали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точку</a:t>
            </a:r>
            <a:r>
              <a:rPr lang="ru-RU" sz="2800" b="1" dirty="0" smtClean="0">
                <a:latin typeface="Monotype Corsiva" pitchFamily="66" charset="0"/>
              </a:rPr>
              <a:t>: </a:t>
            </a:r>
            <a:endParaRPr lang="ru-RU" sz="2800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472" y="5357826"/>
            <a:ext cx="92869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Monotype Corsiva" pitchFamily="66" charset="0"/>
              </a:rPr>
              <a:t>1</a:t>
            </a:r>
          </a:p>
          <a:p>
            <a:r>
              <a:rPr lang="ru-RU" sz="4000" b="1" dirty="0">
                <a:latin typeface="Monotype Corsiva" pitchFamily="66" charset="0"/>
              </a:rPr>
              <a:t>2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71472" y="6000768"/>
            <a:ext cx="500066" cy="1588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43042" y="5357826"/>
            <a:ext cx="92869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Monotype Corsiva" pitchFamily="66" charset="0"/>
              </a:rPr>
              <a:t>1</a:t>
            </a:r>
          </a:p>
          <a:p>
            <a:r>
              <a:rPr lang="ru-RU" sz="4000" b="1" dirty="0" smtClean="0">
                <a:latin typeface="Monotype Corsiva" pitchFamily="66" charset="0"/>
              </a:rPr>
              <a:t>2</a:t>
            </a:r>
            <a:endParaRPr lang="ru-RU" sz="4000" b="1" dirty="0">
              <a:latin typeface="Monotype Corsiva" pitchFamily="66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785918" y="5929331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/>
          </a:p>
        </p:txBody>
      </p:sp>
      <p:sp>
        <p:nvSpPr>
          <p:cNvPr id="12" name="TextBox 11"/>
          <p:cNvSpPr txBox="1"/>
          <p:nvPr/>
        </p:nvSpPr>
        <p:spPr>
          <a:xfrm>
            <a:off x="1142976" y="5643578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=</a:t>
            </a:r>
            <a:endParaRPr lang="ru-RU" sz="4400" dirty="0"/>
          </a:p>
        </p:txBody>
      </p:sp>
      <p:pic>
        <p:nvPicPr>
          <p:cNvPr id="14" name="Picture 1" descr="C:\Users\Марина\Desktop\beos_home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500042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 на Руси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5720" y="928670"/>
            <a:ext cx="864399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   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русских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рукописных арифметиках XVII века дроби называли долями,  позднее «ломаными числами».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5786" y="1857364"/>
            <a:ext cx="7462612" cy="1142438"/>
          </a:xfrm>
          <a:solidFill>
            <a:srgbClr val="CC99FF"/>
          </a:solidFill>
          <a:ln w="28575">
            <a:solidFill>
              <a:srgbClr val="800080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Числитель назывался </a:t>
            </a:r>
            <a:r>
              <a:rPr lang="ru-RU" sz="2800" b="1" i="1" dirty="0" smtClean="0">
                <a:solidFill>
                  <a:srgbClr val="C00000"/>
                </a:solidFill>
                <a:latin typeface="Monotype Corsiva" pitchFamily="66" charset="0"/>
              </a:rPr>
              <a:t>верхним числом</a:t>
            </a:r>
            <a:r>
              <a:rPr lang="ru-RU" b="1" i="1" dirty="0" smtClean="0">
                <a:latin typeface="Monotype Corsiva" pitchFamily="66" charset="0"/>
              </a:rPr>
              <a:t>,</a:t>
            </a:r>
            <a:r>
              <a:rPr lang="ru-RU" b="1" i="1" dirty="0" smtClean="0">
                <a:solidFill>
                  <a:srgbClr val="990000"/>
                </a:solidFill>
                <a:latin typeface="Monotype Corsiva" pitchFamily="66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 знаменатель</a:t>
            </a:r>
            <a:r>
              <a:rPr lang="ru-RU" b="1" i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latin typeface="Monotype Corsiva" pitchFamily="66" charset="0"/>
              </a:rPr>
              <a:t>исподним</a:t>
            </a:r>
            <a:r>
              <a:rPr lang="ru-RU" b="1" i="1" dirty="0" smtClean="0">
                <a:latin typeface="Monotype Corsiva" pitchFamily="66" charset="0"/>
              </a:rPr>
              <a:t>.</a:t>
            </a:r>
            <a:endParaRPr lang="ru-RU" b="1" i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429000"/>
            <a:ext cx="4071884" cy="2616101"/>
          </a:xfrm>
          <a:prstGeom prst="rect">
            <a:avLst/>
          </a:prstGeom>
          <a:gradFill flip="none" rotWithShape="1">
            <a:gsLst>
              <a:gs pos="0">
                <a:srgbClr val="FFFF99">
                  <a:shade val="30000"/>
                  <a:satMod val="115000"/>
                </a:srgbClr>
              </a:gs>
              <a:gs pos="50000">
                <a:srgbClr val="FFFF99">
                  <a:shade val="67500"/>
                  <a:satMod val="115000"/>
                </a:srgbClr>
              </a:gs>
              <a:gs pos="100000">
                <a:srgbClr val="FFFF99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2200" b="1" dirty="0" smtClean="0"/>
              <a:t>Термины в рукописях </a:t>
            </a:r>
            <a:r>
              <a:rPr lang="en-US" sz="2200" b="1" dirty="0" smtClean="0"/>
              <a:t>XVII </a:t>
            </a:r>
            <a:r>
              <a:rPr lang="ru-RU" sz="2200" b="1" dirty="0" smtClean="0"/>
              <a:t>столетия назывались так: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C00000"/>
                </a:solidFill>
              </a:rPr>
              <a:t>Делимое</a:t>
            </a:r>
            <a:r>
              <a:rPr lang="ru-RU" sz="2000" dirty="0" smtClean="0"/>
              <a:t> – </a:t>
            </a:r>
            <a:r>
              <a:rPr lang="ru-RU" sz="2000" b="1" dirty="0" smtClean="0"/>
              <a:t>«большой перечень»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C00000"/>
                </a:solidFill>
              </a:rPr>
              <a:t>Делитель</a:t>
            </a:r>
            <a:r>
              <a:rPr lang="ru-RU" sz="2000" dirty="0" smtClean="0"/>
              <a:t> – </a:t>
            </a:r>
            <a:r>
              <a:rPr lang="ru-RU" sz="2000" b="1" dirty="0" smtClean="0"/>
              <a:t>«деловой перечень»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Частное</a:t>
            </a:r>
            <a:r>
              <a:rPr lang="ru-RU" sz="2000" dirty="0" smtClean="0"/>
              <a:t> – </a:t>
            </a:r>
            <a:r>
              <a:rPr lang="ru-RU" sz="1900" b="1" dirty="0" smtClean="0"/>
              <a:t>«</a:t>
            </a:r>
            <a:r>
              <a:rPr lang="ru-RU" sz="1900" b="1" dirty="0" err="1" smtClean="0"/>
              <a:t>жеребейный</a:t>
            </a:r>
            <a:r>
              <a:rPr lang="ru-RU" sz="1900" b="1" dirty="0" smtClean="0"/>
              <a:t> перечень»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solidFill>
                  <a:srgbClr val="C00000"/>
                </a:solidFill>
              </a:rPr>
              <a:t>Остаток</a:t>
            </a:r>
            <a:r>
              <a:rPr lang="ru-RU" sz="2000" dirty="0" smtClean="0"/>
              <a:t> – </a:t>
            </a:r>
            <a:r>
              <a:rPr lang="ru-RU" sz="2000" b="1" dirty="0" smtClean="0"/>
              <a:t>«остаточная доля»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3429000"/>
            <a:ext cx="4357718" cy="2062103"/>
          </a:xfrm>
          <a:prstGeom prst="rect">
            <a:avLst/>
          </a:prstGeom>
          <a:gradFill flip="none" rotWithShape="1">
            <a:gsLst>
              <a:gs pos="0">
                <a:srgbClr val="FFFF99">
                  <a:shade val="30000"/>
                  <a:satMod val="115000"/>
                </a:srgbClr>
              </a:gs>
              <a:gs pos="50000">
                <a:srgbClr val="FFFF99">
                  <a:shade val="67500"/>
                  <a:satMod val="115000"/>
                </a:srgbClr>
              </a:gs>
              <a:gs pos="100000">
                <a:srgbClr val="FFFF99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Доли со знаменателями от 5 до 10 включительно выражали с окончанием  </a:t>
            </a:r>
            <a:r>
              <a:rPr lang="ru-RU" sz="23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ru-RU" sz="2200" b="1" i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ина</a:t>
            </a: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Доли со знаменателями 11 и более выговаривали с помощью слова </a:t>
            </a:r>
            <a:r>
              <a:rPr lang="ru-RU" sz="2200" b="1" i="1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жеребий</a:t>
            </a:r>
            <a:r>
              <a:rPr lang="ru-RU" sz="2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 descr="C:\Users\Марина\Desktop\Рисунок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15338" y="6000768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85720" y="1071546"/>
            <a:ext cx="864399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старых руководствах находим следующие названия дробей на Руси: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214554"/>
            <a:ext cx="4071884" cy="3323987"/>
          </a:xfrm>
          <a:prstGeom prst="rect">
            <a:avLst/>
          </a:prstGeom>
          <a:gradFill flip="none" rotWithShape="1">
            <a:gsLst>
              <a:gs pos="0">
                <a:srgbClr val="FFFFFF">
                  <a:shade val="30000"/>
                  <a:satMod val="115000"/>
                </a:srgbClr>
              </a:gs>
              <a:gs pos="50000">
                <a:srgbClr val="FFFFFF">
                  <a:shade val="67500"/>
                  <a:satMod val="115000"/>
                </a:srgbClr>
              </a:gs>
              <a:gs pos="100000">
                <a:srgbClr val="FFFFFF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rgbClr val="00009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четь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половина, полтина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полчеть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полполчеть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полполполчеть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(малая четь)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седим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ина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285992"/>
            <a:ext cx="4363502" cy="323165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rgbClr val="000099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треть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полтреть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полполтреть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полполполтреть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(малая треть)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1" baseline="-25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пят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ина</a:t>
            </a:r>
          </a:p>
          <a:p>
            <a:pPr>
              <a:lnSpc>
                <a:spcPct val="150000"/>
              </a:lnSpc>
            </a:pPr>
            <a:r>
              <a:rPr lang="ru-RU" sz="2000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десят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ина</a:t>
            </a:r>
          </a:p>
          <a:p>
            <a:r>
              <a:rPr lang="ru-RU" b="1" baseline="300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11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пять тринадцатых </a:t>
            </a:r>
            <a:r>
              <a:rPr lang="ru-RU" sz="2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жеребиев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714356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 на Руси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" name="Picture 1" descr="C:\Users\Марина\Desktop\up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6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6200000">
            <a:off x="7572396" y="6072206"/>
            <a:ext cx="571128" cy="571128"/>
          </a:xfrm>
          <a:prstGeom prst="rect">
            <a:avLst/>
          </a:prstGeom>
          <a:noFill/>
        </p:spPr>
      </p:pic>
      <p:pic>
        <p:nvPicPr>
          <p:cNvPr id="12" name="Picture 1" descr="C:\Users\Марина\Desktop\beos_hom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 txBox="1">
            <a:spLocks noChangeArrowheads="1"/>
          </p:cNvSpPr>
          <p:nvPr/>
        </p:nvSpPr>
        <p:spPr bwMode="auto">
          <a:xfrm>
            <a:off x="1835696" y="2996952"/>
            <a:ext cx="4752528" cy="648072"/>
          </a:xfrm>
          <a:prstGeom prst="rect">
            <a:avLst/>
          </a:prstGeom>
          <a:solidFill>
            <a:srgbClr val="800080"/>
          </a:solidFill>
          <a:ln w="9525">
            <a:solidFill>
              <a:srgbClr val="00206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j-ea"/>
                <a:cs typeface="Times New Roman" pitchFamily="18" charset="0"/>
              </a:rPr>
              <a:t>Дробная черта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1187624" y="404664"/>
            <a:ext cx="6143668" cy="2071702"/>
          </a:xfrm>
          <a:prstGeom prst="rect">
            <a:avLst/>
          </a:prstGeom>
        </p:spPr>
        <p:txBody>
          <a:bodyPr spcFirstLastPara="1">
            <a:prstTxWarp prst="textArchUp">
              <a:avLst/>
            </a:prstTxWarp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>
                <a:solidFill>
                  <a:srgbClr val="008000"/>
                </a:solidFill>
                <a:latin typeface="Arial Black" pitchFamily="34" charset="0"/>
              </a:rPr>
              <a:t>числитель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428596" y="4214818"/>
            <a:ext cx="7600984" cy="2071702"/>
          </a:xfrm>
          <a:prstGeom prst="rect">
            <a:avLst/>
          </a:prstGeom>
        </p:spPr>
        <p:txBody>
          <a:bodyPr spcFirstLastPara="1">
            <a:prstTxWarp prst="textArchDown">
              <a:avLst/>
            </a:prstTxWarp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b="1" dirty="0">
                <a:solidFill>
                  <a:srgbClr val="008000"/>
                </a:solidFill>
                <a:latin typeface="Arial Black" pitchFamily="34" charset="0"/>
              </a:rPr>
              <a:t>знаменатель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214938" y="1571625"/>
            <a:ext cx="3643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Показывает –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сколько долей взято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14938" y="4357688"/>
            <a:ext cx="36433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Показывает – </a:t>
            </a:r>
          </a:p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на сколько долей делят</a:t>
            </a:r>
          </a:p>
        </p:txBody>
      </p:sp>
      <p:pic>
        <p:nvPicPr>
          <p:cNvPr id="15" name="Picture 2" descr="C:\Users\любовь\Desktop\3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 l="6239" t="6234" r="57415" b="56547"/>
          <a:stretch>
            <a:fillRect/>
          </a:stretch>
        </p:blipFill>
        <p:spPr bwMode="auto">
          <a:xfrm>
            <a:off x="3491880" y="1412776"/>
            <a:ext cx="1068869" cy="1368152"/>
          </a:xfrm>
          <a:prstGeom prst="rect">
            <a:avLst/>
          </a:prstGeom>
          <a:noFill/>
        </p:spPr>
      </p:pic>
      <p:pic>
        <p:nvPicPr>
          <p:cNvPr id="17" name="Picture 2" descr="C:\Users\любовь\Desktop\3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843" t="56057" r="26416"/>
          <a:stretch>
            <a:fillRect/>
          </a:stretch>
        </p:blipFill>
        <p:spPr bwMode="auto">
          <a:xfrm>
            <a:off x="3491880" y="3933056"/>
            <a:ext cx="1259241" cy="1512169"/>
          </a:xfrm>
          <a:prstGeom prst="rect">
            <a:avLst/>
          </a:prstGeom>
          <a:noFill/>
        </p:spPr>
      </p:pic>
      <p:pic>
        <p:nvPicPr>
          <p:cNvPr id="9" name="Picture 1" descr="C:\Users\Марина\Desktop\beos_home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FF00"/>
                </a:solidFill>
              </a:rPr>
              <a:t>При чтении дробей</a:t>
            </a:r>
            <a:br>
              <a:rPr lang="ru-RU" sz="4000" b="1" dirty="0" smtClean="0">
                <a:solidFill>
                  <a:srgbClr val="FFFF00"/>
                </a:solidFill>
              </a:rPr>
            </a:br>
            <a:r>
              <a:rPr lang="ru-RU" sz="4000" b="1" dirty="0" smtClean="0">
                <a:solidFill>
                  <a:srgbClr val="FFFF00"/>
                </a:solidFill>
              </a:rPr>
              <a:t> надо помнить: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476871"/>
          </a:xfr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Числитель дроби </a:t>
            </a:r>
            <a:r>
              <a:rPr lang="ru-RU" sz="2800" b="1" i="1" dirty="0" smtClean="0">
                <a:solidFill>
                  <a:schemeClr val="tx1"/>
                </a:solidFill>
              </a:rPr>
              <a:t>– количественное числительное женского рода (одна, две, пять, двадцать четыре и т.д.),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а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знаменатель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i="1" dirty="0" smtClean="0">
                <a:solidFill>
                  <a:schemeClr val="tx1"/>
                </a:solidFill>
              </a:rPr>
              <a:t>– порядковое числительное (седьмая, сотая, сто сорок четвертая и т.д.). </a:t>
            </a:r>
          </a:p>
          <a:p>
            <a:endParaRPr lang="ru-RU" dirty="0"/>
          </a:p>
        </p:txBody>
      </p:sp>
      <p:pic>
        <p:nvPicPr>
          <p:cNvPr id="22530" name="Picture 2" descr="C:\Users\любовь\Desktop\wazn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88640"/>
            <a:ext cx="1008112" cy="1489176"/>
          </a:xfrm>
          <a:prstGeom prst="rect">
            <a:avLst/>
          </a:prstGeom>
          <a:noFill/>
        </p:spPr>
      </p:pic>
      <p:pic>
        <p:nvPicPr>
          <p:cNvPr id="22532" name="Picture 4" descr="C:\Users\любовь\Desktop\i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572008"/>
            <a:ext cx="360040" cy="102053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85786" y="4786322"/>
            <a:ext cx="31191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(пять  шестых)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 descr="C:\Users\любовь\Desktop\1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500570"/>
            <a:ext cx="432048" cy="10287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143504" y="4714884"/>
            <a:ext cx="271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(одна вторая)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1" descr="C:\Users\Марина\Desktop\beos_hom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  <p:sp>
        <p:nvSpPr>
          <p:cNvPr id="10" name="Прямоугольник 9">
            <a:hlinkClick r:id="rId7" action="ppaction://hlinkpres?slideindex=2&amp;slidetitle=Слайд 2"/>
          </p:cNvPr>
          <p:cNvSpPr/>
          <p:nvPr/>
        </p:nvSpPr>
        <p:spPr>
          <a:xfrm>
            <a:off x="2143108" y="5643578"/>
            <a:ext cx="4435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333399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333399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  <a:latin typeface="Segoe Print" pitchFamily="2" charset="0"/>
                <a:cs typeface="Times New Roman" pitchFamily="18" charset="0"/>
              </a:rPr>
              <a:t>Сравнение дробей</a:t>
            </a:r>
            <a:endParaRPr lang="ru-RU" sz="3200" dirty="0">
              <a:solidFill>
                <a:srgbClr val="6600CC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0" y="4500570"/>
            <a:ext cx="3571900" cy="1928826"/>
          </a:xfrm>
          <a:solidFill>
            <a:srgbClr val="CC99FF"/>
          </a:solidFill>
          <a:ln w="28575">
            <a:solidFill>
              <a:srgbClr val="800080"/>
            </a:solidFill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990000"/>
                </a:solidFill>
              </a:rPr>
              <a:t> </a:t>
            </a:r>
            <a:r>
              <a:rPr lang="ru-RU" sz="2800" b="1" i="1" dirty="0" smtClean="0">
                <a:latin typeface="Monotype Corsiva" pitchFamily="66" charset="0"/>
              </a:rPr>
              <a:t>На  координатном  луче равные  дроби </a:t>
            </a:r>
          </a:p>
          <a:p>
            <a:pPr algn="ctr">
              <a:buNone/>
            </a:pPr>
            <a:r>
              <a:rPr lang="ru-RU" sz="2800" b="1" i="1" dirty="0" smtClean="0">
                <a:latin typeface="Monotype Corsiva" pitchFamily="66" charset="0"/>
              </a:rPr>
              <a:t>соответствуют  одной  и  той  же  точке.</a:t>
            </a:r>
            <a:endParaRPr lang="ru-RU" sz="2800" b="1" i="1" dirty="0">
              <a:latin typeface="Monotype Corsiva" pitchFamily="66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571744"/>
            <a:ext cx="6000792" cy="184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285720" y="4714884"/>
            <a:ext cx="3357586" cy="1428760"/>
          </a:xfrm>
          <a:prstGeom prst="rect">
            <a:avLst/>
          </a:prstGeom>
          <a:solidFill>
            <a:srgbClr val="CC99FF"/>
          </a:solidFill>
          <a:ln w="28575">
            <a:solidFill>
              <a:srgbClr val="80008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Две равные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дроби обозначают одно и то же 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дробное число</a:t>
            </a:r>
            <a:r>
              <a:rPr kumimoji="0" lang="ru-RU" sz="2800" b="1" i="1" u="none" strike="noStrike" kern="1200" cap="none" spc="0" normalizeH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.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99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pic>
        <p:nvPicPr>
          <p:cNvPr id="8" name="Picture 2" descr="C:\Users\Альбина\Desktop\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714356"/>
            <a:ext cx="1714512" cy="1714507"/>
          </a:xfrm>
          <a:prstGeom prst="rect">
            <a:avLst/>
          </a:prstGeom>
          <a:noFill/>
        </p:spPr>
      </p:pic>
      <p:pic>
        <p:nvPicPr>
          <p:cNvPr id="9" name="Picture 2" descr="C:\Users\Альбина\Desktop\i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714356"/>
            <a:ext cx="1785950" cy="1714507"/>
          </a:xfrm>
          <a:prstGeom prst="rect">
            <a:avLst/>
          </a:prstGeom>
          <a:noFill/>
        </p:spPr>
      </p:pic>
      <p:pic>
        <p:nvPicPr>
          <p:cNvPr id="10" name="Picture 2" descr="C:\Users\Альбина\Desktop\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714356"/>
            <a:ext cx="571504" cy="1571636"/>
          </a:xfrm>
          <a:prstGeom prst="rect">
            <a:avLst/>
          </a:prstGeom>
          <a:noFill/>
        </p:spPr>
      </p:pic>
      <p:pic>
        <p:nvPicPr>
          <p:cNvPr id="11" name="Picture 2" descr="C:\Users\Альбина\Desktop\i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928670"/>
            <a:ext cx="642942" cy="1178726"/>
          </a:xfrm>
          <a:prstGeom prst="rect">
            <a:avLst/>
          </a:prstGeom>
          <a:noFill/>
        </p:spPr>
      </p:pic>
      <p:pic>
        <p:nvPicPr>
          <p:cNvPr id="13" name="Picture 2" descr="C:\Users\Альбина\Desktop\i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000108"/>
            <a:ext cx="438370" cy="1071570"/>
          </a:xfrm>
          <a:prstGeom prst="rect">
            <a:avLst/>
          </a:prstGeom>
          <a:noFill/>
        </p:spPr>
      </p:pic>
      <p:pic>
        <p:nvPicPr>
          <p:cNvPr id="14" name="Picture 3" descr="C:\Users\Марина\Desktop\Рисунок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86776" y="6000768"/>
            <a:ext cx="576064" cy="617840"/>
          </a:xfrm>
          <a:prstGeom prst="rect">
            <a:avLst/>
          </a:prstGeom>
          <a:noFill/>
        </p:spPr>
      </p:pic>
      <p:pic>
        <p:nvPicPr>
          <p:cNvPr id="15" name="Picture 1" descr="C:\Users\Марина\Desktop\beos_home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286776" y="5286388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00CC"/>
                </a:solidFill>
                <a:latin typeface="Segoe Print" pitchFamily="2" charset="0"/>
                <a:cs typeface="Times New Roman" pitchFamily="18" charset="0"/>
              </a:rPr>
              <a:t>Сравнение дробей</a:t>
            </a:r>
            <a:endParaRPr lang="ru-RU" sz="3200" dirty="0">
              <a:solidFill>
                <a:srgbClr val="6600CC"/>
              </a:solidFill>
            </a:endParaRPr>
          </a:p>
        </p:txBody>
      </p:sp>
      <p:pic>
        <p:nvPicPr>
          <p:cNvPr id="25603" name="Picture 3" descr="C:\Users\Альбина\Desktop\0004-004-Sravnenie-drobej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785794"/>
            <a:ext cx="3286148" cy="1941815"/>
          </a:xfrm>
          <a:prstGeom prst="rect">
            <a:avLst/>
          </a:prstGeom>
          <a:noFill/>
        </p:spPr>
      </p:pic>
      <p:sp>
        <p:nvSpPr>
          <p:cNvPr id="17" name="Содержимое 5"/>
          <p:cNvSpPr txBox="1">
            <a:spLocks/>
          </p:cNvSpPr>
          <p:nvPr/>
        </p:nvSpPr>
        <p:spPr>
          <a:xfrm>
            <a:off x="4214810" y="1000108"/>
            <a:ext cx="4714908" cy="1714512"/>
          </a:xfrm>
          <a:prstGeom prst="rect">
            <a:avLst/>
          </a:prstGeom>
          <a:solidFill>
            <a:srgbClr val="CCCCFF"/>
          </a:solidFill>
          <a:ln w="28575">
            <a:solidFill>
              <a:srgbClr val="C00000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Из двух дробей с одинаковыми знаменателями меньше та,  у которой меньше числитель,  и больше та,  у которой больше числитель.</a:t>
            </a:r>
            <a:endParaRPr kumimoji="0" lang="ru-RU" sz="20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5"/>
          <p:cNvSpPr txBox="1">
            <a:spLocks/>
          </p:cNvSpPr>
          <p:nvPr/>
        </p:nvSpPr>
        <p:spPr>
          <a:xfrm>
            <a:off x="428596" y="4357694"/>
            <a:ext cx="8286808" cy="1000156"/>
          </a:xfrm>
          <a:prstGeom prst="rect">
            <a:avLst/>
          </a:prstGeom>
          <a:solidFill>
            <a:srgbClr val="CCCCFF"/>
          </a:solidFill>
          <a:ln w="28575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Точка на координатном луче, имеющая м</a:t>
            </a:r>
            <a:r>
              <a:rPr kumimoji="0" lang="en-US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é</a:t>
            </a:r>
            <a:r>
              <a:rPr kumimoji="0" lang="ru-RU" sz="20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ньшую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координату,  лежит слева от точки, имеющей б</a:t>
            </a:r>
            <a:r>
              <a:rPr kumimoji="0" lang="en-US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ó</a:t>
            </a:r>
            <a:r>
              <a:rPr kumimoji="0" lang="ru-RU" sz="2000" b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льшую</a:t>
            </a:r>
            <a:r>
              <a:rPr kumimoji="0" lang="ru-RU" sz="2000" b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координату.</a:t>
            </a:r>
            <a:endParaRPr kumimoji="0" lang="ru-RU" sz="2000" b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674" y="2913169"/>
            <a:ext cx="1000132" cy="72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3000372"/>
            <a:ext cx="1046886" cy="73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3071810"/>
            <a:ext cx="6193125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" descr="C:\Users\Марина\Desktop\beos_home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  <p:pic>
        <p:nvPicPr>
          <p:cNvPr id="10" name="Picture 1" descr="C:\Users\Марина\Desktop\up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duotone>
              <a:prstClr val="black"/>
              <a:schemeClr val="accent6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6200000">
            <a:off x="7643834" y="6072206"/>
            <a:ext cx="571128" cy="571128"/>
          </a:xfrm>
          <a:prstGeom prst="rect">
            <a:avLst/>
          </a:prstGeom>
          <a:noFill/>
        </p:spPr>
      </p:pic>
      <p:sp>
        <p:nvSpPr>
          <p:cNvPr id="11" name="Прямоугольник 10">
            <a:hlinkClick r:id="rId11" action="ppaction://hlinkpres?slideindex=2&amp;slidetitle=Слайд 2"/>
          </p:cNvPr>
          <p:cNvSpPr/>
          <p:nvPr/>
        </p:nvSpPr>
        <p:spPr>
          <a:xfrm>
            <a:off x="2143108" y="5643578"/>
            <a:ext cx="4435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333399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333399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rgbClr val="6600CC">
                <a:alpha val="46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1472" y="928670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Правильные и неправильные </a:t>
            </a:r>
          </a:p>
          <a:p>
            <a:pPr algn="ctr"/>
            <a:r>
              <a:rPr lang="ru-RU" sz="3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дроби</a:t>
            </a:r>
            <a:endParaRPr lang="ru-RU" sz="36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1214422"/>
            <a:ext cx="6072230" cy="1143008"/>
          </a:xfrm>
          <a:prstGeom prst="rect">
            <a:avLst/>
          </a:pr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Дробь, в которой числитель </a:t>
            </a:r>
            <a:r>
              <a:rPr lang="ru-RU" sz="22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знаменателя, называют </a:t>
            </a:r>
            <a:r>
              <a:rPr lang="ru-RU" sz="2200" b="1" i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правильной дробью</a:t>
            </a: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2643182"/>
            <a:ext cx="5214974" cy="1143008"/>
          </a:xfrm>
          <a:prstGeom prst="rect">
            <a:avLst/>
          </a:prstGeom>
          <a:gradFill flip="none" rotWithShape="1">
            <a:gsLst>
              <a:gs pos="0">
                <a:srgbClr val="FFFFCC">
                  <a:shade val="30000"/>
                  <a:satMod val="115000"/>
                </a:srgbClr>
              </a:gs>
              <a:gs pos="50000">
                <a:srgbClr val="FFFFCC">
                  <a:shade val="67500"/>
                  <a:satMod val="115000"/>
                </a:srgbClr>
              </a:gs>
              <a:gs pos="100000">
                <a:srgbClr val="FFFFCC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Дробь, в которой числитель </a:t>
            </a:r>
            <a:r>
              <a:rPr lang="ru-RU" sz="22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2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знаменателя или </a:t>
            </a:r>
            <a:r>
              <a:rPr lang="ru-RU" sz="2200" b="1" i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равен</a:t>
            </a:r>
            <a:r>
              <a:rPr lang="ru-RU" sz="22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ему, называют </a:t>
            </a:r>
            <a:r>
              <a:rPr lang="ru-RU" sz="2200" b="1" i="1" u="sng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неправильной дробью</a:t>
            </a:r>
            <a:r>
              <a:rPr lang="ru-RU" sz="2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71047" name="Object 7"/>
          <p:cNvGraphicFramePr>
            <a:graphicFrameLocks noChangeAspect="1"/>
          </p:cNvGraphicFramePr>
          <p:nvPr/>
        </p:nvGraphicFramePr>
        <p:xfrm>
          <a:off x="571472" y="5357826"/>
          <a:ext cx="533404" cy="928693"/>
        </p:xfrm>
        <a:graphic>
          <a:graphicData uri="http://schemas.openxmlformats.org/presentationml/2006/ole">
            <p:oleObj spid="_x0000_s24578" name="Формула" r:id="rId4" imgW="152280" imgH="393480" progId="Equation.3">
              <p:embed/>
            </p:oleObj>
          </a:graphicData>
        </a:graphic>
      </p:graphicFrame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071538" y="5429264"/>
            <a:ext cx="814647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800000"/>
                </a:solidFill>
              </a:rPr>
              <a:t>&lt; 1</a:t>
            </a:r>
            <a:endParaRPr lang="ru-RU" sz="4000" b="1" dirty="0">
              <a:solidFill>
                <a:srgbClr val="800000"/>
              </a:solidFill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2214546" y="5357826"/>
          <a:ext cx="571504" cy="857256"/>
        </p:xfrm>
        <a:graphic>
          <a:graphicData uri="http://schemas.openxmlformats.org/presentationml/2006/ole">
            <p:oleObj spid="_x0000_s24579" name="Формула" r:id="rId5" imgW="190440" imgH="393480" progId="Equation.3">
              <p:embed/>
            </p:oleObj>
          </a:graphicData>
        </a:graphic>
      </p:graphicFrame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714612" y="5429264"/>
            <a:ext cx="1143008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800000"/>
                </a:solidFill>
              </a:rPr>
              <a:t>= 1</a:t>
            </a:r>
            <a:endParaRPr lang="ru-RU" sz="4000" b="1" dirty="0">
              <a:solidFill>
                <a:srgbClr val="800000"/>
              </a:solidFill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572000" y="5500702"/>
            <a:ext cx="699230" cy="707886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800000"/>
                </a:solidFill>
              </a:rPr>
              <a:t>&gt;1</a:t>
            </a:r>
            <a:endParaRPr lang="ru-RU" sz="4000" b="1" dirty="0">
              <a:solidFill>
                <a:srgbClr val="800000"/>
              </a:solidFill>
            </a:endParaRPr>
          </a:p>
        </p:txBody>
      </p:sp>
      <p:graphicFrame>
        <p:nvGraphicFramePr>
          <p:cNvPr id="3" name="Object 7"/>
          <p:cNvGraphicFramePr>
            <a:graphicFrameLocks noChangeAspect="1"/>
          </p:cNvGraphicFramePr>
          <p:nvPr/>
        </p:nvGraphicFramePr>
        <p:xfrm>
          <a:off x="3929058" y="5357826"/>
          <a:ext cx="714379" cy="945502"/>
        </p:xfrm>
        <a:graphic>
          <a:graphicData uri="http://schemas.openxmlformats.org/presentationml/2006/ole">
            <p:oleObj spid="_x0000_s24580" name="Формула" r:id="rId6" imgW="215640" imgH="393480" progId="Equation.3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28596" y="4071942"/>
            <a:ext cx="8215370" cy="114300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Правильная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дробь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меньше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единицы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неправильная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дробь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больше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равна</a:t>
            </a:r>
            <a:r>
              <a:rPr lang="ru-RU" sz="2400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единице.</a:t>
            </a:r>
            <a:endParaRPr lang="ru-RU" sz="2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428596" y="1142984"/>
          <a:ext cx="1624129" cy="1357307"/>
        </p:xfrm>
        <a:graphic>
          <a:graphicData uri="http://schemas.openxmlformats.org/presentationml/2006/ole">
            <p:oleObj spid="_x0000_s24581" name="Формула" r:id="rId7" imgW="317160" imgH="393480" progId="Equation.3">
              <p:embed/>
            </p:oleObj>
          </a:graphicData>
        </a:graphic>
      </p:graphicFrame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136525" y="2428875"/>
          <a:ext cx="2208213" cy="1357313"/>
        </p:xfrm>
        <a:graphic>
          <a:graphicData uri="http://schemas.openxmlformats.org/presentationml/2006/ole">
            <p:oleObj spid="_x0000_s24583" name="Формула" r:id="rId8" imgW="431640" imgH="393480" progId="Equation.3">
              <p:embed/>
            </p:oleObj>
          </a:graphicData>
        </a:graphic>
      </p:graphicFrame>
      <p:pic>
        <p:nvPicPr>
          <p:cNvPr id="14" name="Picture 1" descr="C:\Users\Марина\Desktop\beos_home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358214" y="6000768"/>
            <a:ext cx="576064" cy="576064"/>
          </a:xfrm>
          <a:prstGeom prst="rect">
            <a:avLst/>
          </a:prstGeom>
          <a:noFill/>
        </p:spPr>
      </p:pic>
      <p:sp>
        <p:nvSpPr>
          <p:cNvPr id="15" name="Прямоугольник 14">
            <a:hlinkClick r:id="rId11" action="ppaction://hlinkpres?slideindex=2&amp;slidetitle=Слайд 2"/>
          </p:cNvPr>
          <p:cNvSpPr/>
          <p:nvPr/>
        </p:nvSpPr>
        <p:spPr>
          <a:xfrm>
            <a:off x="5072066" y="5214950"/>
            <a:ext cx="33575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rgbClr val="FF99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0232" y="285728"/>
            <a:ext cx="632878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Сложение  дробей </a:t>
            </a:r>
          </a:p>
          <a:p>
            <a:pPr algn="ctr"/>
            <a:r>
              <a:rPr lang="ru-RU" sz="3200" b="1" i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  одинаковыми  знаменателями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071678"/>
            <a:ext cx="8572560" cy="100013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сложении дробей с одинаковыми знаменателями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числители складывают, а знаменатель оставляют тот же.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2857496"/>
            <a:ext cx="4208347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4000504"/>
            <a:ext cx="8572560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помощью букв правило сложения можно записать так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572008"/>
            <a:ext cx="3116850" cy="148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Рисунок 12" descr="C:\Users\Альбина\Desktop\картинки для презентаций\4791483-old-book-writing-with-feather--vector-illustration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0"/>
            <a:ext cx="1643074" cy="2071678"/>
          </a:xfrm>
          <a:prstGeom prst="rect">
            <a:avLst/>
          </a:prstGeom>
          <a:noFill/>
        </p:spPr>
      </p:pic>
      <p:pic>
        <p:nvPicPr>
          <p:cNvPr id="14" name="Picture 3" descr="C:\Users\Марина\Desktop\Рисунок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358214" y="6000768"/>
            <a:ext cx="576064" cy="617840"/>
          </a:xfrm>
          <a:prstGeom prst="rect">
            <a:avLst/>
          </a:prstGeom>
          <a:noFill/>
        </p:spPr>
      </p:pic>
      <p:pic>
        <p:nvPicPr>
          <p:cNvPr id="10" name="Picture 1" descr="C:\Users\Марина\Desktop\beos_home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64383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rgbClr val="92D05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0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80" y="214290"/>
            <a:ext cx="6328785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Вычитание  дробей </a:t>
            </a:r>
          </a:p>
          <a:p>
            <a:pPr algn="ctr"/>
            <a:r>
              <a:rPr lang="ru-RU" sz="3200" b="1" i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  одинаковыми  знаменателями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714488"/>
            <a:ext cx="8572560" cy="135732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</a:t>
            </a:r>
            <a:r>
              <a:rPr lang="ru-RU" sz="24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вычитании дробей с одинаковыми знаменателями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числителя уменьшаемого вычитают числитель вычитаемого, а знаменатель оставляют тот же.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3643314"/>
            <a:ext cx="8572560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помощью букв правило вычитания можно записать так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2786058"/>
            <a:ext cx="460914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4214818"/>
            <a:ext cx="3857652" cy="178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C:\Users\Альбина\Desktop\картинки для презентаций\4791483-old-book-writing-with-feather--vector-illustration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0"/>
            <a:ext cx="1500198" cy="1857364"/>
          </a:xfrm>
          <a:prstGeom prst="rect">
            <a:avLst/>
          </a:prstGeom>
          <a:noFill/>
        </p:spPr>
      </p:pic>
      <p:pic>
        <p:nvPicPr>
          <p:cNvPr id="8" name="Picture 1" descr="C:\Users\Марина\Desktop\beos_hom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  <p:pic>
        <p:nvPicPr>
          <p:cNvPr id="11" name="Picture 1" descr="C:\Users\Марина\Desktop\up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duotone>
              <a:prstClr val="black"/>
              <a:schemeClr val="accent6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6200000">
            <a:off x="7643834" y="6072206"/>
            <a:ext cx="571128" cy="571128"/>
          </a:xfrm>
          <a:prstGeom prst="rect">
            <a:avLst/>
          </a:prstGeom>
          <a:noFill/>
        </p:spPr>
      </p:pic>
      <p:sp>
        <p:nvSpPr>
          <p:cNvPr id="12" name="Прямоугольник 11">
            <a:hlinkClick r:id="rId9" action="ppaction://hlinkpres?slideindex=1&amp;slidetitle=Слайд 1"/>
          </p:cNvPr>
          <p:cNvSpPr/>
          <p:nvPr/>
        </p:nvSpPr>
        <p:spPr>
          <a:xfrm>
            <a:off x="2143108" y="5643578"/>
            <a:ext cx="4435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Проверь себя</a:t>
            </a:r>
            <a:endParaRPr lang="ru-RU" sz="5400" b="1" cap="none" spc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14348" y="5786454"/>
            <a:ext cx="5857916" cy="571504"/>
          </a:xfrm>
          <a:prstGeom prst="rect">
            <a:avLst/>
          </a:prstGeom>
          <a:solidFill>
            <a:srgbClr val="FFFFCC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42928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0000FF"/>
                </a:solidFill>
                <a:latin typeface="Segoe Print" pitchFamily="2" charset="0"/>
                <a:cs typeface="Times New Roman" pitchFamily="18" charset="0"/>
                <a:hlinkClick r:id="rId2" action="ppaction://hlinksldjump"/>
              </a:rPr>
              <a:t>Происхождение  дробей</a:t>
            </a:r>
            <a:endParaRPr lang="ru-RU" sz="4000" b="1" dirty="0" smtClean="0">
              <a:solidFill>
                <a:srgbClr val="0000FF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663300"/>
                </a:solidFill>
                <a:latin typeface="Segoe Print" pitchFamily="2" charset="0"/>
                <a:cs typeface="Times New Roman" pitchFamily="18" charset="0"/>
                <a:hlinkClick r:id="rId3" action="ppaction://hlinksldjump"/>
              </a:rPr>
              <a:t>Запись</a:t>
            </a:r>
            <a:endParaRPr lang="ru-RU" sz="4000" b="1" dirty="0" smtClean="0">
              <a:solidFill>
                <a:srgbClr val="663300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0000FF"/>
                </a:solidFill>
                <a:latin typeface="Segoe Print" pitchFamily="2" charset="0"/>
                <a:cs typeface="Times New Roman" pitchFamily="18" charset="0"/>
                <a:hlinkClick r:id="rId4" action="ppaction://hlinksldjump"/>
              </a:rPr>
              <a:t>Чтение</a:t>
            </a:r>
            <a:endParaRPr lang="ru-RU" sz="4000" b="1" dirty="0" smtClean="0">
              <a:solidFill>
                <a:srgbClr val="0000FF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663300"/>
                </a:solidFill>
                <a:latin typeface="Segoe Print" pitchFamily="2" charset="0"/>
                <a:cs typeface="Times New Roman" pitchFamily="18" charset="0"/>
                <a:hlinkClick r:id="rId5" action="ppaction://hlinksldjump"/>
              </a:rPr>
              <a:t>Сравнение</a:t>
            </a:r>
            <a:endParaRPr lang="ru-RU" sz="4000" b="1" dirty="0" smtClean="0">
              <a:solidFill>
                <a:srgbClr val="663300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0000FF"/>
                </a:solidFill>
                <a:latin typeface="Segoe Print" pitchFamily="2" charset="0"/>
                <a:cs typeface="Times New Roman" pitchFamily="18" charset="0"/>
                <a:hlinkClick r:id="rId6" action="ppaction://hlinksldjump"/>
              </a:rPr>
              <a:t>Правильные и неправильные дроби</a:t>
            </a:r>
            <a:endParaRPr lang="ru-RU" sz="4000" b="1" dirty="0" smtClean="0">
              <a:solidFill>
                <a:srgbClr val="0000FF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sz="4000" b="1" dirty="0" smtClean="0">
                <a:solidFill>
                  <a:srgbClr val="663300"/>
                </a:solidFill>
                <a:latin typeface="Segoe Print" pitchFamily="2" charset="0"/>
                <a:cs typeface="Times New Roman" pitchFamily="18" charset="0"/>
                <a:hlinkClick r:id="rId7" action="ppaction://hlinksldjump"/>
              </a:rPr>
              <a:t>Сложение и вычитание дробей с одинаковыми знаменателями.</a:t>
            </a:r>
            <a:endParaRPr lang="ru-RU" sz="4000" b="1" dirty="0" smtClean="0">
              <a:solidFill>
                <a:srgbClr val="663300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lnSpc>
                <a:spcPct val="120000"/>
              </a:lnSpc>
              <a:buClr>
                <a:srgbClr val="990000"/>
              </a:buClr>
            </a:pPr>
            <a:r>
              <a:rPr lang="ru-RU" b="1" dirty="0" smtClean="0">
                <a:ln w="12700">
                  <a:noFill/>
                  <a:prstDash val="solid"/>
                </a:ln>
                <a:solidFill>
                  <a:srgbClr val="006600"/>
                </a:solidFill>
                <a:latin typeface="Segoe Print" pitchFamily="2" charset="0"/>
                <a:cs typeface="Times New Roman" pitchFamily="18" charset="0"/>
                <a:hlinkClick r:id="rId8" action="ppaction://hlinksldjump"/>
              </a:rPr>
              <a:t>Методические    рекомендации</a:t>
            </a:r>
            <a:endParaRPr lang="ru-RU" b="1" dirty="0" smtClean="0">
              <a:ln w="12700">
                <a:noFill/>
                <a:prstDash val="solid"/>
              </a:ln>
              <a:solidFill>
                <a:srgbClr val="006600"/>
              </a:solidFill>
              <a:latin typeface="Segoe Print" pitchFamily="2" charset="0"/>
              <a:cs typeface="Times New Roman" pitchFamily="18" charset="0"/>
            </a:endParaRPr>
          </a:p>
          <a:p>
            <a:pPr>
              <a:buClr>
                <a:srgbClr val="009900"/>
              </a:buClr>
              <a:buNone/>
            </a:pPr>
            <a:endParaRPr lang="ru-RU" dirty="0" smtClean="0"/>
          </a:p>
          <a:p>
            <a:pPr>
              <a:buClr>
                <a:srgbClr val="009900"/>
              </a:buClr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285728"/>
            <a:ext cx="5214974" cy="6429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ЭТО ИНТЕРЕСНО!</a:t>
            </a:r>
            <a:endParaRPr lang="ru-RU" sz="5400" b="1" i="1" cap="none" spc="0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Picture 4" descr="267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1285860"/>
            <a:ext cx="4214810" cy="301995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3" descr="C:\Users\Марина\Desktop\Рисунок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86776" y="6000768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285728"/>
            <a:ext cx="73325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b="1" cap="none" spc="0" dirty="0" smtClean="0">
                <a:ln w="12700">
                  <a:noFill/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етодические    рекомендации</a:t>
            </a:r>
            <a:endParaRPr lang="ru-RU" sz="4000" b="1" cap="none" spc="0" dirty="0">
              <a:ln w="12700">
                <a:noFill/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Марина\Desktop\Рисунок1.png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500034" y="2000240"/>
            <a:ext cx="576064" cy="617840"/>
          </a:xfrm>
          <a:prstGeom prst="rect">
            <a:avLst/>
          </a:prstGeom>
          <a:noFill/>
        </p:spPr>
      </p:pic>
      <p:pic>
        <p:nvPicPr>
          <p:cNvPr id="7" name="Picture 1" descr="C:\Users\Марина\Desktop\up.pn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6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6200000">
            <a:off x="500034" y="2928934"/>
            <a:ext cx="571128" cy="571128"/>
          </a:xfrm>
          <a:prstGeom prst="rect">
            <a:avLst/>
          </a:prstGeom>
          <a:noFill/>
        </p:spPr>
      </p:pic>
      <p:pic>
        <p:nvPicPr>
          <p:cNvPr id="8" name="Picture 1" descr="C:\Users\Марина\Desktop\beos_home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4143380"/>
            <a:ext cx="576064" cy="57606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57422" y="1285860"/>
            <a:ext cx="436632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noFill/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Управляющие кнопки</a:t>
            </a:r>
            <a:endParaRPr lang="ru-RU" sz="3200" b="1" cap="none" spc="0" dirty="0">
              <a:ln w="12700">
                <a:noFill/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2000240"/>
            <a:ext cx="464347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0066"/>
                </a:solidFill>
              </a:rPr>
              <a:t>«Далее» (следующий вопрос)</a:t>
            </a:r>
            <a:endParaRPr lang="ru-RU" sz="2400" b="1" dirty="0">
              <a:solidFill>
                <a:srgbClr val="660066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57224" y="2928934"/>
            <a:ext cx="764386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0066"/>
                </a:solidFill>
              </a:rPr>
              <a:t>«Вернуться назад»(возврат на предыдущий слайд)</a:t>
            </a:r>
            <a:endParaRPr lang="ru-RU" sz="2400" b="1" dirty="0">
              <a:solidFill>
                <a:srgbClr val="660066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4143380"/>
            <a:ext cx="721523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660066"/>
                </a:solidFill>
              </a:rPr>
              <a:t>«В начало» (возращение на слайд с содержанием)</a:t>
            </a:r>
            <a:endParaRPr lang="ru-RU" sz="2400" b="1" dirty="0">
              <a:solidFill>
                <a:srgbClr val="660066"/>
              </a:solidFill>
            </a:endParaRPr>
          </a:p>
        </p:txBody>
      </p:sp>
      <p:pic>
        <p:nvPicPr>
          <p:cNvPr id="19" name="Picture 1" descr="C:\Users\Марина\Desktop\beos_home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err="1" smtClean="0"/>
              <a:t>Виленкин</a:t>
            </a:r>
            <a:r>
              <a:rPr lang="ru-RU" sz="2400" b="1" dirty="0" smtClean="0"/>
              <a:t> Н. Я. Из истории дробей. /Квант, №5, 1987 – 54с (http://kvant. </a:t>
            </a:r>
            <a:r>
              <a:rPr lang="ru-RU" sz="2400" b="1" dirty="0" err="1" smtClean="0"/>
              <a:t>mccme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ru</a:t>
            </a:r>
            <a:r>
              <a:rPr lang="ru-RU" sz="2400" b="1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err="1" smtClean="0"/>
              <a:t>Виленкин</a:t>
            </a:r>
            <a:r>
              <a:rPr lang="ru-RU" sz="2400" b="1" dirty="0" smtClean="0"/>
              <a:t> Н. Я. Математика. 5 класс: учеб. Для </a:t>
            </a:r>
            <a:r>
              <a:rPr lang="ru-RU" sz="2400" b="1" dirty="0" err="1" smtClean="0"/>
              <a:t>общеобразоват</a:t>
            </a:r>
            <a:r>
              <a:rPr lang="ru-RU" sz="2400" b="1" dirty="0" smtClean="0"/>
              <a:t>. учреждений</a:t>
            </a:r>
            <a:r>
              <a:rPr lang="en-US" sz="2400" b="1" dirty="0" smtClean="0"/>
              <a:t>/</a:t>
            </a:r>
            <a:r>
              <a:rPr lang="ru-RU" sz="2400" b="1" dirty="0" smtClean="0"/>
              <a:t> Н. Я. </a:t>
            </a:r>
            <a:r>
              <a:rPr lang="ru-RU" sz="2400" b="1" dirty="0" err="1" smtClean="0"/>
              <a:t>Виленкин</a:t>
            </a:r>
            <a:r>
              <a:rPr lang="ru-RU" sz="2400" b="1" dirty="0" smtClean="0"/>
              <a:t>, В.И. Жохов, А.С. Чесноков, С.И. </a:t>
            </a:r>
            <a:r>
              <a:rPr lang="ru-RU" sz="2400" b="1" dirty="0" err="1" smtClean="0"/>
              <a:t>Шварцбурд</a:t>
            </a:r>
            <a:r>
              <a:rPr lang="ru-RU" sz="2400" b="1" dirty="0" smtClean="0"/>
              <a:t>. – 28-е изд., стер. – М.: Мнемозина, 2011. – 280с.: ил.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Дорофеева А. В. Страницы истории на уроках математики. – М.: Просвещение, 2007 – 145с.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Интернет энциклопедия </a:t>
            </a:r>
            <a:r>
              <a:rPr lang="ru-RU" sz="2400" b="1" dirty="0" err="1" smtClean="0"/>
              <a:t>Википедия</a:t>
            </a:r>
            <a:r>
              <a:rPr lang="ru-RU" sz="2400" b="1" dirty="0" smtClean="0"/>
              <a:t> (http://ru. </a:t>
            </a:r>
            <a:r>
              <a:rPr lang="ru-RU" sz="2400" b="1" dirty="0" err="1" smtClean="0"/>
              <a:t>wikipedia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org</a:t>
            </a:r>
            <a:r>
              <a:rPr lang="ru-RU" sz="2400" b="1" dirty="0" smtClean="0"/>
              <a:t>/</a:t>
            </a:r>
            <a:r>
              <a:rPr lang="ru-RU" sz="2400" b="1" dirty="0" err="1" smtClean="0"/>
              <a:t>wiki</a:t>
            </a:r>
            <a:r>
              <a:rPr lang="ru-RU" sz="2400" b="1" dirty="0" smtClean="0"/>
              <a:t>) статья "Дробь".</a:t>
            </a:r>
          </a:p>
          <a:p>
            <a:r>
              <a:rPr lang="ru-RU" sz="2400" b="1" dirty="0" smtClean="0"/>
              <a:t>«Рабочая тетрадь по математике: 5 класс: к учебнику Н.Я. </a:t>
            </a:r>
            <a:r>
              <a:rPr lang="ru-RU" sz="2400" b="1" dirty="0" err="1" smtClean="0"/>
              <a:t>Виленкина</a:t>
            </a:r>
            <a:r>
              <a:rPr lang="ru-RU" sz="2400" b="1" dirty="0" smtClean="0"/>
              <a:t> и др. «Математика: 5 класс»</a:t>
            </a:r>
            <a:r>
              <a:rPr lang="en-US" sz="2400" b="1" dirty="0" smtClean="0"/>
              <a:t>/</a:t>
            </a:r>
            <a:r>
              <a:rPr lang="ru-RU" sz="2400" b="1" dirty="0" smtClean="0"/>
              <a:t> Т.М. Ерина. – 3-е изд., стереотипное. – М.: Изд-во «Экзамен», 2012.» (Серия «Учебно-методический комплект»).</a:t>
            </a:r>
            <a:endParaRPr lang="ru-RU" dirty="0"/>
          </a:p>
        </p:txBody>
      </p:sp>
      <p:pic>
        <p:nvPicPr>
          <p:cNvPr id="4" name="Picture 1" descr="C:\Users\Марина\Desktop\beos_home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15338" y="6072206"/>
            <a:ext cx="576064" cy="5760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285728"/>
            <a:ext cx="79896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006600"/>
                </a:solidFill>
                <a:latin typeface="Segoe Script" pitchFamily="34" charset="0"/>
              </a:rPr>
              <a:t>Список использованной  литературы</a:t>
            </a:r>
            <a:endParaRPr lang="ru-RU" sz="2800" b="1" u="sng" dirty="0">
              <a:solidFill>
                <a:srgbClr val="0066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85852" y="214290"/>
            <a:ext cx="61334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rgbClr val="006600"/>
                </a:solidFill>
                <a:latin typeface="Segoe Script" pitchFamily="34" charset="0"/>
              </a:rPr>
              <a:t>Использованные  источники:</a:t>
            </a:r>
            <a:endParaRPr lang="ru-RU" sz="2800" b="1" u="sng" dirty="0">
              <a:solidFill>
                <a:srgbClr val="006600"/>
              </a:solidFill>
              <a:latin typeface="Segoe Script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857232"/>
            <a:ext cx="8358246" cy="5259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Управляющие кнопки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 </a:t>
            </a:r>
            <a:r>
              <a:rPr lang="en-US" dirty="0" smtClean="0">
                <a:hlinkClick r:id="rId2"/>
              </a:rPr>
              <a:t>http://www.iconsearch.ru/tags/%D1%81%D1%82%D1%80%D0%B5%D0%BB%D0%BA%D0%B0/?page=4</a:t>
            </a:r>
            <a:endParaRPr lang="ru-RU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hlinkClick r:id="rId3"/>
              </a:rPr>
              <a:t>http://www.iconsearch.ru/tags/house/</a:t>
            </a:r>
            <a:endParaRPr lang="ru-RU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hlinkClick r:id="rId4"/>
              </a:rPr>
              <a:t>http://www.iconsearch.ru/tags/%D0%B8%D0%BD%D1%84%D0%BE%D1%80%D0%BC%D0%B0%D1%86%D0%B8%D1%8F/</a:t>
            </a:r>
            <a:endParaRPr lang="ru-RU" dirty="0" smtClean="0">
              <a:hlinkClick r:id="rId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 smtClean="0">
                <a:hlinkClick r:id="rId4"/>
              </a:rPr>
              <a:t>?page=2</a:t>
            </a:r>
            <a:endParaRPr lang="ru-RU" dirty="0" smtClean="0"/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Картинки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u="sng" dirty="0" smtClean="0">
                <a:ea typeface="Calibri"/>
                <a:cs typeface="Times New Roman"/>
                <a:hlinkClick r:id="rId5"/>
              </a:rPr>
              <a:t>http://images.yandex.ru/yandsearch?text=%20картинки%20для%20презентаций&amp;noreask=1&amp;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u="sng" dirty="0" smtClean="0">
                <a:ea typeface="Calibri"/>
                <a:cs typeface="Times New Roman"/>
                <a:hlinkClick r:id="rId5"/>
              </a:rPr>
              <a:t>pos=2&amp;rpt=simage&amp;lr=43&amp;img_url=http%3A%2F%2Fwww.proshkolu.ru%2Fcontent%2Fmedia%2Fpic%</a:t>
            </a:r>
            <a:endParaRPr lang="ru-RU" u="sng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329642" cy="4554551"/>
          </a:xfrm>
        </p:spPr>
        <p:txBody>
          <a:bodyPr>
            <a:noAutofit/>
          </a:bodyPr>
          <a:lstStyle/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Египет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Вавилон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Рим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Древняя Греция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Древняя Индия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Китай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Дроби на Руси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285860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Происхождение </a:t>
            </a:r>
          </a:p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дробей 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3" descr="C:\Users\Марина\Desktop\Рисунок1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1571612"/>
            <a:ext cx="576064" cy="617840"/>
          </a:xfrm>
          <a:prstGeom prst="rect">
            <a:avLst/>
          </a:prstGeom>
          <a:noFill/>
        </p:spPr>
      </p:pic>
      <p:pic>
        <p:nvPicPr>
          <p:cNvPr id="6" name="Picture 3" descr="C:\Users\Марина\Desktop\Рисунок1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2357430"/>
            <a:ext cx="576064" cy="617840"/>
          </a:xfrm>
          <a:prstGeom prst="rect">
            <a:avLst/>
          </a:prstGeom>
          <a:noFill/>
        </p:spPr>
      </p:pic>
      <p:pic>
        <p:nvPicPr>
          <p:cNvPr id="7" name="Picture 3" descr="C:\Users\Марина\Desktop\Рисунок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3071810"/>
            <a:ext cx="576064" cy="617840"/>
          </a:xfrm>
          <a:prstGeom prst="rect">
            <a:avLst/>
          </a:prstGeom>
          <a:noFill/>
        </p:spPr>
      </p:pic>
      <p:pic>
        <p:nvPicPr>
          <p:cNvPr id="8" name="Picture 3" descr="C:\Users\Марина\Desktop\Рисунок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3786190"/>
            <a:ext cx="576064" cy="617840"/>
          </a:xfrm>
          <a:prstGeom prst="rect">
            <a:avLst/>
          </a:prstGeom>
          <a:noFill/>
        </p:spPr>
      </p:pic>
      <p:pic>
        <p:nvPicPr>
          <p:cNvPr id="9" name="Picture 3" descr="C:\Users\Марина\Desktop\Рисунок1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4572008"/>
            <a:ext cx="576064" cy="617840"/>
          </a:xfrm>
          <a:prstGeom prst="rect">
            <a:avLst/>
          </a:prstGeom>
          <a:noFill/>
        </p:spPr>
      </p:pic>
      <p:pic>
        <p:nvPicPr>
          <p:cNvPr id="10" name="Picture 3" descr="C:\Users\Марина\Desktop\Рисунок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5286388"/>
            <a:ext cx="576064" cy="617840"/>
          </a:xfrm>
          <a:prstGeom prst="rect">
            <a:avLst/>
          </a:prstGeom>
          <a:noFill/>
        </p:spPr>
      </p:pic>
      <p:pic>
        <p:nvPicPr>
          <p:cNvPr id="11" name="Picture 3" descr="C:\Users\Марина\Desktop\Рисунок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4500562" y="6000768"/>
            <a:ext cx="576064" cy="617840"/>
          </a:xfrm>
          <a:prstGeom prst="rect">
            <a:avLst/>
          </a:prstGeom>
          <a:noFill/>
        </p:spPr>
      </p:pic>
      <p:pic>
        <p:nvPicPr>
          <p:cNvPr id="12" name="Picture 1" descr="C:\Users\Марина\Desktop\beos_home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215338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329642" cy="4554551"/>
          </a:xfrm>
        </p:spPr>
        <p:txBody>
          <a:bodyPr>
            <a:noAutofit/>
          </a:bodyPr>
          <a:lstStyle/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Египет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Вавилон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Рим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Древняя Греция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Древняя Индия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Древний Китай</a:t>
            </a:r>
          </a:p>
          <a:p>
            <a:pPr>
              <a:buClr>
                <a:srgbClr val="800000"/>
              </a:buClr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Дроби на Руси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285860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Происхождение </a:t>
            </a:r>
          </a:p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дробей 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5" name="Picture 1" descr="C:\Users\Альбина\Desktop\конкурс на сай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 descr="C:\Users\Марина\Desktop\Рисунок1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0800000">
            <a:off x="8286776" y="5857892"/>
            <a:ext cx="576064" cy="617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Monotype Corsiva" pitchFamily="66" charset="0"/>
              </a:rPr>
              <a:t>Дроби  отождествлялись  с  понятием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ГЛАЗ   ГОРА  </a:t>
            </a:r>
            <a:r>
              <a:rPr lang="ru-RU" b="1" dirty="0" smtClean="0">
                <a:latin typeface="Monotype Corsiva" pitchFamily="66" charset="0"/>
              </a:rPr>
              <a:t>(</a:t>
            </a: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УАДЖЕТ</a:t>
            </a:r>
            <a:r>
              <a:rPr lang="ru-RU" b="1" dirty="0" smtClean="0">
                <a:latin typeface="Monotype Corsiva" pitchFamily="66" charset="0"/>
              </a:rPr>
              <a:t>).</a:t>
            </a:r>
            <a:endParaRPr lang="ru-RU" b="1" dirty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642918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Египет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4" name="Picture 2" descr="C:\Users\Альбина\Desktop\383687_html_m49bf82f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2" y="3500438"/>
            <a:ext cx="4071966" cy="2214578"/>
          </a:xfrm>
          <a:prstGeom prst="rect">
            <a:avLst/>
          </a:prstGeom>
          <a:noFill/>
        </p:spPr>
      </p:pic>
      <p:pic>
        <p:nvPicPr>
          <p:cNvPr id="6" name="Picture 2" descr="C:\Users\Альбина\Desktop\383687_html_m49bf82f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FFFF99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285720" y="2714620"/>
            <a:ext cx="4214842" cy="2007053"/>
          </a:xfrm>
          <a:prstGeom prst="round2DiagRect">
            <a:avLst/>
          </a:prstGeom>
          <a:noFill/>
          <a:ln w="57150">
            <a:solidFill>
              <a:srgbClr val="008000"/>
            </a:solidFill>
          </a:ln>
        </p:spPr>
      </p:pic>
      <p:pic>
        <p:nvPicPr>
          <p:cNvPr id="8" name="Picture 1" descr="C:\Users\Марина\Desktop\up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lum contrast="40000"/>
          </a:blip>
          <a:srcRect/>
          <a:stretch>
            <a:fillRect/>
          </a:stretch>
        </p:blipFill>
        <p:spPr bwMode="auto">
          <a:xfrm rot="16200000">
            <a:off x="7715272" y="6072206"/>
            <a:ext cx="571128" cy="571128"/>
          </a:xfrm>
          <a:prstGeom prst="rect">
            <a:avLst/>
          </a:prstGeom>
          <a:noFill/>
        </p:spPr>
      </p:pic>
      <p:pic>
        <p:nvPicPr>
          <p:cNvPr id="9" name="Picture 1" descr="C:\Users\Марина\Desktop\beos_home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358214" y="6000768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 descr="D11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 descr="D12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5" name="AutoShape 3" descr="D13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D14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AutoShape 5" descr="D15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D16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9" name="AutoShape 7" descr="D10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5786" y="642918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Вавилон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42910" y="3500438"/>
            <a:ext cx="757242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1\16 = 3\60 + 45\60</a:t>
            </a:r>
            <a:r>
              <a:rPr kumimoji="0" lang="ru-RU" sz="3200" b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1\54 = 1\60 + 6\60</a:t>
            </a:r>
            <a:r>
              <a:rPr kumimoji="0" lang="ru-RU" sz="3200" b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+ 40\60</a:t>
            </a:r>
            <a:r>
              <a:rPr kumimoji="0" lang="ru-RU" sz="3200" b="1" u="none" strike="noStrike" cap="none" normalizeH="0" baseline="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1357298"/>
            <a:ext cx="4500594" cy="1938992"/>
          </a:xfrm>
          <a:prstGeom prst="rect">
            <a:avLst/>
          </a:prstGeom>
          <a:solidFill>
            <a:srgbClr val="99CCFF"/>
          </a:solidFill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Происхождение шестидесятеричной системы счисления  у вавилонян связано с денежной единицей: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1талант = 60 мин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1 мина = 60 шекель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752" y="1357298"/>
            <a:ext cx="4071934" cy="1538883"/>
          </a:xfrm>
          <a:prstGeom prst="rect">
            <a:avLst/>
          </a:prstGeom>
          <a:solidFill>
            <a:srgbClr val="9999FF"/>
          </a:solidFill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endParaRPr lang="ru-RU" sz="2200" b="1" dirty="0" smtClean="0">
              <a:latin typeface="Monotype Corsiva" pitchFamily="66" charset="0"/>
            </a:endParaRPr>
          </a:p>
          <a:p>
            <a:r>
              <a:rPr lang="ru-RU" sz="2400" b="1" dirty="0" smtClean="0">
                <a:latin typeface="Monotype Corsiva" pitchFamily="66" charset="0"/>
              </a:rPr>
              <a:t>Поэтому они работали только с шестидесятеричными дробями. </a:t>
            </a:r>
          </a:p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929198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4; 52; 03 </a:t>
            </a:r>
            <a:r>
              <a:rPr lang="ru-RU" sz="2800" dirty="0" smtClean="0"/>
              <a:t>означает </a:t>
            </a:r>
            <a:endParaRPr lang="ru-RU" sz="2800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286116" y="4714884"/>
          <a:ext cx="1800225" cy="849313"/>
        </p:xfrm>
        <a:graphic>
          <a:graphicData uri="http://schemas.openxmlformats.org/presentationml/2006/ole">
            <p:oleObj spid="_x0000_s5122" name="Формула" r:id="rId3" imgW="825500" imgH="393700" progId="Equation.3">
              <p:embed/>
            </p:oleObj>
          </a:graphicData>
        </a:graphic>
      </p:graphicFrame>
      <p:sp>
        <p:nvSpPr>
          <p:cNvPr id="19" name="Правая фигурная скобка 18"/>
          <p:cNvSpPr/>
          <p:nvPr/>
        </p:nvSpPr>
        <p:spPr>
          <a:xfrm rot="5400000">
            <a:off x="2373952" y="3483908"/>
            <a:ext cx="432048" cy="4608512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6072206"/>
            <a:ext cx="39376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990000"/>
                </a:solidFill>
              </a:rPr>
              <a:t>Шестидесятеричные дроби </a:t>
            </a:r>
            <a:endParaRPr lang="ru-RU" sz="2400" dirty="0">
              <a:solidFill>
                <a:srgbClr val="990000"/>
              </a:solidFill>
            </a:endParaRPr>
          </a:p>
        </p:txBody>
      </p:sp>
      <p:pic>
        <p:nvPicPr>
          <p:cNvPr id="21" name="Picture 1" descr="C:\Users\Марина\Desktop\beos_hom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357686" y="2143116"/>
            <a:ext cx="3714776" cy="85725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215370" cy="6000792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Система дробей основывалась на делении на 12 долей единицы веса, которая называлась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асс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 smtClean="0"/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Всего применялось 18 различных названий дробей.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1/288</a:t>
            </a:r>
            <a:r>
              <a:rPr lang="ru-RU" sz="2800" dirty="0" smtClean="0"/>
              <a:t> асса –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скрупулус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                                       1/2 </a:t>
            </a:r>
            <a:r>
              <a:rPr lang="ru-RU" sz="2800" dirty="0" smtClean="0"/>
              <a:t>асса –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семис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 1/6  </a:t>
            </a:r>
            <a:r>
              <a:rPr lang="ru-RU" sz="2800" dirty="0" smtClean="0"/>
              <a:t>асса –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секстанс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rgbClr val="C00000"/>
                </a:solidFill>
                <a:cs typeface="Times New Roman" pitchFamily="18" charset="0"/>
              </a:rPr>
              <a:t>                                  1/24</a:t>
            </a:r>
            <a:r>
              <a:rPr lang="ru-RU" sz="2800" dirty="0" smtClean="0"/>
              <a:t> асса  - </a:t>
            </a:r>
            <a:r>
              <a:rPr lang="ru-RU" sz="28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семиунция</a:t>
            </a:r>
            <a:r>
              <a:rPr lang="ru-RU" sz="2800" dirty="0" smtClean="0"/>
              <a:t> и т.д.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Древний Рим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714876" y="2071678"/>
            <a:ext cx="7143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1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Calibri" pitchFamily="34" charset="0"/>
              </a:rPr>
              <a:t>12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10800000" flipH="1">
            <a:off x="4643438" y="2500306"/>
            <a:ext cx="714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500694" y="2214554"/>
            <a:ext cx="24018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асса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унция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" descr="C:\Users\Марина\Desktop\beos_home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28596" y="4857760"/>
            <a:ext cx="3500462" cy="1143008"/>
          </a:xfrm>
          <a:prstGeom prst="rect">
            <a:avLst/>
          </a:prstGeom>
          <a:gradFill flip="none" rotWithShape="1">
            <a:gsLst>
              <a:gs pos="0">
                <a:srgbClr val="CCFFCC">
                  <a:shade val="30000"/>
                  <a:satMod val="115000"/>
                </a:srgbClr>
              </a:gs>
              <a:gs pos="50000">
                <a:srgbClr val="CCFFCC">
                  <a:shade val="67500"/>
                  <a:satMod val="115000"/>
                </a:srgbClr>
              </a:gs>
              <a:gs pos="100000">
                <a:srgbClr val="CCFFCC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572560" cy="4525963"/>
          </a:xfrm>
        </p:spPr>
        <p:txBody>
          <a:bodyPr/>
          <a:lstStyle/>
          <a:p>
            <a:pPr marL="92075" indent="-92075">
              <a:buNone/>
            </a:pPr>
            <a:r>
              <a:rPr lang="ru-RU" b="1" dirty="0" smtClean="0">
                <a:latin typeface="Monotype Corsiva" pitchFamily="66" charset="0"/>
              </a:rPr>
              <a:t>В 13 веке  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Максим  </a:t>
            </a:r>
            <a:r>
              <a:rPr lang="ru-RU" b="1" dirty="0" err="1" smtClean="0">
                <a:solidFill>
                  <a:srgbClr val="FF0000"/>
                </a:solidFill>
                <a:latin typeface="Monotype Corsiva" pitchFamily="66" charset="0"/>
              </a:rPr>
              <a:t>Плануд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b="1" dirty="0" smtClean="0">
                <a:latin typeface="Monotype Corsiva" pitchFamily="66" charset="0"/>
              </a:rPr>
              <a:t>греческий  монах,  ученый, математик   ввел  название  числителя  и  </a:t>
            </a:r>
          </a:p>
          <a:p>
            <a:pPr marL="92075" indent="-92075">
              <a:buNone/>
            </a:pPr>
            <a:r>
              <a:rPr lang="ru-RU" b="1" dirty="0" smtClean="0">
                <a:latin typeface="Monotype Corsiva" pitchFamily="66" charset="0"/>
              </a:rPr>
              <a:t>знаменателя.</a:t>
            </a:r>
          </a:p>
          <a:p>
            <a:pPr marL="92075" indent="-92075">
              <a:buNone/>
            </a:pPr>
            <a:endParaRPr lang="ru-RU" b="1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>Дроби записывали наоборот: знаменатель сверху, под ним – числитель дроби.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2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Древняя Греция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10" y="4786322"/>
            <a:ext cx="1000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r>
              <a:rPr lang="ru-RU" sz="4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1472" y="5429264"/>
            <a:ext cx="522288" cy="317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4414" y="4857760"/>
            <a:ext cx="292895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Calibri" pitchFamily="34" charset="0"/>
              </a:rPr>
              <a:t>означало </a:t>
            </a:r>
          </a:p>
          <a:p>
            <a:r>
              <a:rPr lang="ru-RU" sz="3600" b="1" i="1" dirty="0">
                <a:solidFill>
                  <a:srgbClr val="DE2F12"/>
                </a:solidFill>
                <a:latin typeface="Calibri" pitchFamily="34" charset="0"/>
              </a:rPr>
              <a:t>три пятых</a:t>
            </a:r>
          </a:p>
        </p:txBody>
      </p:sp>
      <p:pic>
        <p:nvPicPr>
          <p:cNvPr id="22530" name="Picture 2" descr="C:\Users\Альбина\Desktop\matematikieuclid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4143380"/>
            <a:ext cx="3341654" cy="20363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" name="Picture 1" descr="C:\Users\Марина\Desktop\beos_home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214422"/>
            <a:ext cx="8072526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Современную систему записи дробей создали в Индии.</a:t>
            </a:r>
          </a:p>
          <a:p>
            <a:pPr>
              <a:buNone/>
            </a:pP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Использовалась система записи, при которой числитель дроби писался над знаменателем, но без дробной черты, зато вся дробь помещалась в прямоугольную рамку.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642918"/>
            <a:ext cx="7855285" cy="2415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77917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Древняя Индия</a:t>
            </a:r>
            <a:endParaRPr lang="ru-RU" sz="4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4" name="Picture 2" descr="C:\Users\Альбина\Desktop\79110_html_2352340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4071942"/>
            <a:ext cx="857256" cy="132937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3929066"/>
            <a:ext cx="1214446" cy="1714512"/>
          </a:xfrm>
          <a:prstGeom prst="rect">
            <a:avLst/>
          </a:prstGeom>
          <a:solidFill>
            <a:srgbClr val="CCFFCC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00100" y="3929066"/>
            <a:ext cx="4555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9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4714884"/>
            <a:ext cx="9973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100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4286256"/>
            <a:ext cx="3577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-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3714752"/>
            <a:ext cx="1214446" cy="2000264"/>
          </a:xfrm>
          <a:prstGeom prst="rect">
            <a:avLst/>
          </a:prstGeom>
          <a:solidFill>
            <a:srgbClr val="CCFFCC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2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1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Monotype Corsiva" pitchFamily="66" charset="0"/>
              </a:rPr>
              <a:t>5</a:t>
            </a:r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8" y="4214818"/>
            <a:ext cx="35779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-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643702" y="3929066"/>
            <a:ext cx="100012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215074" y="4214818"/>
            <a:ext cx="10001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643702" y="4572008"/>
            <a:ext cx="522288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6" name="Picture 1" descr="C:\Users\Марина\Desktop\beos_home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58214" y="6072206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</TotalTime>
  <Words>892</Words>
  <Application>Microsoft Office PowerPoint</Application>
  <PresentationFormat>Экран (4:3)</PresentationFormat>
  <Paragraphs>175</Paragraphs>
  <Slides>22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 </vt:lpstr>
      <vt:lpstr>Слайд 8</vt:lpstr>
      <vt:lpstr>Слайд 9</vt:lpstr>
      <vt:lpstr>Слайд 10</vt:lpstr>
      <vt:lpstr>Слайд 11</vt:lpstr>
      <vt:lpstr>Слайд 12</vt:lpstr>
      <vt:lpstr>Слайд 13</vt:lpstr>
      <vt:lpstr>При чтении дробей  надо помнить: </vt:lpstr>
      <vt:lpstr>Сравнение дробей</vt:lpstr>
      <vt:lpstr>Сравнение дробей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Tata</cp:lastModifiedBy>
  <cp:revision>184</cp:revision>
  <dcterms:created xsi:type="dcterms:W3CDTF">2014-01-21T17:22:25Z</dcterms:created>
  <dcterms:modified xsi:type="dcterms:W3CDTF">2014-04-14T16:55:28Z</dcterms:modified>
</cp:coreProperties>
</file>