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99CCFF"/>
    <a:srgbClr val="FFFF00"/>
    <a:srgbClr val="660066"/>
    <a:srgbClr val="9999FF"/>
    <a:srgbClr val="FF99FF"/>
    <a:srgbClr val="FF9900"/>
    <a:srgbClr val="FF0066"/>
    <a:srgbClr val="99FF99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3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051B53-9BB5-4F4B-8653-83D8DE61BD1B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90C1AA-C64C-4852-96CE-EC3600136B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1AE961-4C8D-4F00-9B8D-3F5C9035E7F5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1AE961-4C8D-4F00-9B8D-3F5C9035E7F5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1AE961-4C8D-4F00-9B8D-3F5C9035E7F5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1AE961-4C8D-4F00-9B8D-3F5C9035E7F5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1AE961-4C8D-4F00-9B8D-3F5C9035E7F5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1AE961-4C8D-4F00-9B8D-3F5C9035E7F5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1AE961-4C8D-4F00-9B8D-3F5C9035E7F5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1AE961-4C8D-4F00-9B8D-3F5C9035E7F5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4000">
              <a:srgbClr val="FFFF99">
                <a:alpha val="47000"/>
              </a:srgbClr>
            </a:gs>
            <a:gs pos="39999">
              <a:srgbClr val="FF99FF"/>
            </a:gs>
            <a:gs pos="70000">
              <a:srgbClr val="9999FF"/>
            </a:gs>
            <a:gs pos="100000">
              <a:srgbClr val="FFEBFA"/>
            </a:gs>
          </a:gsLst>
          <a:lin ang="7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&#1055;&#1088;&#1077;&#1079;&#1077;&#1085;&#1090;&#1072;&#1094;&#1080;&#1103;%201.ppt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1670" y="4857760"/>
            <a:ext cx="4214842" cy="85189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Проверь себя</a:t>
            </a:r>
            <a:endParaRPr lang="ru-RU" sz="5400" b="1" cap="none" spc="0" dirty="0">
              <a:ln w="17780" cmpd="sng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1714488"/>
            <a:ext cx="5143536" cy="2415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0" b="1" i="1" dirty="0" err="1" smtClean="0">
                <a:ln w="11430"/>
                <a:solidFill>
                  <a:srgbClr val="660066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r>
              <a:rPr lang="ru-RU" sz="5000" b="1" i="1" dirty="0" smtClean="0">
                <a:ln w="11430"/>
                <a:solidFill>
                  <a:srgbClr val="660066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sz="5000" b="1" i="1" dirty="0" err="1" smtClean="0">
                <a:ln w="11430"/>
                <a:solidFill>
                  <a:srgbClr val="660066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r>
              <a:rPr lang="ru-RU" sz="5000" b="1" i="1" dirty="0" smtClean="0">
                <a:ln w="11430"/>
                <a:solidFill>
                  <a:srgbClr val="660066"/>
                </a:solidFill>
                <a:effectLst>
                  <a:glow rad="101600">
                    <a:srgbClr val="FFFF00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о  б  и </a:t>
            </a:r>
            <a:endParaRPr lang="ru-RU" sz="5000" b="1" i="1" dirty="0">
              <a:ln w="11430"/>
              <a:solidFill>
                <a:srgbClr val="660066"/>
              </a:solidFill>
              <a:effectLst>
                <a:glow rad="101600">
                  <a:srgbClr val="FFFF00">
                    <a:alpha val="6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85720" y="2285992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FFFF00">
                <a:alpha val="60000"/>
              </a:srgbClr>
            </a:glow>
          </a:effectLst>
        </p:spPr>
        <p:txBody>
          <a:bodyPr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effectLst>
                  <a:glow rad="101600">
                    <a:srgbClr val="FFC000">
                      <a:alpha val="60000"/>
                    </a:srgbClr>
                  </a:glow>
                </a:effectLst>
                <a:latin typeface="Bookman Old Style" pitchFamily="18" charset="0"/>
              </a:rPr>
              <a:t>Правильные и</a:t>
            </a:r>
            <a:r>
              <a:rPr lang="ru-RU" sz="4000" b="1" i="1" dirty="0" smtClean="0">
                <a:solidFill>
                  <a:srgbClr val="C00000"/>
                </a:solidFill>
                <a:effectLst/>
                <a:latin typeface="Bookman Old Style" pitchFamily="18" charset="0"/>
              </a:rPr>
              <a:t> </a:t>
            </a:r>
            <a:r>
              <a:rPr lang="ru-RU" sz="4000" b="1" i="1" dirty="0" smtClean="0">
                <a:solidFill>
                  <a:srgbClr val="C00000"/>
                </a:solidFill>
                <a:effectLst>
                  <a:glow rad="101600">
                    <a:srgbClr val="FFC000">
                      <a:alpha val="60000"/>
                    </a:srgbClr>
                  </a:glow>
                </a:effectLst>
                <a:latin typeface="Bookman Old Style" pitchFamily="18" charset="0"/>
              </a:rPr>
              <a:t>неправильные</a:t>
            </a:r>
            <a:endParaRPr lang="ru-RU" sz="4000" b="1" i="1" dirty="0">
              <a:solidFill>
                <a:srgbClr val="C00000"/>
              </a:solidFill>
              <a:effectLst>
                <a:glow rad="101600">
                  <a:srgbClr val="FFC000">
                    <a:alpha val="60000"/>
                  </a:srgbClr>
                </a:glow>
              </a:effectLst>
              <a:latin typeface="Bookman Old Style" pitchFamily="18" charset="0"/>
            </a:endParaRPr>
          </a:p>
        </p:txBody>
      </p:sp>
      <p:pic>
        <p:nvPicPr>
          <p:cNvPr id="8" name="Picture 28" descr="C:\Users\Альбина\Desktop\картинки для презентаций\00015456_n1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857500" cy="2371725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92317">
            <a:off x="7068545" y="3850830"/>
            <a:ext cx="1592868" cy="1660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55907">
            <a:off x="6786578" y="642918"/>
            <a:ext cx="1282202" cy="117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393339">
            <a:off x="1072351" y="3326175"/>
            <a:ext cx="687290" cy="947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5652120" y="6093296"/>
            <a:ext cx="33025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err="1" smtClean="0"/>
              <a:t>Залазаева</a:t>
            </a:r>
            <a:r>
              <a:rPr lang="ru-RU" sz="1600" b="1" dirty="0" smtClean="0"/>
              <a:t> Альбина Владимировна</a:t>
            </a:r>
          </a:p>
          <a:p>
            <a:r>
              <a:rPr lang="ru-RU" sz="1600" b="1" dirty="0" smtClean="0"/>
              <a:t>ИДЕНТИФИКАТОР 208 – 963 - 803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C:\Users\Альбина\Desktop\картинки для презентаций\00015456_n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2928934"/>
            <a:ext cx="2857500" cy="2371725"/>
          </a:xfrm>
          <a:prstGeom prst="rect">
            <a:avLst/>
          </a:prstGeom>
          <a:noFill/>
        </p:spPr>
      </p:pic>
      <p:sp>
        <p:nvSpPr>
          <p:cNvPr id="5" name="WordArt 13"/>
          <p:cNvSpPr>
            <a:spLocks noChangeArrowheads="1" noChangeShapeType="1" noTextEdit="1"/>
          </p:cNvSpPr>
          <p:nvPr/>
        </p:nvSpPr>
        <p:spPr bwMode="auto">
          <a:xfrm>
            <a:off x="4000496" y="1928802"/>
            <a:ext cx="3960812" cy="13573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Молодцы!</a:t>
            </a:r>
            <a:endParaRPr lang="ru-RU" sz="3600" kern="10" dirty="0">
              <a:ln w="9525">
                <a:solidFill>
                  <a:srgbClr val="00008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6" name="Picture 3" descr="C:\Users\Марина\Desktop\Рисунок1.png">
            <a:hlinkClick r:id="rId4" action="ppaction://hlinkpres?slideindex=17&amp;slidetitle=Слайд 17"/>
          </p:cNvPr>
          <p:cNvPicPr>
            <a:picLocks noChangeAspect="1" noChangeArrowheads="1"/>
          </p:cNvPicPr>
          <p:nvPr/>
        </p:nvPicPr>
        <p:blipFill>
          <a:blip r:embed="rId5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15338" y="6072206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7072330" y="3071810"/>
            <a:ext cx="1143008" cy="1143008"/>
          </a:xfrm>
          <a:prstGeom prst="ellipse">
            <a:avLst/>
          </a:prstGeom>
          <a:solidFill>
            <a:srgbClr val="FF99FF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31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10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4929190" y="3857628"/>
            <a:ext cx="1143008" cy="1143008"/>
          </a:xfrm>
          <a:prstGeom prst="ellipse">
            <a:avLst/>
          </a:prstGeom>
          <a:solidFill>
            <a:srgbClr val="00B0F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3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3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2786050" y="2786058"/>
            <a:ext cx="1143008" cy="1143008"/>
          </a:xfrm>
          <a:prstGeom prst="ellipse">
            <a:avLst/>
          </a:prstGeom>
          <a:solidFill>
            <a:srgbClr val="92D05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6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5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7" name="Овал 56"/>
          <p:cNvSpPr/>
          <p:nvPr/>
        </p:nvSpPr>
        <p:spPr>
          <a:xfrm>
            <a:off x="928662" y="3286124"/>
            <a:ext cx="1143008" cy="1143008"/>
          </a:xfrm>
          <a:prstGeom prst="ellipse">
            <a:avLst/>
          </a:prstGeom>
          <a:solidFill>
            <a:srgbClr val="CC99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20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19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857224" y="5286388"/>
            <a:ext cx="1149286" cy="1087431"/>
          </a:xfrm>
          <a:prstGeom prst="ellipse">
            <a:avLst/>
          </a:prstGeom>
          <a:solidFill>
            <a:srgbClr val="99FF99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12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21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6286512" y="4929198"/>
            <a:ext cx="1149286" cy="1087431"/>
          </a:xfrm>
          <a:prstGeom prst="ellipse">
            <a:avLst/>
          </a:prstGeom>
          <a:solidFill>
            <a:srgbClr val="CC99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13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15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3000364" y="5000636"/>
            <a:ext cx="1149286" cy="1087431"/>
          </a:xfrm>
          <a:prstGeom prst="ellipse">
            <a:avLst/>
          </a:prstGeom>
          <a:solidFill>
            <a:srgbClr val="FF6699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3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4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1" name="Овал 60"/>
          <p:cNvSpPr/>
          <p:nvPr/>
        </p:nvSpPr>
        <p:spPr>
          <a:xfrm>
            <a:off x="5000628" y="2143116"/>
            <a:ext cx="1149286" cy="1087431"/>
          </a:xfrm>
          <a:prstGeom prst="ellipse">
            <a:avLst/>
          </a:prstGeom>
          <a:solidFill>
            <a:srgbClr val="FFFF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260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261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7286644" y="1142984"/>
            <a:ext cx="1149286" cy="1087431"/>
          </a:xfrm>
          <a:prstGeom prst="ellipse">
            <a:avLst/>
          </a:prstGeom>
          <a:solidFill>
            <a:srgbClr val="FFC0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12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14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7" name="Выноска-облако 66"/>
          <p:cNvSpPr/>
          <p:nvPr/>
        </p:nvSpPr>
        <p:spPr>
          <a:xfrm>
            <a:off x="3000364" y="285728"/>
            <a:ext cx="3714776" cy="1571612"/>
          </a:xfrm>
          <a:prstGeom prst="cloudCallout">
            <a:avLst>
              <a:gd name="adj1" fmla="val -64882"/>
              <a:gd name="adj2" fmla="val 966"/>
            </a:avLst>
          </a:prstGeom>
          <a:solidFill>
            <a:srgbClr val="FFFF99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002060"/>
                </a:solidFill>
                <a:latin typeface="Monotype Corsiva" pitchFamily="66" charset="0"/>
              </a:rPr>
              <a:t>Выберите из предложенных правильные дроби</a:t>
            </a:r>
            <a:endParaRPr lang="ru-RU" sz="2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100" name="Picture 28" descr="C:\Users\Альбина\Desktop\картинки для презентаций\00015456_n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857500" cy="2371725"/>
          </a:xfrm>
          <a:prstGeom prst="rect">
            <a:avLst/>
          </a:prstGeom>
          <a:noFill/>
        </p:spPr>
      </p:pic>
      <p:pic>
        <p:nvPicPr>
          <p:cNvPr id="28" name="Picture 3" descr="C:\Users\Марина\Desktop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15338" y="6072206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decel="100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decel="10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6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6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1643042" y="3714752"/>
            <a:ext cx="1143008" cy="1143008"/>
          </a:xfrm>
          <a:prstGeom prst="ellipse">
            <a:avLst/>
          </a:prstGeom>
          <a:solidFill>
            <a:srgbClr val="FF99FF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31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46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3214678" y="1928802"/>
            <a:ext cx="1143008" cy="1143008"/>
          </a:xfrm>
          <a:prstGeom prst="ellipse">
            <a:avLst/>
          </a:prstGeom>
          <a:solidFill>
            <a:srgbClr val="00B0F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1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12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5715008" y="2357430"/>
            <a:ext cx="1143008" cy="1143008"/>
          </a:xfrm>
          <a:prstGeom prst="ellipse">
            <a:avLst/>
          </a:prstGeom>
          <a:solidFill>
            <a:srgbClr val="92D05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11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13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7" name="Овал 56"/>
          <p:cNvSpPr/>
          <p:nvPr/>
        </p:nvSpPr>
        <p:spPr>
          <a:xfrm>
            <a:off x="5000628" y="4429132"/>
            <a:ext cx="1143008" cy="1143008"/>
          </a:xfrm>
          <a:prstGeom prst="ellipse">
            <a:avLst/>
          </a:prstGeom>
          <a:solidFill>
            <a:srgbClr val="CC99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6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9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285720" y="2500306"/>
            <a:ext cx="1149286" cy="1087431"/>
          </a:xfrm>
          <a:prstGeom prst="ellipse">
            <a:avLst/>
          </a:prstGeom>
          <a:solidFill>
            <a:srgbClr val="99FF99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17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15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3071802" y="5429264"/>
            <a:ext cx="1149286" cy="1087431"/>
          </a:xfrm>
          <a:prstGeom prst="ellipse">
            <a:avLst/>
          </a:prstGeom>
          <a:solidFill>
            <a:srgbClr val="CC99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30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28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6715140" y="4714884"/>
            <a:ext cx="1149286" cy="1087431"/>
          </a:xfrm>
          <a:prstGeom prst="ellipse">
            <a:avLst/>
          </a:prstGeom>
          <a:solidFill>
            <a:srgbClr val="FF6699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9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8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1" name="Овал 60"/>
          <p:cNvSpPr/>
          <p:nvPr/>
        </p:nvSpPr>
        <p:spPr>
          <a:xfrm>
            <a:off x="3857620" y="3500438"/>
            <a:ext cx="1149286" cy="1087431"/>
          </a:xfrm>
          <a:prstGeom prst="ellipse">
            <a:avLst/>
          </a:prstGeom>
          <a:solidFill>
            <a:srgbClr val="FFFF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25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22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571472" y="5143512"/>
            <a:ext cx="1149286" cy="1087431"/>
          </a:xfrm>
          <a:prstGeom prst="ellipse">
            <a:avLst/>
          </a:prstGeom>
          <a:solidFill>
            <a:srgbClr val="FFC0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57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55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7" name="Выноска-облако 66"/>
          <p:cNvSpPr/>
          <p:nvPr/>
        </p:nvSpPr>
        <p:spPr>
          <a:xfrm>
            <a:off x="3000364" y="285728"/>
            <a:ext cx="4286280" cy="1571612"/>
          </a:xfrm>
          <a:prstGeom prst="cloudCallout">
            <a:avLst>
              <a:gd name="adj1" fmla="val -64882"/>
              <a:gd name="adj2" fmla="val 966"/>
            </a:avLst>
          </a:prstGeom>
          <a:solidFill>
            <a:srgbClr val="99CC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>
                <a:solidFill>
                  <a:srgbClr val="002060"/>
                </a:solidFill>
                <a:latin typeface="Monotype Corsiva" pitchFamily="66" charset="0"/>
              </a:rPr>
              <a:t>Выберите из предложенных неправильные дроби</a:t>
            </a:r>
            <a:endParaRPr lang="ru-RU" sz="2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100" name="Picture 28" descr="C:\Users\Альбина\Desktop\картинки для презентаций\00015456_n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857500" cy="2371725"/>
          </a:xfrm>
          <a:prstGeom prst="rect">
            <a:avLst/>
          </a:prstGeom>
          <a:noFill/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643834" y="2714620"/>
            <a:ext cx="1149286" cy="1087431"/>
          </a:xfrm>
          <a:prstGeom prst="ellipse">
            <a:avLst/>
          </a:prstGeom>
          <a:solidFill>
            <a:srgbClr val="FFC0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26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26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pic>
        <p:nvPicPr>
          <p:cNvPr id="29" name="Picture 3" descr="C:\Users\Марина\Desktop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15338" y="6072206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decel="100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decel="10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6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6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1000100" y="4500570"/>
            <a:ext cx="1143008" cy="1143008"/>
          </a:xfrm>
          <a:prstGeom prst="ellipse">
            <a:avLst/>
          </a:prstGeom>
          <a:solidFill>
            <a:srgbClr val="FF99FF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1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2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2500298" y="2643182"/>
            <a:ext cx="1143008" cy="1143008"/>
          </a:xfrm>
          <a:prstGeom prst="ellipse">
            <a:avLst/>
          </a:prstGeom>
          <a:solidFill>
            <a:srgbClr val="00B0F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17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18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5572132" y="4572008"/>
            <a:ext cx="1214446" cy="1143008"/>
          </a:xfrm>
          <a:prstGeom prst="ellipse">
            <a:avLst/>
          </a:prstGeom>
          <a:solidFill>
            <a:srgbClr val="9999FF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55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73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7" name="Овал 56"/>
          <p:cNvSpPr/>
          <p:nvPr/>
        </p:nvSpPr>
        <p:spPr>
          <a:xfrm>
            <a:off x="3214678" y="4786322"/>
            <a:ext cx="1143008" cy="1143008"/>
          </a:xfrm>
          <a:prstGeom prst="ellipse">
            <a:avLst/>
          </a:prstGeom>
          <a:solidFill>
            <a:srgbClr val="CC99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4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7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4500562" y="3286124"/>
            <a:ext cx="1149286" cy="1087431"/>
          </a:xfrm>
          <a:prstGeom prst="ellipse">
            <a:avLst/>
          </a:prstGeom>
          <a:solidFill>
            <a:srgbClr val="99FF99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7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7" name="Выноска-облако 66"/>
          <p:cNvSpPr/>
          <p:nvPr/>
        </p:nvSpPr>
        <p:spPr>
          <a:xfrm>
            <a:off x="3000364" y="285728"/>
            <a:ext cx="3429024" cy="1500198"/>
          </a:xfrm>
          <a:prstGeom prst="cloudCallout">
            <a:avLst>
              <a:gd name="adj1" fmla="val -64882"/>
              <a:gd name="adj2" fmla="val 966"/>
            </a:avLst>
          </a:prstGeom>
          <a:solidFill>
            <a:srgbClr val="FFFF99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Какое число лишнее</a:t>
            </a:r>
            <a:endParaRPr lang="ru-RU" sz="2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100" name="Picture 28" descr="C:\Users\Альбина\Desktop\картинки для презентаций\00015456_n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857500" cy="2371725"/>
          </a:xfrm>
          <a:prstGeom prst="rect">
            <a:avLst/>
          </a:prstGeom>
          <a:noFill/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285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6643702" y="2143116"/>
            <a:ext cx="1143008" cy="1143008"/>
          </a:xfrm>
          <a:prstGeom prst="ellipse">
            <a:avLst/>
          </a:prstGeom>
          <a:solidFill>
            <a:srgbClr val="FFFF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6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9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pic>
        <p:nvPicPr>
          <p:cNvPr id="28" name="Picture 3" descr="C:\Users\Марина\Desktop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15338" y="6072206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decel="100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decel="10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1214414" y="4714884"/>
            <a:ext cx="1143008" cy="1143008"/>
          </a:xfrm>
          <a:prstGeom prst="ellipse">
            <a:avLst/>
          </a:prstGeom>
          <a:solidFill>
            <a:srgbClr val="92D05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13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39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785786" y="2786058"/>
            <a:ext cx="1143008" cy="1143008"/>
          </a:xfrm>
          <a:prstGeom prst="ellipse">
            <a:avLst/>
          </a:prstGeom>
          <a:solidFill>
            <a:srgbClr val="00B0F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3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7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7286644" y="2357430"/>
            <a:ext cx="1214446" cy="1143008"/>
          </a:xfrm>
          <a:prstGeom prst="ellipse">
            <a:avLst/>
          </a:prstGeom>
          <a:solidFill>
            <a:srgbClr val="9999FF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46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69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7" name="Овал 56"/>
          <p:cNvSpPr/>
          <p:nvPr/>
        </p:nvSpPr>
        <p:spPr>
          <a:xfrm>
            <a:off x="4643438" y="3857628"/>
            <a:ext cx="1143008" cy="1143008"/>
          </a:xfrm>
          <a:prstGeom prst="ellipse">
            <a:avLst/>
          </a:prstGeom>
          <a:solidFill>
            <a:srgbClr val="FF99FF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61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100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6572264" y="4929198"/>
            <a:ext cx="1149286" cy="1087431"/>
          </a:xfrm>
          <a:prstGeom prst="ellipse">
            <a:avLst/>
          </a:prstGeom>
          <a:solidFill>
            <a:srgbClr val="FF9966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87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35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7" name="Выноска-облако 66"/>
          <p:cNvSpPr/>
          <p:nvPr/>
        </p:nvSpPr>
        <p:spPr>
          <a:xfrm>
            <a:off x="3000364" y="285728"/>
            <a:ext cx="3429024" cy="1500198"/>
          </a:xfrm>
          <a:prstGeom prst="cloudCallout">
            <a:avLst>
              <a:gd name="adj1" fmla="val -64882"/>
              <a:gd name="adj2" fmla="val 966"/>
            </a:avLst>
          </a:prstGeom>
          <a:solidFill>
            <a:srgbClr val="99CC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Какое число лишнее</a:t>
            </a:r>
            <a:endParaRPr lang="ru-RU" sz="2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100" name="Picture 28" descr="C:\Users\Альбина\Desktop\картинки для презентаций\00015456_n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857500" cy="2371725"/>
          </a:xfrm>
          <a:prstGeom prst="rect">
            <a:avLst/>
          </a:prstGeom>
          <a:noFill/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285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3714744" y="2214554"/>
            <a:ext cx="1143008" cy="1143008"/>
          </a:xfrm>
          <a:prstGeom prst="ellipse">
            <a:avLst/>
          </a:prstGeom>
          <a:solidFill>
            <a:srgbClr val="FFFF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11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26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" name="Picture 3" descr="C:\Users\Марина\Desktop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15338" y="6072206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decel="100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decel="10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642910" y="4214818"/>
            <a:ext cx="1143008" cy="1143008"/>
          </a:xfrm>
          <a:prstGeom prst="ellipse">
            <a:avLst/>
          </a:prstGeom>
          <a:solidFill>
            <a:srgbClr val="FFC0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87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35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2928926" y="5143512"/>
            <a:ext cx="1143008" cy="1143008"/>
          </a:xfrm>
          <a:prstGeom prst="ellipse">
            <a:avLst/>
          </a:prstGeom>
          <a:solidFill>
            <a:srgbClr val="FF00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33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17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6143636" y="4572008"/>
            <a:ext cx="1214446" cy="1143008"/>
          </a:xfrm>
          <a:prstGeom prst="ellipse">
            <a:avLst/>
          </a:prstGeom>
          <a:solidFill>
            <a:srgbClr val="0066FF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72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54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7" name="Овал 56"/>
          <p:cNvSpPr/>
          <p:nvPr/>
        </p:nvSpPr>
        <p:spPr>
          <a:xfrm>
            <a:off x="7286644" y="1714488"/>
            <a:ext cx="1143008" cy="1143008"/>
          </a:xfrm>
          <a:prstGeom prst="ellipse">
            <a:avLst/>
          </a:prstGeom>
          <a:solidFill>
            <a:srgbClr val="FF99FF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113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56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1714480" y="2214554"/>
            <a:ext cx="1149286" cy="1087431"/>
          </a:xfrm>
          <a:prstGeom prst="ellipse">
            <a:avLst/>
          </a:prstGeom>
          <a:solidFill>
            <a:srgbClr val="92D05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10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99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7" name="Выноска-облако 66"/>
          <p:cNvSpPr/>
          <p:nvPr/>
        </p:nvSpPr>
        <p:spPr>
          <a:xfrm>
            <a:off x="3000364" y="285728"/>
            <a:ext cx="3429024" cy="1500198"/>
          </a:xfrm>
          <a:prstGeom prst="cloudCallout">
            <a:avLst>
              <a:gd name="adj1" fmla="val -64882"/>
              <a:gd name="adj2" fmla="val 966"/>
            </a:avLst>
          </a:prstGeom>
          <a:solidFill>
            <a:srgbClr val="FFFF99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Какое число лишнее</a:t>
            </a:r>
            <a:endParaRPr lang="ru-RU" sz="2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100" name="Picture 28" descr="C:\Users\Альбина\Desktop\картинки для презентаций\00015456_n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857500" cy="2371725"/>
          </a:xfrm>
          <a:prstGeom prst="rect">
            <a:avLst/>
          </a:prstGeom>
          <a:noFill/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285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4357686" y="2285992"/>
            <a:ext cx="1143008" cy="1143008"/>
          </a:xfrm>
          <a:prstGeom prst="ellipse">
            <a:avLst/>
          </a:prstGeom>
          <a:solidFill>
            <a:srgbClr val="FFFF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43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39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9" name="Picture 3" descr="C:\Users\Марина\Desktop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15338" y="6072206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decel="100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decel="10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7429520" y="4643446"/>
            <a:ext cx="1143008" cy="1143008"/>
          </a:xfrm>
          <a:prstGeom prst="ellipse">
            <a:avLst/>
          </a:prstGeom>
          <a:solidFill>
            <a:srgbClr val="FF99FF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31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10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4071934" y="3286124"/>
            <a:ext cx="1143008" cy="1143008"/>
          </a:xfrm>
          <a:prstGeom prst="ellipse">
            <a:avLst/>
          </a:prstGeom>
          <a:solidFill>
            <a:srgbClr val="00B0F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303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51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2500298" y="4357694"/>
            <a:ext cx="1143008" cy="1143008"/>
          </a:xfrm>
          <a:prstGeom prst="ellipse">
            <a:avLst/>
          </a:prstGeom>
          <a:solidFill>
            <a:srgbClr val="92D05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48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12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7" name="Овал 56"/>
          <p:cNvSpPr/>
          <p:nvPr/>
        </p:nvSpPr>
        <p:spPr>
          <a:xfrm>
            <a:off x="428596" y="2571744"/>
            <a:ext cx="1143008" cy="1143008"/>
          </a:xfrm>
          <a:prstGeom prst="ellipse">
            <a:avLst/>
          </a:prstGeom>
          <a:solidFill>
            <a:srgbClr val="0066FF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6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36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857224" y="5000636"/>
            <a:ext cx="1149286" cy="1087431"/>
          </a:xfrm>
          <a:prstGeom prst="ellipse">
            <a:avLst/>
          </a:prstGeom>
          <a:solidFill>
            <a:srgbClr val="9999FF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24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4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4857752" y="5214950"/>
            <a:ext cx="1149286" cy="1087431"/>
          </a:xfrm>
          <a:prstGeom prst="ellipse">
            <a:avLst/>
          </a:prstGeom>
          <a:solidFill>
            <a:srgbClr val="CC99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78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13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2786050" y="2000240"/>
            <a:ext cx="1149286" cy="1087431"/>
          </a:xfrm>
          <a:prstGeom prst="ellipse">
            <a:avLst/>
          </a:prstGeom>
          <a:solidFill>
            <a:srgbClr val="FF6699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42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7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6143636" y="3143248"/>
            <a:ext cx="1149286" cy="1087431"/>
          </a:xfrm>
          <a:prstGeom prst="ellipse">
            <a:avLst/>
          </a:prstGeom>
          <a:solidFill>
            <a:srgbClr val="99FF99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102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17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7" name="Выноска-облако 66"/>
          <p:cNvSpPr/>
          <p:nvPr/>
        </p:nvSpPr>
        <p:spPr>
          <a:xfrm>
            <a:off x="3000364" y="285728"/>
            <a:ext cx="5572164" cy="1571612"/>
          </a:xfrm>
          <a:prstGeom prst="cloudCallout">
            <a:avLst>
              <a:gd name="adj1" fmla="val -64882"/>
              <a:gd name="adj2" fmla="val 966"/>
            </a:avLst>
          </a:prstGeom>
          <a:solidFill>
            <a:srgbClr val="99CC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Выберите из предложенных дроби, у которых числитель в 6 раз больше знаменателя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100" name="Picture 28" descr="C:\Users\Альбина\Desktop\картинки для презентаций\00015456_n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857500" cy="2371725"/>
          </a:xfrm>
          <a:prstGeom prst="rect">
            <a:avLst/>
          </a:prstGeom>
          <a:noFill/>
        </p:spPr>
      </p:pic>
      <p:sp>
        <p:nvSpPr>
          <p:cNvPr id="26" name="Овал 25"/>
          <p:cNvSpPr/>
          <p:nvPr/>
        </p:nvSpPr>
        <p:spPr>
          <a:xfrm>
            <a:off x="7643834" y="2000240"/>
            <a:ext cx="1143008" cy="1143008"/>
          </a:xfrm>
          <a:prstGeom prst="ellipse">
            <a:avLst/>
          </a:prstGeom>
          <a:solidFill>
            <a:srgbClr val="FFFF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u="sng" dirty="0" smtClean="0">
              <a:solidFill>
                <a:sysClr val="windowText" lastClr="000000"/>
              </a:solidFill>
            </a:endParaRPr>
          </a:p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26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143</a:t>
            </a:r>
          </a:p>
          <a:p>
            <a:pPr algn="ctr">
              <a:defRPr/>
            </a:pPr>
            <a:endParaRPr lang="ru-RU" sz="3200" b="1" dirty="0">
              <a:solidFill>
                <a:sysClr val="windowText" lastClr="000000"/>
              </a:solidFill>
            </a:endParaRPr>
          </a:p>
        </p:txBody>
      </p:sp>
      <p:pic>
        <p:nvPicPr>
          <p:cNvPr id="27" name="Picture 3" descr="C:\Users\Марина\Desktop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15338" y="6072206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decel="100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decel="10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6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2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4500562" y="4929198"/>
            <a:ext cx="1143008" cy="1143008"/>
          </a:xfrm>
          <a:prstGeom prst="ellipse">
            <a:avLst/>
          </a:prstGeom>
          <a:solidFill>
            <a:srgbClr val="FF99FF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40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10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6500826" y="3571876"/>
            <a:ext cx="1143008" cy="1143008"/>
          </a:xfrm>
          <a:prstGeom prst="ellipse">
            <a:avLst/>
          </a:prstGeom>
          <a:solidFill>
            <a:srgbClr val="00B0F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33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76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2357422" y="2071678"/>
            <a:ext cx="1143008" cy="1143008"/>
          </a:xfrm>
          <a:prstGeom prst="ellipse">
            <a:avLst/>
          </a:prstGeom>
          <a:solidFill>
            <a:srgbClr val="92D05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48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12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714348" y="3571876"/>
            <a:ext cx="1149286" cy="1087431"/>
          </a:xfrm>
          <a:prstGeom prst="ellipse">
            <a:avLst/>
          </a:prstGeom>
          <a:solidFill>
            <a:srgbClr val="9999FF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16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64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7429520" y="1928802"/>
            <a:ext cx="1149286" cy="1087431"/>
          </a:xfrm>
          <a:prstGeom prst="ellipse">
            <a:avLst/>
          </a:prstGeom>
          <a:solidFill>
            <a:srgbClr val="CC99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18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72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3428992" y="3643314"/>
            <a:ext cx="1149286" cy="1087431"/>
          </a:xfrm>
          <a:prstGeom prst="ellipse">
            <a:avLst/>
          </a:prstGeom>
          <a:solidFill>
            <a:srgbClr val="FF6699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5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20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4572000" y="2214554"/>
            <a:ext cx="1149286" cy="1087431"/>
          </a:xfrm>
          <a:prstGeom prst="ellipse">
            <a:avLst/>
          </a:prstGeom>
          <a:solidFill>
            <a:srgbClr val="99FF99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2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8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7" name="Выноска-облако 66"/>
          <p:cNvSpPr/>
          <p:nvPr/>
        </p:nvSpPr>
        <p:spPr>
          <a:xfrm>
            <a:off x="3000364" y="285728"/>
            <a:ext cx="5572164" cy="1571612"/>
          </a:xfrm>
          <a:prstGeom prst="cloudCallout">
            <a:avLst>
              <a:gd name="adj1" fmla="val -64882"/>
              <a:gd name="adj2" fmla="val 966"/>
            </a:avLst>
          </a:prstGeom>
          <a:solidFill>
            <a:srgbClr val="99CCFF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Выберите из предложенных дроби, у которых  числитель в 4 </a:t>
            </a:r>
            <a:r>
              <a:rPr lang="ru-RU" sz="2400" b="1" smtClean="0">
                <a:solidFill>
                  <a:srgbClr val="002060"/>
                </a:solidFill>
                <a:latin typeface="Monotype Corsiva" pitchFamily="66" charset="0"/>
              </a:rPr>
              <a:t>раза меньше знаменателя</a:t>
            </a:r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100" name="Picture 28" descr="C:\Users\Альбина\Desktop\картинки для презентаций\00015456_n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857500" cy="2371725"/>
          </a:xfrm>
          <a:prstGeom prst="rect">
            <a:avLst/>
          </a:prstGeom>
          <a:noFill/>
        </p:spPr>
      </p:pic>
      <p:sp>
        <p:nvSpPr>
          <p:cNvPr id="26" name="Овал 25"/>
          <p:cNvSpPr/>
          <p:nvPr/>
        </p:nvSpPr>
        <p:spPr>
          <a:xfrm>
            <a:off x="1785918" y="4929198"/>
            <a:ext cx="1143008" cy="1143008"/>
          </a:xfrm>
          <a:prstGeom prst="ellipse">
            <a:avLst/>
          </a:prstGeom>
          <a:solidFill>
            <a:srgbClr val="FFFF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u="sng" dirty="0" smtClean="0">
              <a:solidFill>
                <a:sysClr val="windowText" lastClr="000000"/>
              </a:solidFill>
            </a:endParaRPr>
          </a:p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26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26</a:t>
            </a:r>
          </a:p>
          <a:p>
            <a:pPr algn="ctr">
              <a:defRPr/>
            </a:pP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7000892" y="5072074"/>
            <a:ext cx="1149286" cy="1087431"/>
          </a:xfrm>
          <a:prstGeom prst="ellipse">
            <a:avLst/>
          </a:prstGeom>
          <a:solidFill>
            <a:srgbClr val="9999FF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u="sng" dirty="0" smtClean="0">
                <a:solidFill>
                  <a:sysClr val="windowText" lastClr="000000"/>
                </a:solidFill>
              </a:rPr>
              <a:t>7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28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pic>
        <p:nvPicPr>
          <p:cNvPr id="28" name="Picture 3" descr="C:\Users\Марина\Desktop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15338" y="6072206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decel="100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6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8" grpId="0" animBg="1"/>
      <p:bldP spid="59" grpId="0" animBg="1"/>
      <p:bldP spid="60" grpId="0" animBg="1"/>
      <p:bldP spid="62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5429256" y="5072074"/>
            <a:ext cx="1143008" cy="1143008"/>
          </a:xfrm>
          <a:prstGeom prst="ellipse">
            <a:avLst/>
          </a:prstGeom>
          <a:solidFill>
            <a:srgbClr val="FF99FF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15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1500166" y="2071678"/>
            <a:ext cx="1143008" cy="1143008"/>
          </a:xfrm>
          <a:prstGeom prst="ellipse">
            <a:avLst/>
          </a:prstGeom>
          <a:solidFill>
            <a:srgbClr val="00B0F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9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6072198" y="2786058"/>
            <a:ext cx="1143008" cy="1143008"/>
          </a:xfrm>
          <a:prstGeom prst="ellipse">
            <a:avLst/>
          </a:prstGeom>
          <a:solidFill>
            <a:srgbClr val="92D05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8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214282" y="3357562"/>
            <a:ext cx="1149286" cy="1087431"/>
          </a:xfrm>
          <a:prstGeom prst="ellipse">
            <a:avLst/>
          </a:prstGeom>
          <a:solidFill>
            <a:srgbClr val="9999FF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7143768" y="1428736"/>
            <a:ext cx="1149286" cy="1087431"/>
          </a:xfrm>
          <a:prstGeom prst="ellipse">
            <a:avLst/>
          </a:prstGeom>
          <a:solidFill>
            <a:srgbClr val="CC99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5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3214678" y="5357826"/>
            <a:ext cx="1149286" cy="1087431"/>
          </a:xfrm>
          <a:prstGeom prst="ellipse">
            <a:avLst/>
          </a:prstGeom>
          <a:solidFill>
            <a:srgbClr val="FF6699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2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3500430" y="2000240"/>
            <a:ext cx="1149286" cy="1087431"/>
          </a:xfrm>
          <a:prstGeom prst="ellipse">
            <a:avLst/>
          </a:prstGeom>
          <a:solidFill>
            <a:srgbClr val="99FF99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3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67" name="Выноска-облако 66"/>
          <p:cNvSpPr/>
          <p:nvPr/>
        </p:nvSpPr>
        <p:spPr>
          <a:xfrm>
            <a:off x="3000364" y="0"/>
            <a:ext cx="4000528" cy="2000240"/>
          </a:xfrm>
          <a:prstGeom prst="cloudCallout">
            <a:avLst>
              <a:gd name="adj1" fmla="val -64882"/>
              <a:gd name="adj2" fmla="val 966"/>
            </a:avLst>
          </a:prstGeom>
          <a:solidFill>
            <a:srgbClr val="FFFF99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При  каких значениях  а  дробь            будет правильной?</a:t>
            </a:r>
            <a:endParaRPr lang="ru-RU" sz="2400" b="1" dirty="0" smtClean="0">
              <a:solidFill>
                <a:sysClr val="windowText" lastClr="000000"/>
              </a:solidFill>
            </a:endParaRPr>
          </a:p>
          <a:p>
            <a:pPr algn="ctr"/>
            <a:endParaRPr lang="ru-RU" sz="2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3100" name="Picture 28" descr="C:\Users\Альбина\Desktop\картинки для презентаций\00015456_n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857500" cy="2371725"/>
          </a:xfrm>
          <a:prstGeom prst="rect">
            <a:avLst/>
          </a:prstGeom>
          <a:noFill/>
        </p:spPr>
      </p:pic>
      <p:sp>
        <p:nvSpPr>
          <p:cNvPr id="26" name="Овал 25"/>
          <p:cNvSpPr/>
          <p:nvPr/>
        </p:nvSpPr>
        <p:spPr>
          <a:xfrm>
            <a:off x="1857356" y="3929066"/>
            <a:ext cx="1143008" cy="1143008"/>
          </a:xfrm>
          <a:prstGeom prst="ellipse">
            <a:avLst/>
          </a:prstGeom>
          <a:solidFill>
            <a:srgbClr val="FFFF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3200" b="1" u="sng" dirty="0" smtClean="0">
              <a:solidFill>
                <a:sysClr val="windowText" lastClr="000000"/>
              </a:solidFill>
            </a:endParaRPr>
          </a:p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13</a:t>
            </a:r>
          </a:p>
          <a:p>
            <a:pPr algn="ctr">
              <a:defRPr/>
            </a:pP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3857620" y="3714752"/>
            <a:ext cx="1149286" cy="1087431"/>
          </a:xfrm>
          <a:prstGeom prst="ellipse">
            <a:avLst/>
          </a:prstGeom>
          <a:solidFill>
            <a:srgbClr val="9999FF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4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285728"/>
            <a:ext cx="80698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Овал 27"/>
          <p:cNvSpPr/>
          <p:nvPr/>
        </p:nvSpPr>
        <p:spPr>
          <a:xfrm>
            <a:off x="7072330" y="4572008"/>
            <a:ext cx="1149286" cy="1087431"/>
          </a:xfrm>
          <a:prstGeom prst="ellipse">
            <a:avLst/>
          </a:prstGeom>
          <a:solidFill>
            <a:srgbClr val="FF0066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6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357158" y="5072074"/>
            <a:ext cx="1149286" cy="1087431"/>
          </a:xfrm>
          <a:prstGeom prst="ellipse">
            <a:avLst/>
          </a:prstGeom>
          <a:solidFill>
            <a:srgbClr val="FF9900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smtClean="0">
                <a:solidFill>
                  <a:sysClr val="windowText" lastClr="000000"/>
                </a:solidFill>
              </a:rPr>
              <a:t>7</a:t>
            </a:r>
            <a:endParaRPr lang="ru-RU" sz="3200" b="1" dirty="0">
              <a:solidFill>
                <a:sysClr val="windowText" lastClr="000000"/>
              </a:solidFill>
            </a:endParaRPr>
          </a:p>
        </p:txBody>
      </p:sp>
      <p:pic>
        <p:nvPicPr>
          <p:cNvPr id="30" name="Picture 3" descr="C:\Users\Марина\Desktop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15338" y="6072206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decel="100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decel="100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6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8" grpId="0" animBg="1"/>
      <p:bldP spid="59" grpId="0" animBg="1"/>
      <p:bldP spid="60" grpId="0" animBg="1"/>
      <p:bldP spid="62" grpId="0" animBg="1"/>
      <p:bldP spid="26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205</Words>
  <Application>Microsoft Office PowerPoint</Application>
  <PresentationFormat>Экран (4:3)</PresentationFormat>
  <Paragraphs>148</Paragraphs>
  <Slides>10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Альбина</dc:creator>
  <cp:lastModifiedBy>Tata</cp:lastModifiedBy>
  <cp:revision>41</cp:revision>
  <dcterms:created xsi:type="dcterms:W3CDTF">2014-01-26T09:40:52Z</dcterms:created>
  <dcterms:modified xsi:type="dcterms:W3CDTF">2014-04-14T16:54:17Z</dcterms:modified>
</cp:coreProperties>
</file>