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72" r:id="rId2"/>
    <p:sldId id="256" r:id="rId3"/>
    <p:sldId id="260" r:id="rId4"/>
    <p:sldId id="257" r:id="rId5"/>
    <p:sldId id="273" r:id="rId6"/>
    <p:sldId id="319" r:id="rId7"/>
    <p:sldId id="320" r:id="rId8"/>
    <p:sldId id="321" r:id="rId9"/>
    <p:sldId id="322" r:id="rId10"/>
    <p:sldId id="281" r:id="rId11"/>
    <p:sldId id="279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8" r:id="rId27"/>
    <p:sldId id="297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25" r:id="rId37"/>
    <p:sldId id="314" r:id="rId38"/>
    <p:sldId id="315" r:id="rId39"/>
    <p:sldId id="316" r:id="rId40"/>
    <p:sldId id="274" r:id="rId41"/>
    <p:sldId id="317" r:id="rId42"/>
    <p:sldId id="318" r:id="rId43"/>
    <p:sldId id="323" r:id="rId44"/>
    <p:sldId id="324" r:id="rId45"/>
    <p:sldId id="307" r:id="rId46"/>
    <p:sldId id="308" r:id="rId47"/>
    <p:sldId id="270" r:id="rId48"/>
    <p:sldId id="277" r:id="rId49"/>
    <p:sldId id="271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66FF33"/>
    <a:srgbClr val="009900"/>
    <a:srgbClr val="FFFFCC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951" autoAdjust="0"/>
    <p:restoredTop sz="94660"/>
  </p:normalViewPr>
  <p:slideViewPr>
    <p:cSldViewPr>
      <p:cViewPr>
        <p:scale>
          <a:sx n="70" d="100"/>
          <a:sy n="70" d="100"/>
        </p:scale>
        <p:origin x="-34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2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24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2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2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2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24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24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2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24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24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24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2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47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24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4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A4A6AC54-06A4-423C-B44F-CC407D362DAC}" type="datetimeFigureOut">
              <a:rPr lang="ru-RU"/>
              <a:pPr/>
              <a:t>16.04.2014</a:t>
            </a:fld>
            <a:endParaRPr lang="ru-RU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3C5BA2D-3D97-43A0-8DFC-DF67F3B0485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39A58B-9FF7-420F-8583-47C1FFCE0B51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06AFB30-FBF4-4D27-A56A-6CDA47D67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214688" y="0"/>
            <a:ext cx="2571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1948-8D4F-4C4F-A8C6-080105431932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98DED-7277-417F-98FF-706B8DF5C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7188-BE68-4EB9-A1A1-0F3B53B4CC1C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C582-A523-444D-AB72-D6673BE0E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FF942-B8A0-47DC-AB93-A7FB2FA755A2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FABBF-F8CD-40A2-B7CD-9D7BBE53C0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6540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75" y="831850"/>
            <a:ext cx="3781425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831850"/>
            <a:ext cx="3781425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4B3C42-6CE5-4FC2-A19A-64DC8EA5E067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EA6D92-417A-4709-A278-FA8288D82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6540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14375" y="831850"/>
            <a:ext cx="3781425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831850"/>
            <a:ext cx="3781425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F20DE9-BEFD-45BF-BAB4-58FD56BE1CE3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86DDB6-01AE-4CC4-807B-C41ABDE69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6540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14375" y="831850"/>
            <a:ext cx="3781425" cy="5311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831850"/>
            <a:ext cx="3781425" cy="25796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563938"/>
            <a:ext cx="3781425" cy="2579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B546-F3F8-4B9D-A720-AFA4D4774ADA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678B53-0D03-4002-8364-FFF71E201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7063F-3226-440B-983B-9EA1921BE59F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D13E-B61D-40D3-A458-7B48CE2BE6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06CA-CD9D-44F5-A77A-9987B30E73AE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1F0C-D5E5-4CB0-8A5D-CC924604A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1A6C3-5823-454C-9C0A-499EB0778B75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19164-9227-4B90-A953-5008AF38B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4F624-CDE8-436E-849B-8199710B0852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302FA-EDD2-4F1C-BED3-621865C2A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1A23B-28AE-483F-9982-5924A1657D8D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3F20-5776-4F6B-99B8-AA53B9A729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453A-E280-4127-8E27-0D69BED6F9D6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F7A81-BE95-43EC-882D-3400BFFF4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4D143-8610-48C8-A1B5-3D8E7469C343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6B04E-9A6C-4FE0-A6A2-70EB36F470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FF0BA-3317-4811-9C12-83B1BE409B39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9BE25-4605-4F21-96C8-493CE26D2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4375" y="831850"/>
            <a:ext cx="7715250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A492CB-6EE5-4D66-A1C7-CEFD481DC3DC}" type="datetimeFigureOut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D53FD1-CC39-48AB-ABF3-197F1FB65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  <p:sldLayoutId id="2147483707" r:id="rId12"/>
    <p:sldLayoutId id="2147483708" r:id="rId13"/>
    <p:sldLayoutId id="2147483709" r:id="rId14"/>
  </p:sldLayoutIdLst>
  <p:transition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2.xml"/><Relationship Id="rId18" Type="http://schemas.openxmlformats.org/officeDocument/2006/relationships/slide" Target="slide27.xml"/><Relationship Id="rId26" Type="http://schemas.openxmlformats.org/officeDocument/2006/relationships/slide" Target="slide35.xml"/><Relationship Id="rId3" Type="http://schemas.openxmlformats.org/officeDocument/2006/relationships/slide" Target="slide12.xml"/><Relationship Id="rId21" Type="http://schemas.openxmlformats.org/officeDocument/2006/relationships/slide" Target="slide30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17" Type="http://schemas.openxmlformats.org/officeDocument/2006/relationships/slide" Target="slide26.xml"/><Relationship Id="rId25" Type="http://schemas.openxmlformats.org/officeDocument/2006/relationships/slide" Target="slide34.xml"/><Relationship Id="rId2" Type="http://schemas.openxmlformats.org/officeDocument/2006/relationships/slide" Target="slide11.xml"/><Relationship Id="rId16" Type="http://schemas.openxmlformats.org/officeDocument/2006/relationships/slide" Target="slide25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24" Type="http://schemas.openxmlformats.org/officeDocument/2006/relationships/slide" Target="slide33.xml"/><Relationship Id="rId5" Type="http://schemas.openxmlformats.org/officeDocument/2006/relationships/slide" Target="slide14.xml"/><Relationship Id="rId15" Type="http://schemas.openxmlformats.org/officeDocument/2006/relationships/slide" Target="slide24.xml"/><Relationship Id="rId23" Type="http://schemas.openxmlformats.org/officeDocument/2006/relationships/slide" Target="slide32.xml"/><Relationship Id="rId10" Type="http://schemas.openxmlformats.org/officeDocument/2006/relationships/slide" Target="slide19.xml"/><Relationship Id="rId19" Type="http://schemas.openxmlformats.org/officeDocument/2006/relationships/slide" Target="slide28.xml"/><Relationship Id="rId4" Type="http://schemas.openxmlformats.org/officeDocument/2006/relationships/slide" Target="slide13.xml"/><Relationship Id="rId9" Type="http://schemas.openxmlformats.org/officeDocument/2006/relationships/slide" Target="slide18.xml"/><Relationship Id="rId14" Type="http://schemas.openxmlformats.org/officeDocument/2006/relationships/slide" Target="slide23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slide" Target="slide10.xml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slide" Target="slide10.xml"/><Relationship Id="rId4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5" Type="http://schemas.openxmlformats.org/officeDocument/2006/relationships/slide" Target="slide10.xml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5" Type="http://schemas.openxmlformats.org/officeDocument/2006/relationships/slide" Target="slide10.xml"/><Relationship Id="rId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slide" Target="slide10.xml"/><Relationship Id="rId4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slide" Target="slide10.xml"/><Relationship Id="rId4" Type="http://schemas.openxmlformats.org/officeDocument/2006/relationships/oleObject" Target="../embeddings/oleObject2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5" Type="http://schemas.openxmlformats.org/officeDocument/2006/relationships/slide" Target="slide10.xml"/><Relationship Id="rId4" Type="http://schemas.openxmlformats.org/officeDocument/2006/relationships/oleObject" Target="../embeddings/oleObject2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5" Type="http://schemas.openxmlformats.org/officeDocument/2006/relationships/slide" Target="slide10.xml"/><Relationship Id="rId4" Type="http://schemas.openxmlformats.org/officeDocument/2006/relationships/oleObject" Target="../embeddings/oleObject2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5" Type="http://schemas.openxmlformats.org/officeDocument/2006/relationships/slide" Target="slide10.xml"/><Relationship Id="rId4" Type="http://schemas.openxmlformats.org/officeDocument/2006/relationships/oleObject" Target="../embeddings/oleObject3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5" Type="http://schemas.openxmlformats.org/officeDocument/2006/relationships/slide" Target="slide10.xml"/><Relationship Id="rId4" Type="http://schemas.openxmlformats.org/officeDocument/2006/relationships/oleObject" Target="../embeddings/oleObject3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5" Type="http://schemas.openxmlformats.org/officeDocument/2006/relationships/slide" Target="slide10.xml"/><Relationship Id="rId4" Type="http://schemas.openxmlformats.org/officeDocument/2006/relationships/oleObject" Target="../embeddings/oleObject3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5" Type="http://schemas.openxmlformats.org/officeDocument/2006/relationships/slide" Target="slide10.xml"/><Relationship Id="rId4" Type="http://schemas.openxmlformats.org/officeDocument/2006/relationships/oleObject" Target="../embeddings/oleObject3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Relationship Id="rId5" Type="http://schemas.openxmlformats.org/officeDocument/2006/relationships/slide" Target="slide10.xml"/><Relationship Id="rId4" Type="http://schemas.openxmlformats.org/officeDocument/2006/relationships/oleObject" Target="../embeddings/oleObject3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Relationship Id="rId5" Type="http://schemas.openxmlformats.org/officeDocument/2006/relationships/slide" Target="slide10.xml"/><Relationship Id="rId4" Type="http://schemas.openxmlformats.org/officeDocument/2006/relationships/oleObject" Target="../embeddings/oleObject4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9.vml"/><Relationship Id="rId5" Type="http://schemas.openxmlformats.org/officeDocument/2006/relationships/slide" Target="slide10.xml"/><Relationship Id="rId4" Type="http://schemas.openxmlformats.org/officeDocument/2006/relationships/oleObject" Target="../embeddings/oleObject4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5" Type="http://schemas.openxmlformats.org/officeDocument/2006/relationships/slide" Target="slide10.xml"/><Relationship Id="rId4" Type="http://schemas.openxmlformats.org/officeDocument/2006/relationships/oleObject" Target="../embeddings/oleObject4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1.vml"/><Relationship Id="rId5" Type="http://schemas.openxmlformats.org/officeDocument/2006/relationships/slide" Target="slide10.xml"/><Relationship Id="rId4" Type="http://schemas.openxmlformats.org/officeDocument/2006/relationships/oleObject" Target="../embeddings/oleObject4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5" Type="http://schemas.openxmlformats.org/officeDocument/2006/relationships/slide" Target="slide10.xml"/><Relationship Id="rId4" Type="http://schemas.openxmlformats.org/officeDocument/2006/relationships/oleObject" Target="../embeddings/oleObject4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3.vml"/><Relationship Id="rId5" Type="http://schemas.openxmlformats.org/officeDocument/2006/relationships/slide" Target="slide10.xml"/><Relationship Id="rId4" Type="http://schemas.openxmlformats.org/officeDocument/2006/relationships/oleObject" Target="../embeddings/oleObject5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Relationship Id="rId5" Type="http://schemas.openxmlformats.org/officeDocument/2006/relationships/slide" Target="slide10.xml"/><Relationship Id="rId4" Type="http://schemas.openxmlformats.org/officeDocument/2006/relationships/oleObject" Target="../embeddings/oleObject53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5.vml"/><Relationship Id="rId5" Type="http://schemas.openxmlformats.org/officeDocument/2006/relationships/slide" Target="slide10.xml"/><Relationship Id="rId4" Type="http://schemas.openxmlformats.org/officeDocument/2006/relationships/oleObject" Target="../embeddings/oleObject55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6.vml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7.vml"/><Relationship Id="rId5" Type="http://schemas.openxmlformats.org/officeDocument/2006/relationships/slide" Target="slide10.xml"/><Relationship Id="rId4" Type="http://schemas.openxmlformats.org/officeDocument/2006/relationships/oleObject" Target="../embeddings/oleObject58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8.vml"/><Relationship Id="rId5" Type="http://schemas.openxmlformats.org/officeDocument/2006/relationships/slide" Target="slide10.xml"/><Relationship Id="rId4" Type="http://schemas.openxmlformats.org/officeDocument/2006/relationships/oleObject" Target="../embeddings/oleObject6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9.vml"/><Relationship Id="rId5" Type="http://schemas.openxmlformats.org/officeDocument/2006/relationships/slide" Target="slide10.xml"/><Relationship Id="rId4" Type="http://schemas.openxmlformats.org/officeDocument/2006/relationships/oleObject" Target="../embeddings/oleObject6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5814\&#1055;&#1088;&#1080;&#1083;&#1086;&#1078;&#1077;&#1085;&#1080;&#1077;%205%20solo_na_pianino.mp3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5814\&#1055;&#1088;&#1080;&#1083;&#1086;&#1078;&#1077;&#1085;&#1080;&#1077;%205%20solo_na_pianino.mp3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oleObject" Target="../embeddings/oleObject63.bin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5.gif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Relationship Id="rId9" Type="http://schemas.openxmlformats.org/officeDocument/2006/relationships/oleObject" Target="../embeddings/oleObject67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123\images\uch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2276475"/>
            <a:ext cx="3195637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284663" y="765175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851275" y="908050"/>
            <a:ext cx="45370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Georgia" pitchFamily="18" charset="0"/>
              </a:rPr>
              <a:t>Бюджетное образовательное учреждение Омской области начального профессионального образования </a:t>
            </a:r>
          </a:p>
          <a:p>
            <a:pPr algn="ctr">
              <a:spcBef>
                <a:spcPct val="50000"/>
              </a:spcBef>
            </a:pPr>
            <a:r>
              <a:rPr lang="ru-RU">
                <a:latin typeface="Georgia" pitchFamily="18" charset="0"/>
              </a:rPr>
              <a:t>«Профессиональное училище № 65»</a:t>
            </a:r>
            <a:endParaRPr lang="en-US">
              <a:latin typeface="Georgia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>
                <a:latin typeface="Georgia" pitchFamily="18" charset="0"/>
              </a:rPr>
              <a:t>C.</a:t>
            </a:r>
            <a:r>
              <a:rPr lang="ru-RU">
                <a:latin typeface="Georgia" pitchFamily="18" charset="0"/>
              </a:rPr>
              <a:t>Седельниково, ул.Свердлова 17</a:t>
            </a:r>
          </a:p>
          <a:p>
            <a:pPr algn="ctr">
              <a:spcBef>
                <a:spcPct val="50000"/>
              </a:spcBef>
            </a:pPr>
            <a:r>
              <a:rPr lang="ru-RU">
                <a:latin typeface="Georgia" pitchFamily="18" charset="0"/>
              </a:rPr>
              <a:t>Тел:8(38164) 21879</a:t>
            </a:r>
          </a:p>
        </p:txBody>
      </p:sp>
      <p:pic>
        <p:nvPicPr>
          <p:cNvPr id="8198" name="Picture 6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3357563"/>
            <a:ext cx="1608137" cy="2411412"/>
          </a:xfrm>
          <a:prstGeom prst="rect">
            <a:avLst/>
          </a:prstGeom>
          <a:noFill/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932363" y="5734050"/>
            <a:ext cx="32400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/>
              <a:t>Преподаватель математики: Пьянкова Наталья Викторовна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480" name="Group 136"/>
          <p:cNvGraphicFramePr>
            <a:graphicFrameLocks noGrp="1"/>
          </p:cNvGraphicFramePr>
          <p:nvPr/>
        </p:nvGraphicFramePr>
        <p:xfrm>
          <a:off x="428625" y="428625"/>
          <a:ext cx="8358188" cy="5951539"/>
        </p:xfrm>
        <a:graphic>
          <a:graphicData uri="http://schemas.openxmlformats.org/drawingml/2006/table">
            <a:tbl>
              <a:tblPr/>
              <a:tblGrid>
                <a:gridCol w="2143125"/>
                <a:gridCol w="1285875"/>
                <a:gridCol w="1285875"/>
                <a:gridCol w="1228725"/>
                <a:gridCol w="1128713"/>
                <a:gridCol w="1285875"/>
              </a:tblGrid>
              <a:tr h="1136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Морской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бой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=А=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" action="ppaction://hlinksldjump"/>
                        </a:rPr>
                        <a:t>=1=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3" action="ppaction://hlinksldjump"/>
                        </a:rPr>
                        <a:t>=2=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4" action="ppaction://hlinksldjump"/>
                        </a:rPr>
                        <a:t>=3=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5" action="ppaction://hlinksldjump"/>
                        </a:rPr>
                        <a:t>=4=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6" action="ppaction://hlinksldjump"/>
                        </a:rPr>
                        <a:t>=5=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=Б=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7" action="ppaction://hlinksldjump"/>
                        </a:rPr>
                        <a:t>=1=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8" action="ppaction://hlinksldjump"/>
                        </a:rPr>
                        <a:t>=2=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9" action="ppaction://hlinksldjump"/>
                        </a:rPr>
                        <a:t>=3=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0" action="ppaction://hlinksldjump"/>
                        </a:rPr>
                        <a:t>=4=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1" action="ppaction://hlinksldjump"/>
                        </a:rPr>
                        <a:t>=5=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950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=В=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2" action="ppaction://hlinksldjump"/>
                        </a:rPr>
                        <a:t>=1=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3" action="ppaction://hlinksldjump"/>
                        </a:rPr>
                        <a:t>=2=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4" action="ppaction://hlinksldjump"/>
                        </a:rPr>
                        <a:t>=3=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5" action="ppaction://hlinksldjump"/>
                        </a:rPr>
                        <a:t>=4=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6" action="ppaction://hlinksldjump"/>
                        </a:rPr>
                        <a:t>=5=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=Г=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7" action="ppaction://hlinksldjump"/>
                        </a:rPr>
                        <a:t>=1=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8" action="ppaction://hlinksldjump"/>
                        </a:rPr>
                        <a:t>=2=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19" action="ppaction://hlinksldjump"/>
                        </a:rPr>
                        <a:t>=3=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0" action="ppaction://hlinksldjump"/>
                        </a:rPr>
                        <a:t>=4=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1" action="ppaction://hlinksldjump"/>
                        </a:rPr>
                        <a:t>=5=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=Д=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2" action="ppaction://hlinksldjump"/>
                        </a:rPr>
                        <a:t>=1=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3" action="ppaction://hlinksldjump"/>
                        </a:rPr>
                        <a:t>=2=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4" action="ppaction://hlinksldjump"/>
                        </a:rPr>
                        <a:t>=3=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5" action="ppaction://hlinksldjump"/>
                        </a:rPr>
                        <a:t>=4=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hlinkClick r:id="rId26" action="ppaction://hlinksldjump"/>
                        </a:rPr>
                        <a:t>=5=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</a:tbl>
          </a:graphicData>
        </a:graphic>
      </p:graphicFrame>
      <p:sp>
        <p:nvSpPr>
          <p:cNvPr id="57481" name="AutoShape 137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56550" y="6308725"/>
            <a:ext cx="7921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52331" name="Rectangle 107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А 1:</a:t>
            </a:r>
          </a:p>
        </p:txBody>
      </p:sp>
      <p:graphicFrame>
        <p:nvGraphicFramePr>
          <p:cNvPr id="52327" name="Object 103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52327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52332" name="Object 108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276475"/>
          <a:ext cx="4824413" cy="2216150"/>
        </p:xfrm>
        <a:graphic>
          <a:graphicData uri="http://schemas.openxmlformats.org/presentationml/2006/ole">
            <p:oleObj spid="_x0000_s52332" name="Формула" r:id="rId4" imgW="469800" imgH="215640" progId="Equation.3">
              <p:embed/>
            </p:oleObj>
          </a:graphicData>
        </a:graphic>
      </p:graphicFrame>
      <p:sp>
        <p:nvSpPr>
          <p:cNvPr id="52339" name="AutoShape 11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А 2:</a:t>
            </a:r>
          </a:p>
        </p:txBody>
      </p:sp>
      <p:graphicFrame>
        <p:nvGraphicFramePr>
          <p:cNvPr id="70660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0660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066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1908175" y="1989138"/>
          <a:ext cx="6119813" cy="2898775"/>
        </p:xfrm>
        <a:graphic>
          <a:graphicData uri="http://schemas.openxmlformats.org/presentationml/2006/ole">
            <p:oleObj spid="_x0000_s70661" name="Формула" r:id="rId4" imgW="482400" imgH="228600" progId="Equation.3">
              <p:embed/>
            </p:oleObj>
          </a:graphicData>
        </a:graphic>
      </p:graphicFrame>
      <p:sp>
        <p:nvSpPr>
          <p:cNvPr id="7066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168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А 3:</a:t>
            </a:r>
          </a:p>
        </p:txBody>
      </p:sp>
      <p:graphicFrame>
        <p:nvGraphicFramePr>
          <p:cNvPr id="7168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1684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168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351088"/>
          <a:ext cx="4824413" cy="2066925"/>
        </p:xfrm>
        <a:graphic>
          <a:graphicData uri="http://schemas.openxmlformats.org/presentationml/2006/ole">
            <p:oleObj spid="_x0000_s71685" name="Формула" r:id="rId4" imgW="533160" imgH="228600" progId="Equation.3">
              <p:embed/>
            </p:oleObj>
          </a:graphicData>
        </a:graphic>
      </p:graphicFrame>
      <p:sp>
        <p:nvSpPr>
          <p:cNvPr id="7168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445125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А 4:</a:t>
            </a:r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2708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422525"/>
          <a:ext cx="4824413" cy="2159000"/>
        </p:xfrm>
        <a:graphic>
          <a:graphicData uri="http://schemas.openxmlformats.org/presentationml/2006/ole">
            <p:oleObj spid="_x0000_s72709" name="Формула" r:id="rId4" imgW="482400" imgH="215640" progId="Equation.3">
              <p:embed/>
            </p:oleObj>
          </a:graphicData>
        </a:graphic>
      </p:graphicFrame>
      <p:sp>
        <p:nvSpPr>
          <p:cNvPr id="7271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А 5:</a:t>
            </a:r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3732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554288" y="2276475"/>
          <a:ext cx="3816350" cy="2216150"/>
        </p:xfrm>
        <a:graphic>
          <a:graphicData uri="http://schemas.openxmlformats.org/presentationml/2006/ole">
            <p:oleObj spid="_x0000_s73733" name="Формула" r:id="rId4" imgW="393480" imgH="228600" progId="Equation.3">
              <p:embed/>
            </p:oleObj>
          </a:graphicData>
        </a:graphic>
      </p:graphicFrame>
      <p:sp>
        <p:nvSpPr>
          <p:cNvPr id="7373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Б 1:</a:t>
            </a:r>
          </a:p>
        </p:txBody>
      </p:sp>
      <p:graphicFrame>
        <p:nvGraphicFramePr>
          <p:cNvPr id="74756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4756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475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441575" y="2276475"/>
          <a:ext cx="4041775" cy="2216150"/>
        </p:xfrm>
        <a:graphic>
          <a:graphicData uri="http://schemas.openxmlformats.org/presentationml/2006/ole">
            <p:oleObj spid="_x0000_s74757" name="Формула" r:id="rId4" imgW="393480" imgH="215640" progId="Equation.3">
              <p:embed/>
            </p:oleObj>
          </a:graphicData>
        </a:graphic>
      </p:graphicFrame>
      <p:sp>
        <p:nvSpPr>
          <p:cNvPr id="7475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Б 2:</a:t>
            </a:r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5780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578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246313" y="2276475"/>
          <a:ext cx="4432300" cy="2216150"/>
        </p:xfrm>
        <a:graphic>
          <a:graphicData uri="http://schemas.openxmlformats.org/presentationml/2006/ole">
            <p:oleObj spid="_x0000_s75781" name="Формула" r:id="rId4" imgW="457200" imgH="228600" progId="Equation.3">
              <p:embed/>
            </p:oleObj>
          </a:graphicData>
        </a:graphic>
      </p:graphicFrame>
      <p:sp>
        <p:nvSpPr>
          <p:cNvPr id="7578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Б 3:</a:t>
            </a:r>
          </a:p>
        </p:txBody>
      </p:sp>
      <p:graphicFrame>
        <p:nvGraphicFramePr>
          <p:cNvPr id="7680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6804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680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276475"/>
          <a:ext cx="4824413" cy="2216150"/>
        </p:xfrm>
        <a:graphic>
          <a:graphicData uri="http://schemas.openxmlformats.org/presentationml/2006/ole">
            <p:oleObj spid="_x0000_s76805" name="Формула" r:id="rId4" imgW="469800" imgH="215640" progId="Equation.3">
              <p:embed/>
            </p:oleObj>
          </a:graphicData>
        </a:graphic>
      </p:graphicFrame>
      <p:sp>
        <p:nvSpPr>
          <p:cNvPr id="7680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782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Б 4:</a:t>
            </a:r>
          </a:p>
        </p:txBody>
      </p:sp>
      <p:graphicFrame>
        <p:nvGraphicFramePr>
          <p:cNvPr id="7782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7828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782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452688"/>
          <a:ext cx="4824413" cy="1863725"/>
        </p:xfrm>
        <a:graphic>
          <a:graphicData uri="http://schemas.openxmlformats.org/presentationml/2006/ole">
            <p:oleObj spid="_x0000_s77829" name="Формула" r:id="rId4" imgW="558720" imgH="215640" progId="Equation.3">
              <p:embed/>
            </p:oleObj>
          </a:graphicData>
        </a:graphic>
      </p:graphicFrame>
      <p:sp>
        <p:nvSpPr>
          <p:cNvPr id="7783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C:\Documents and Settings\UserXP\Рабочий стол\3863582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3357563"/>
            <a:ext cx="1811337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WordArt 2"/>
          <p:cNvSpPr>
            <a:spLocks noChangeArrowheads="1" noChangeShapeType="1" noTextEdit="1"/>
          </p:cNvSpPr>
          <p:nvPr/>
        </p:nvSpPr>
        <p:spPr bwMode="auto">
          <a:xfrm rot="-265487">
            <a:off x="539750" y="1557338"/>
            <a:ext cx="8413750" cy="2757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Решение</a:t>
            </a:r>
          </a:p>
          <a:p>
            <a:pPr algn="ctr"/>
            <a:r>
              <a:rPr lang="ru-RU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логарифмических</a:t>
            </a:r>
          </a:p>
          <a:p>
            <a:pPr algn="ctr"/>
            <a:r>
              <a:rPr lang="ru-RU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уравнений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885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Б 5:</a:t>
            </a:r>
          </a:p>
        </p:txBody>
      </p:sp>
      <p:graphicFrame>
        <p:nvGraphicFramePr>
          <p:cNvPr id="78852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8852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8853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460625"/>
          <a:ext cx="4824413" cy="1847850"/>
        </p:xfrm>
        <a:graphic>
          <a:graphicData uri="http://schemas.openxmlformats.org/presentationml/2006/ole">
            <p:oleObj spid="_x0000_s78853" name="Формула" r:id="rId4" imgW="596880" imgH="228600" progId="Equation.3">
              <p:embed/>
            </p:oleObj>
          </a:graphicData>
        </a:graphic>
      </p:graphicFrame>
      <p:sp>
        <p:nvSpPr>
          <p:cNvPr id="7885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7987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В 1:</a:t>
            </a:r>
          </a:p>
        </p:txBody>
      </p:sp>
      <p:graphicFrame>
        <p:nvGraphicFramePr>
          <p:cNvPr id="79876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79876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7987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308225" y="2276475"/>
          <a:ext cx="4308475" cy="2216150"/>
        </p:xfrm>
        <a:graphic>
          <a:graphicData uri="http://schemas.openxmlformats.org/presentationml/2006/ole">
            <p:oleObj spid="_x0000_s79877" name="Формула" r:id="rId4" imgW="444240" imgH="228600" progId="Equation.3">
              <p:embed/>
            </p:oleObj>
          </a:graphicData>
        </a:graphic>
      </p:graphicFrame>
      <p:sp>
        <p:nvSpPr>
          <p:cNvPr id="7987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0899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В 2:</a:t>
            </a:r>
          </a:p>
        </p:txBody>
      </p:sp>
      <p:graphicFrame>
        <p:nvGraphicFramePr>
          <p:cNvPr id="80900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0900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090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246313" y="2276475"/>
          <a:ext cx="4432300" cy="2216150"/>
        </p:xfrm>
        <a:graphic>
          <a:graphicData uri="http://schemas.openxmlformats.org/presentationml/2006/ole">
            <p:oleObj spid="_x0000_s80901" name="Формула" r:id="rId4" imgW="457200" imgH="228600" progId="Equation.3">
              <p:embed/>
            </p:oleObj>
          </a:graphicData>
        </a:graphic>
      </p:graphicFrame>
      <p:sp>
        <p:nvSpPr>
          <p:cNvPr id="8090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192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В 3:</a:t>
            </a:r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1924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192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051050" y="2325688"/>
          <a:ext cx="4824413" cy="2117725"/>
        </p:xfrm>
        <a:graphic>
          <a:graphicData uri="http://schemas.openxmlformats.org/presentationml/2006/ole">
            <p:oleObj spid="_x0000_s81925" name="Формула" r:id="rId4" imgW="520560" imgH="228600" progId="Equation.3">
              <p:embed/>
            </p:oleObj>
          </a:graphicData>
        </a:graphic>
      </p:graphicFrame>
      <p:sp>
        <p:nvSpPr>
          <p:cNvPr id="8192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294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В 4:</a:t>
            </a:r>
          </a:p>
        </p:txBody>
      </p:sp>
      <p:graphicFrame>
        <p:nvGraphicFramePr>
          <p:cNvPr id="8294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2948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294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308225" y="2276475"/>
          <a:ext cx="4308475" cy="2216150"/>
        </p:xfrm>
        <a:graphic>
          <a:graphicData uri="http://schemas.openxmlformats.org/presentationml/2006/ole">
            <p:oleObj spid="_x0000_s82949" name="Формула" r:id="rId4" imgW="444240" imgH="228600" progId="Equation.3">
              <p:embed/>
            </p:oleObj>
          </a:graphicData>
        </a:graphic>
      </p:graphicFrame>
      <p:sp>
        <p:nvSpPr>
          <p:cNvPr id="8295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397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В 5: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3972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3973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363788" y="2276475"/>
          <a:ext cx="4198937" cy="2216150"/>
        </p:xfrm>
        <a:graphic>
          <a:graphicData uri="http://schemas.openxmlformats.org/presentationml/2006/ole">
            <p:oleObj spid="_x0000_s83973" name="Формула" r:id="rId4" imgW="457200" imgH="241200" progId="Equation.3">
              <p:embed/>
            </p:oleObj>
          </a:graphicData>
        </a:graphic>
      </p:graphicFrame>
      <p:sp>
        <p:nvSpPr>
          <p:cNvPr id="8397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6019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Г 1:</a:t>
            </a:r>
          </a:p>
        </p:txBody>
      </p:sp>
      <p:graphicFrame>
        <p:nvGraphicFramePr>
          <p:cNvPr id="86020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6020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602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492375" y="2276475"/>
          <a:ext cx="3940175" cy="2216150"/>
        </p:xfrm>
        <a:graphic>
          <a:graphicData uri="http://schemas.openxmlformats.org/presentationml/2006/ole">
            <p:oleObj spid="_x0000_s86021" name="Формула" r:id="rId4" imgW="406080" imgH="228600" progId="Equation.3">
              <p:embed/>
            </p:oleObj>
          </a:graphicData>
        </a:graphic>
      </p:graphicFrame>
      <p:sp>
        <p:nvSpPr>
          <p:cNvPr id="8602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Г 2:</a:t>
            </a:r>
          </a:p>
        </p:txBody>
      </p:sp>
      <p:graphicFrame>
        <p:nvGraphicFramePr>
          <p:cNvPr id="84996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4996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499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713038" y="2276475"/>
          <a:ext cx="3498850" cy="2216150"/>
        </p:xfrm>
        <a:graphic>
          <a:graphicData uri="http://schemas.openxmlformats.org/presentationml/2006/ole">
            <p:oleObj spid="_x0000_s84997" name="Формула" r:id="rId4" imgW="380880" imgH="241200" progId="Equation.3">
              <p:embed/>
            </p:oleObj>
          </a:graphicData>
        </a:graphic>
      </p:graphicFrame>
      <p:sp>
        <p:nvSpPr>
          <p:cNvPr id="8499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704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Г 3:</a:t>
            </a:r>
          </a:p>
        </p:txBody>
      </p:sp>
      <p:graphicFrame>
        <p:nvGraphicFramePr>
          <p:cNvPr id="8704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7044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492375" y="2276475"/>
          <a:ext cx="3940175" cy="2216150"/>
        </p:xfrm>
        <a:graphic>
          <a:graphicData uri="http://schemas.openxmlformats.org/presentationml/2006/ole">
            <p:oleObj spid="_x0000_s87045" name="Формула" r:id="rId4" imgW="406080" imgH="228600" progId="Equation.3">
              <p:embed/>
            </p:oleObj>
          </a:graphicData>
        </a:graphic>
      </p:graphicFrame>
      <p:sp>
        <p:nvSpPr>
          <p:cNvPr id="8704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806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Г 4:</a:t>
            </a:r>
          </a:p>
        </p:txBody>
      </p:sp>
      <p:graphicFrame>
        <p:nvGraphicFramePr>
          <p:cNvPr id="8806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8068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554288" y="2276475"/>
          <a:ext cx="3816350" cy="2216150"/>
        </p:xfrm>
        <a:graphic>
          <a:graphicData uri="http://schemas.openxmlformats.org/presentationml/2006/ole">
            <p:oleObj spid="_x0000_s88069" name="Формула" r:id="rId4" imgW="393480" imgH="228600" progId="Equation.3">
              <p:embed/>
            </p:oleObj>
          </a:graphicData>
        </a:graphic>
      </p:graphicFrame>
      <p:sp>
        <p:nvSpPr>
          <p:cNvPr id="8807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428625"/>
            <a:ext cx="7858125" cy="3571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928688" y="1785938"/>
            <a:ext cx="7286625" cy="35004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u="sng" smtClean="0"/>
              <a:t>Цель: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smtClean="0"/>
              <a:t>Познакомиться со способами решения логарифмических уравнений. Научиться применять их при решении логарифмических уравнений.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12292" name="Picture 2" descr="C:\Documents and Settings\UserXP\Рабочий стол\92166151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000125"/>
            <a:ext cx="15716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8909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Г 5:</a:t>
            </a:r>
          </a:p>
        </p:txBody>
      </p:sp>
      <p:graphicFrame>
        <p:nvGraphicFramePr>
          <p:cNvPr id="89092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89092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506663" y="2276475"/>
          <a:ext cx="3911600" cy="2216150"/>
        </p:xfrm>
        <a:graphic>
          <a:graphicData uri="http://schemas.openxmlformats.org/presentationml/2006/ole">
            <p:oleObj spid="_x0000_s89093" name="Формула" r:id="rId4" imgW="380880" imgH="215640" progId="Equation.3">
              <p:embed/>
            </p:oleObj>
          </a:graphicData>
        </a:graphic>
      </p:graphicFrame>
      <p:sp>
        <p:nvSpPr>
          <p:cNvPr id="8909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9011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Д  1:</a:t>
            </a:r>
          </a:p>
        </p:txBody>
      </p:sp>
      <p:graphicFrame>
        <p:nvGraphicFramePr>
          <p:cNvPr id="90116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90116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90117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2432050" y="2276475"/>
          <a:ext cx="4062413" cy="2216150"/>
        </p:xfrm>
        <a:graphic>
          <a:graphicData uri="http://schemas.openxmlformats.org/presentationml/2006/ole">
            <p:oleObj spid="_x0000_s90117" name="Формула" r:id="rId4" imgW="419040" imgH="228600" progId="Equation.3">
              <p:embed/>
            </p:oleObj>
          </a:graphicData>
        </a:graphic>
      </p:graphicFrame>
      <p:sp>
        <p:nvSpPr>
          <p:cNvPr id="9011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91139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Д 2:</a:t>
            </a:r>
          </a:p>
        </p:txBody>
      </p:sp>
      <p:graphicFrame>
        <p:nvGraphicFramePr>
          <p:cNvPr id="91142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2468563" y="1916113"/>
          <a:ext cx="4783137" cy="2943225"/>
        </p:xfrm>
        <a:graphic>
          <a:graphicData uri="http://schemas.openxmlformats.org/presentationml/2006/ole">
            <p:oleObj spid="_x0000_s91142" name="Формула" r:id="rId3" imgW="330120" imgH="203040" progId="Equation.3">
              <p:embed/>
            </p:oleObj>
          </a:graphicData>
        </a:graphic>
      </p:graphicFrame>
      <p:sp>
        <p:nvSpPr>
          <p:cNvPr id="91145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6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Д 3:</a:t>
            </a:r>
          </a:p>
        </p:txBody>
      </p:sp>
      <p:graphicFrame>
        <p:nvGraphicFramePr>
          <p:cNvPr id="92166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2108200" y="1989138"/>
          <a:ext cx="4781550" cy="2109787"/>
        </p:xfrm>
        <a:graphic>
          <a:graphicData uri="http://schemas.openxmlformats.org/presentationml/2006/ole">
            <p:oleObj spid="_x0000_s92166" name="Формула" r:id="rId3" imgW="431640" imgH="190440" progId="Equation.3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92164" name="Формула" r:id="rId4" imgW="469800" imgH="215640" progId="Equation.3">
              <p:embed/>
            </p:oleObj>
          </a:graphicData>
        </a:graphic>
      </p:graphicFrame>
      <p:sp>
        <p:nvSpPr>
          <p:cNvPr id="92173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9318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Д 4:</a:t>
            </a:r>
          </a:p>
        </p:txBody>
      </p:sp>
      <p:graphicFrame>
        <p:nvGraphicFramePr>
          <p:cNvPr id="9318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93188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93190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2627313" y="2060575"/>
          <a:ext cx="4321175" cy="1852613"/>
        </p:xfrm>
        <a:graphic>
          <a:graphicData uri="http://schemas.openxmlformats.org/presentationml/2006/ole">
            <p:oleObj spid="_x0000_s93190" name="Формула" r:id="rId4" imgW="533160" imgH="228600" progId="Equation.3">
              <p:embed/>
            </p:oleObj>
          </a:graphicData>
        </a:graphic>
      </p:graphicFrame>
      <p:sp>
        <p:nvSpPr>
          <p:cNvPr id="93193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«Морской бой»</a:t>
            </a:r>
          </a:p>
        </p:txBody>
      </p:sp>
      <p:sp>
        <p:nvSpPr>
          <p:cNvPr id="9728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4400" u="sng" smtClean="0"/>
              <a:t>Д 5:</a:t>
            </a:r>
          </a:p>
        </p:txBody>
      </p:sp>
      <p:graphicFrame>
        <p:nvGraphicFramePr>
          <p:cNvPr id="97284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674100" y="4745038"/>
          <a:ext cx="469900" cy="215900"/>
        </p:xfrm>
        <a:graphic>
          <a:graphicData uri="http://schemas.openxmlformats.org/presentationml/2006/ole">
            <p:oleObj spid="_x0000_s97284" name="Формула" r:id="rId3" imgW="469800" imgH="215640" progId="Equation.3">
              <p:embed/>
            </p:oleObj>
          </a:graphicData>
        </a:graphic>
      </p:graphicFrame>
      <p:graphicFrame>
        <p:nvGraphicFramePr>
          <p:cNvPr id="97285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2627313" y="2266950"/>
          <a:ext cx="4321175" cy="1439863"/>
        </p:xfrm>
        <a:graphic>
          <a:graphicData uri="http://schemas.openxmlformats.org/presentationml/2006/ole">
            <p:oleObj spid="_x0000_s97285" name="Формула" r:id="rId4" imgW="685800" imgH="228600" progId="Equation.3">
              <p:embed/>
            </p:oleObj>
          </a:graphicData>
        </a:graphic>
      </p:graphicFrame>
      <p:sp>
        <p:nvSpPr>
          <p:cNvPr id="9728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40650" y="5589588"/>
            <a:ext cx="719138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1571625"/>
            <a:ext cx="4357687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38" y="2928938"/>
            <a:ext cx="2857500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Monotype Corsiva" pitchFamily="66" charset="0"/>
              </a:rPr>
              <a:t>Кто из ученых является основоположником теории о логарифмах?</a:t>
            </a:r>
            <a:endParaRPr lang="ru-RU" sz="3200" dirty="0"/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143250" y="714375"/>
            <a:ext cx="5286375" cy="5357813"/>
            <a:chOff x="2064" y="192"/>
            <a:chExt cx="3599" cy="4057"/>
          </a:xfrm>
        </p:grpSpPr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20838" name="Group 1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120839" name="Oval 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0841" name="Group 22"/>
            <p:cNvGrpSpPr>
              <a:grpSpLocks/>
            </p:cNvGrpSpPr>
            <p:nvPr/>
          </p:nvGrpSpPr>
          <p:grpSpPr bwMode="auto">
            <a:xfrm>
              <a:off x="3009" y="193"/>
              <a:ext cx="134" cy="385"/>
              <a:chOff x="275" y="191"/>
              <a:chExt cx="161" cy="385"/>
            </a:xfrm>
          </p:grpSpPr>
          <p:sp>
            <p:nvSpPr>
              <p:cNvPr id="120842" name="Oval 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0844" name="Group 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120845" name="Oval 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0847" name="Group 28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120848" name="Oval 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272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0850" name="Group 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120851" name="Oval 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278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0853" name="Group 34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120854" name="Oval 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278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120856" name="Freeform 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20857" name="Freeform 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223 w 384"/>
                <a:gd name="T1" fmla="*/ 4212 h 1248"/>
                <a:gd name="T2" fmla="*/ 139 w 384"/>
                <a:gd name="T3" fmla="*/ 3726 h 1248"/>
                <a:gd name="T4" fmla="*/ 56 w 384"/>
                <a:gd name="T5" fmla="*/ 2268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20858" name="Freeform 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224 w 384"/>
                <a:gd name="T1" fmla="*/ 1398 h 1248"/>
                <a:gd name="T2" fmla="*/ 140 w 384"/>
                <a:gd name="T3" fmla="*/ 1236 h 1248"/>
                <a:gd name="T4" fmla="*/ 56 w 384"/>
                <a:gd name="T5" fmla="*/ 753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grpSp>
          <p:nvGrpSpPr>
            <p:cNvPr id="120859" name="Group 40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120860" name="Oval 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</p:grpSp>
      <p:pic>
        <p:nvPicPr>
          <p:cNvPr id="1208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78581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Monotype Corsiva" pitchFamily="66" charset="0"/>
              </a:rPr>
              <a:t>Непер Джон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8688" y="1214438"/>
            <a:ext cx="3770312" cy="4305300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86313" y="1071563"/>
            <a:ext cx="3500437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Непер Джон (1550-1617 гг.) - шотландский математик, изобретатель логарифмов.</a:t>
            </a:r>
          </a:p>
          <a:p>
            <a:pPr algn="just"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Математические труды направлены на упрощение и упорядочение арифметики, алгебры и тригонометрии. В 1614 году Непер издал труд «Описание удивительной таблицы логарифмов», в котором не только дал определение логарифма, описал его свойства, но и предложил таблицы логарифмов синусов, косинусов и тангенсов. Также Непер открыл логарифмическую кривую. Позднее им была изобретена логарифмическая линейка, которой пользовались до 70-х годов ХХ века.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07525" name="Picture 2" descr="C:\Documents and Settings\UserXP\Рабочий стол\63671061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00" y="5357813"/>
            <a:ext cx="8858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latin typeface="Monotype Corsiva" pitchFamily="66" charset="0"/>
              </a:rPr>
              <a:t>Бюрги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Йест</a:t>
            </a:r>
            <a:r>
              <a:rPr lang="ru-RU" dirty="0" smtClean="0">
                <a:latin typeface="Monotype Corsiva" pitchFamily="66" charset="0"/>
              </a:rPr>
              <a:t> (1552 - 1632)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285875"/>
            <a:ext cx="3627437" cy="4081463"/>
          </a:xfrm>
          <a:ln w="38100">
            <a:solidFill>
              <a:schemeClr val="accent6"/>
            </a:solidFill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14375" y="1357313"/>
            <a:ext cx="37147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Бюрги Йест (1552 - 1632) –</a:t>
            </a:r>
            <a:r>
              <a:rPr lang="en-US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швейцарский часовщик и мастер астрономических приборов, любитель математики. Именно Й. Бюрги составил первые таблицы логарифмов, но долгое время не решался опубликовать их. Эта медлительность стоила Бюрги приоритета.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В 1614 году в Англии Джон Непер, знатный шотландский земледелец, опубликовал книгу "Описание удивительных таблиц логарифмов". Свою книгу "Таблицы арифметической и геометрической прогрессии с обстоятельным наставлением, как пользоваться ими при всякого рода вычислениях" Бюрги издал только в 1620 году.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ru-RU" sz="1600">
              <a:latin typeface="Calibri" pitchFamily="34" charset="0"/>
            </a:endParaRPr>
          </a:p>
        </p:txBody>
      </p:sp>
      <p:pic>
        <p:nvPicPr>
          <p:cNvPr id="108549" name="Picture 2" descr="C:\Documents and Settings\UserXP\Рабочий стол\63671061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63" y="5357813"/>
            <a:ext cx="8858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75" y="0"/>
            <a:ext cx="7943850" cy="65405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Monotype Corsiva" pitchFamily="66" charset="0"/>
              </a:rPr>
              <a:t>Леонард Эйлер</a:t>
            </a:r>
            <a:r>
              <a:rPr lang="en-US" sz="3600" b="1" smtClean="0">
                <a:latin typeface="Monotype Corsiva" pitchFamily="66" charset="0"/>
              </a:rPr>
              <a:t> </a:t>
            </a:r>
            <a:r>
              <a:rPr lang="ru-RU" sz="3600" b="1" smtClean="0">
                <a:latin typeface="Monotype Corsiva" pitchFamily="66" charset="0"/>
              </a:rPr>
              <a:t>нем. </a:t>
            </a:r>
            <a:r>
              <a:rPr lang="en-US" sz="3600" b="1" smtClean="0">
                <a:latin typeface="Monotype Corsiva" pitchFamily="66" charset="0"/>
              </a:rPr>
              <a:t>Leonhard Euler</a:t>
            </a:r>
            <a:endParaRPr lang="ru-RU" sz="3600" smtClean="0">
              <a:latin typeface="Monotype Corsiva" pitchFamily="66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143000"/>
            <a:ext cx="32861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86250" y="1285875"/>
            <a:ext cx="40719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Дата рождения: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4 (15) апреля 1707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Место рождения: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Базель. Швейцария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Дата смерти: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7(18) сентября 1783 (76 лет)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Место смерти: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Санкт-Петербург. Российская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империя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Научная сфера: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Математика, механика, физика.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астрономия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Современное определение показательной, логарифмической и тригонометрических функций — заслуга Леонарда Эйлера, так же как и их символика.</a:t>
            </a:r>
          </a:p>
        </p:txBody>
      </p:sp>
      <p:pic>
        <p:nvPicPr>
          <p:cNvPr id="109573" name="Picture 3" descr="C:\Documents and Settings\UserXP\Рабочий стол\6367106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5286375"/>
            <a:ext cx="976312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900113" y="1916113"/>
            <a:ext cx="6624637" cy="37274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Скажи мне – и я забуду,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Покажи мне – и я запомню,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Дай мне действовать самому – и я научусь.</a:t>
            </a:r>
            <a:endParaRPr lang="ru-RU" b="1" i="1" smtClean="0"/>
          </a:p>
          <a:p>
            <a:pPr algn="r" eaLnBrk="1" hangingPunct="1">
              <a:buFont typeface="Wingdings" pitchFamily="2" charset="2"/>
              <a:buNone/>
            </a:pPr>
            <a:r>
              <a:rPr lang="ru-RU" b="1" i="1" smtClean="0"/>
              <a:t>Древнекитайская мудрость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  <p:pic>
        <p:nvPicPr>
          <p:cNvPr id="10243" name="Picture 4" descr="E:\Мои рисунки\картинки\картинки школа\252326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688" y="1071563"/>
            <a:ext cx="1492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755650" y="692150"/>
            <a:ext cx="7715250" cy="5384800"/>
          </a:xfrm>
          <a:solidFill>
            <a:srgbClr val="FFFFCC"/>
          </a:solidFill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Алгебра – сестра гармонии, </a:t>
            </a:r>
          </a:p>
          <a:p>
            <a:pPr>
              <a:buFont typeface="Arial" charset="0"/>
              <a:buNone/>
            </a:pPr>
            <a:r>
              <a:rPr lang="ru-RU" smtClean="0"/>
              <a:t>а композиторы – первые программисты.</a:t>
            </a:r>
          </a:p>
          <a:p>
            <a:pPr>
              <a:buFont typeface="Arial" charset="0"/>
              <a:buNone/>
            </a:pPr>
            <a:r>
              <a:rPr lang="ru-RU" smtClean="0"/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0113" y="2176463"/>
            <a:ext cx="7416800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“Музыка может возвышать или умиротворять душу, </a:t>
            </a:r>
            <a:br>
              <a:rPr lang="ru-RU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Живопись – радовать глаз,</a:t>
            </a:r>
            <a:br>
              <a:rPr lang="ru-RU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Поэзия - пробуждать чувства,</a:t>
            </a:r>
            <a:br>
              <a:rPr lang="ru-RU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Философия – удовлетворять потребности разума, </a:t>
            </a:r>
            <a:br>
              <a:rPr lang="ru-RU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Инженерное дело – совершенствовать материальную сторону жизни людей,</a:t>
            </a:r>
            <a:br>
              <a:rPr lang="ru-RU" sz="24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CC3399"/>
                </a:solidFill>
                <a:latin typeface="Times New Roman" pitchFamily="18" charset="0"/>
              </a:rPr>
              <a:t>а </a:t>
            </a:r>
            <a:r>
              <a:rPr lang="ru-RU" sz="2800" b="1" u="sng">
                <a:solidFill>
                  <a:srgbClr val="CC3399"/>
                </a:solidFill>
                <a:latin typeface="Times New Roman" pitchFamily="18" charset="0"/>
              </a:rPr>
              <a:t>математика способна достичь всех этих целей”</a:t>
            </a:r>
            <a:r>
              <a:rPr lang="ru-RU" sz="2800" b="1">
                <a:solidFill>
                  <a:srgbClr val="CC3399"/>
                </a:solidFill>
                <a:latin typeface="Times New Roman" pitchFamily="18" charset="0"/>
              </a:rPr>
              <a:t/>
            </a:r>
            <a:br>
              <a:rPr lang="ru-RU" sz="2800" b="1">
                <a:solidFill>
                  <a:srgbClr val="CC3399"/>
                </a:solidFill>
                <a:latin typeface="Times New Roman" pitchFamily="18" charset="0"/>
              </a:rPr>
            </a:b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                                           </a:t>
            </a:r>
            <a:r>
              <a:rPr lang="ru-RU" b="1">
                <a:solidFill>
                  <a:srgbClr val="0000FF"/>
                </a:solidFill>
                <a:latin typeface="Times New Roman" pitchFamily="18" charset="0"/>
              </a:rPr>
              <a:t>Американский  математик Морис Клайн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229600" cy="654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kern="10" smtClean="0">
                <a:ln w="9525" cmpd="sng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009999"/>
                    </a:gs>
                    <a:gs pos="100000">
                      <a:srgbClr val="FFCC99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Логарифмы в музыке</a:t>
            </a:r>
            <a:endParaRPr lang="ru-RU" sz="3600" kern="10">
              <a:ln w="9525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  <a:gradFill rotWithShape="0">
                <a:gsLst>
                  <a:gs pos="0">
                    <a:srgbClr val="009999"/>
                  </a:gs>
                  <a:gs pos="100000">
                    <a:srgbClr val="FFCC99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Приложение 5 solo_na_piani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143900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90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/>
          </p:cNvSpPr>
          <p:nvPr>
            <p:ph type="title"/>
          </p:nvPr>
        </p:nvSpPr>
        <p:spPr>
          <a:xfrm>
            <a:off x="1116013" y="0"/>
            <a:ext cx="7777162" cy="620713"/>
          </a:xfrm>
        </p:spPr>
        <p:txBody>
          <a:bodyPr/>
          <a:lstStyle/>
          <a:p>
            <a:endParaRPr lang="ru-RU" sz="4000" smtClean="0"/>
          </a:p>
        </p:txBody>
      </p:sp>
      <p:pic>
        <p:nvPicPr>
          <p:cNvPr id="110595" name="Рисунок 6" descr="бах.jpg"/>
          <p:cNvPicPr>
            <a:picLocks noGrp="1" noChangeAspect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27088" y="765175"/>
            <a:ext cx="1901825" cy="2447925"/>
          </a:xfrm>
          <a:noFill/>
          <a:ln w="57150">
            <a:solidFill>
              <a:srgbClr val="9BA326"/>
            </a:solidFill>
          </a:ln>
        </p:spPr>
      </p:pic>
      <p:sp>
        <p:nvSpPr>
          <p:cNvPr id="110596" name="Прямоугольник 8"/>
          <p:cNvSpPr>
            <a:spLocks noChangeArrowheads="1"/>
          </p:cNvSpPr>
          <p:nvPr/>
        </p:nvSpPr>
        <p:spPr bwMode="auto">
          <a:xfrm>
            <a:off x="2771775" y="2924175"/>
            <a:ext cx="3209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Иоганн Севастьян Бах</a:t>
            </a:r>
          </a:p>
          <a:p>
            <a:pPr algn="ctr"/>
            <a:r>
              <a:rPr lang="ru-RU" sz="2000"/>
              <a:t>(1685–1750)</a:t>
            </a:r>
          </a:p>
        </p:txBody>
      </p:sp>
      <p:pic>
        <p:nvPicPr>
          <p:cNvPr id="110597" name="Рисунок 7" descr="клавиши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3644900"/>
            <a:ext cx="72644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484313"/>
            <a:ext cx="214312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600" name="WordArt 8"/>
          <p:cNvSpPr>
            <a:spLocks noChangeArrowheads="1" noChangeShapeType="1" noTextEdit="1"/>
          </p:cNvSpPr>
          <p:nvPr/>
        </p:nvSpPr>
        <p:spPr bwMode="auto">
          <a:xfrm>
            <a:off x="2843213" y="188913"/>
            <a:ext cx="4824412" cy="11525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9999"/>
                    </a:gs>
                    <a:gs pos="100000">
                      <a:srgbClr val="FFCC99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Логарифмы в музыке</a:t>
            </a:r>
          </a:p>
        </p:txBody>
      </p:sp>
      <p:pic>
        <p:nvPicPr>
          <p:cNvPr id="9" name="Приложение 5 solo_na_piani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7929586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>
          <a:xfrm>
            <a:off x="714375" y="620713"/>
            <a:ext cx="7715250" cy="22320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mtClean="0">
                <a:solidFill>
                  <a:srgbClr val="FF9900"/>
                </a:solidFill>
                <a:latin typeface="Georgia" pitchFamily="18" charset="0"/>
              </a:rPr>
              <a:t>Что значит «решить уравнение»?</a:t>
            </a:r>
          </a:p>
          <a:p>
            <a:pPr algn="ctr">
              <a:lnSpc>
                <a:spcPct val="90000"/>
              </a:lnSpc>
            </a:pPr>
            <a:r>
              <a:rPr lang="ru-RU" smtClean="0">
                <a:solidFill>
                  <a:srgbClr val="FF9900"/>
                </a:solidFill>
                <a:latin typeface="Georgia" pitchFamily="18" charset="0"/>
              </a:rPr>
              <a:t>Что такое корень уравнения? </a:t>
            </a:r>
          </a:p>
          <a:p>
            <a:pPr algn="ctr">
              <a:lnSpc>
                <a:spcPct val="90000"/>
              </a:lnSpc>
            </a:pPr>
            <a:r>
              <a:rPr lang="ru-RU" smtClean="0">
                <a:solidFill>
                  <a:srgbClr val="FF9900"/>
                </a:solidFill>
                <a:latin typeface="Georgia" pitchFamily="18" charset="0"/>
              </a:rPr>
              <a:t>Какие уравнения называют логарифмическим?</a:t>
            </a:r>
            <a:endParaRPr lang="ru-RU" smtClean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971550" y="2997200"/>
            <a:ext cx="7345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Решить уравнение – это значит найти все его корни (решения) или установить, что их нет.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971550" y="3789363"/>
            <a:ext cx="6985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Корнем (решением) уравнения называется число, которое при подстановке в уравнение превращает его в верное равенство.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971550" y="5084763"/>
            <a:ext cx="756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Логарифмические уравнения – уравнения, содержащие неизвестное под знаком логарифма.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  <p:bldP spid="111622" grpId="0"/>
      <p:bldP spid="111623" grpId="0"/>
      <p:bldP spid="11162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393700"/>
          </a:xfrm>
        </p:spPr>
        <p:txBody>
          <a:bodyPr/>
          <a:lstStyle/>
          <a:p>
            <a:r>
              <a:rPr lang="ru-RU" sz="4000" smtClean="0">
                <a:solidFill>
                  <a:schemeClr val="accent2"/>
                </a:solidFill>
              </a:rPr>
              <a:t/>
            </a:r>
            <a:br>
              <a:rPr lang="ru-RU" sz="4000" smtClean="0">
                <a:solidFill>
                  <a:schemeClr val="accent2"/>
                </a:solidFill>
              </a:rPr>
            </a:br>
            <a:endParaRPr lang="ru-RU" sz="4000" smtClean="0">
              <a:solidFill>
                <a:schemeClr val="accent2"/>
              </a:solidFill>
            </a:endParaRPr>
          </a:p>
        </p:txBody>
      </p:sp>
      <p:sp>
        <p:nvSpPr>
          <p:cNvPr id="116739" name="Rectangle 3"/>
          <p:cNvSpPr>
            <a:spLocks noGrp="1"/>
          </p:cNvSpPr>
          <p:nvPr>
            <p:ph type="body" idx="1"/>
          </p:nvPr>
        </p:nvSpPr>
        <p:spPr>
          <a:xfrm>
            <a:off x="714375" y="1484313"/>
            <a:ext cx="7715250" cy="4659312"/>
          </a:xfrm>
        </p:spPr>
        <p:txBody>
          <a:bodyPr/>
          <a:lstStyle/>
          <a:p>
            <a:pPr algn="just"/>
            <a:r>
              <a:rPr lang="ru-RU" sz="2400" smtClean="0">
                <a:latin typeface="Times New Roman" pitchFamily="18" charset="0"/>
              </a:rPr>
              <a:t>Решение уравнений на </a:t>
            </a:r>
            <a:r>
              <a:rPr lang="ru-RU" sz="2400" i="1" u="sng" smtClean="0">
                <a:latin typeface="Times New Roman" pitchFamily="18" charset="0"/>
              </a:rPr>
              <a:t>основании определения</a:t>
            </a:r>
            <a:r>
              <a:rPr lang="ru-RU" sz="2400" i="1" smtClean="0">
                <a:latin typeface="Times New Roman" pitchFamily="18" charset="0"/>
              </a:rPr>
              <a:t> </a:t>
            </a:r>
            <a:r>
              <a:rPr lang="ru-RU" sz="2400" i="1" u="sng" smtClean="0">
                <a:latin typeface="Times New Roman" pitchFamily="18" charset="0"/>
              </a:rPr>
              <a:t>логарифма</a:t>
            </a:r>
            <a:r>
              <a:rPr lang="ru-RU" sz="2400" smtClean="0">
                <a:latin typeface="Times New Roman" pitchFamily="18" charset="0"/>
              </a:rPr>
              <a:t>, например,      уравнение  = </a:t>
            </a:r>
            <a:r>
              <a:rPr lang="en-US" sz="2400" smtClean="0">
                <a:latin typeface="Times New Roman" pitchFamily="18" charset="0"/>
              </a:rPr>
              <a:t>b</a:t>
            </a:r>
            <a:r>
              <a:rPr lang="ru-RU" sz="2400" smtClean="0">
                <a:latin typeface="Times New Roman" pitchFamily="18" charset="0"/>
              </a:rPr>
              <a:t> (а &gt; 0, а≠ 1, </a:t>
            </a:r>
            <a:r>
              <a:rPr lang="en-US" sz="2400" smtClean="0">
                <a:latin typeface="Times New Roman" pitchFamily="18" charset="0"/>
              </a:rPr>
              <a:t>b</a:t>
            </a:r>
            <a:r>
              <a:rPr lang="ru-RU" sz="2400" smtClean="0">
                <a:latin typeface="Times New Roman" pitchFamily="18" charset="0"/>
              </a:rPr>
              <a:t>&gt;0 ) имеет решение х =</a:t>
            </a:r>
            <a:r>
              <a:rPr lang="en-US" sz="2400" smtClean="0"/>
              <a:t>a</a:t>
            </a:r>
            <a:r>
              <a:rPr lang="ru-RU" sz="2400" smtClean="0"/>
              <a:t>  </a:t>
            </a:r>
            <a:r>
              <a:rPr lang="ru-RU" sz="2400" smtClean="0">
                <a:latin typeface="Times New Roman" pitchFamily="18" charset="0"/>
              </a:rPr>
              <a:t> .</a:t>
            </a:r>
          </a:p>
          <a:p>
            <a:pPr algn="just"/>
            <a:r>
              <a:rPr lang="ru-RU" sz="2400" u="sng" smtClean="0">
                <a:latin typeface="Times New Roman" pitchFamily="18" charset="0"/>
              </a:rPr>
              <a:t>Метод потенцирования</a:t>
            </a:r>
            <a:r>
              <a:rPr lang="ru-RU" sz="2400" smtClean="0">
                <a:latin typeface="Times New Roman" pitchFamily="18" charset="0"/>
              </a:rPr>
              <a:t> , т.е. переход от уравнения log аf( х) =  log а φ(х) к уравнению следствию  f( х) =  φ(х);</a:t>
            </a:r>
          </a:p>
          <a:p>
            <a:pPr algn="just"/>
            <a:r>
              <a:rPr lang="ru-RU" sz="2400" i="1" u="sng" smtClean="0">
                <a:latin typeface="Times New Roman" pitchFamily="18" charset="0"/>
              </a:rPr>
              <a:t>Метод введения новых переменных</a:t>
            </a:r>
            <a:r>
              <a:rPr lang="ru-RU" sz="2400" i="1" smtClean="0">
                <a:latin typeface="Times New Roman" pitchFamily="18" charset="0"/>
              </a:rPr>
              <a:t> ;</a:t>
            </a:r>
          </a:p>
          <a:p>
            <a:pPr algn="just"/>
            <a:r>
              <a:rPr lang="ru-RU" sz="2400" i="1" u="sng" smtClean="0">
                <a:latin typeface="Times New Roman" pitchFamily="18" charset="0"/>
              </a:rPr>
              <a:t>Метод логарифмирования</a:t>
            </a:r>
            <a:r>
              <a:rPr lang="ru-RU" sz="2400" i="1" smtClean="0">
                <a:latin typeface="Times New Roman" pitchFamily="18" charset="0"/>
              </a:rPr>
              <a:t> , т.е. переход от уравнения  f( х) =  φ(х) к уравнению  log аf( х) =  log а φ(х)</a:t>
            </a:r>
          </a:p>
          <a:p>
            <a:pPr algn="just"/>
            <a:r>
              <a:rPr lang="ru-RU" sz="2400" i="1" smtClean="0">
                <a:latin typeface="Times New Roman" pitchFamily="18" charset="0"/>
              </a:rPr>
              <a:t>Применение основного логарифмического тождества</a:t>
            </a:r>
          </a:p>
          <a:p>
            <a:pPr algn="just"/>
            <a:r>
              <a:rPr lang="ru-RU" sz="2400" i="1" smtClean="0">
                <a:latin typeface="Times New Roman" pitchFamily="18" charset="0"/>
              </a:rPr>
              <a:t>Метод приведения логарифмов к одному и тому же основанию.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971550" y="333375"/>
            <a:ext cx="741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  <a:latin typeface="Georgia" pitchFamily="18" charset="0"/>
              </a:rPr>
              <a:t>При решении логарифмических уравнений часто  используются следующие </a:t>
            </a:r>
            <a:r>
              <a:rPr lang="ru-RU" sz="2400" b="1" u="sng">
                <a:solidFill>
                  <a:schemeClr val="accent2"/>
                </a:solidFill>
                <a:latin typeface="Georgia" pitchFamily="18" charset="0"/>
              </a:rPr>
              <a:t>методы</a:t>
            </a:r>
            <a:r>
              <a:rPr lang="ru-RU" sz="2400" b="1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pic>
        <p:nvPicPr>
          <p:cNvPr id="11674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/>
          </p:cNvSpPr>
          <p:nvPr>
            <p:ph type="title"/>
          </p:nvPr>
        </p:nvSpPr>
        <p:spPr>
          <a:xfrm>
            <a:off x="1476375" y="333375"/>
            <a:ext cx="6767513" cy="574675"/>
          </a:xfrm>
        </p:spPr>
        <p:txBody>
          <a:bodyPr/>
          <a:lstStyle/>
          <a:p>
            <a: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  <a:t>1.Метод решения с помощью определения</a:t>
            </a:r>
            <a:r>
              <a:rPr lang="ru-RU" sz="3200" b="1" smtClean="0">
                <a:solidFill>
                  <a:schemeClr val="accent2"/>
                </a:solidFill>
                <a:latin typeface="Georgia" pitchFamily="18" charset="0"/>
              </a:rPr>
              <a:t/>
            </a:r>
            <a:br>
              <a:rPr lang="ru-RU" sz="3200" b="1" smtClean="0">
                <a:solidFill>
                  <a:schemeClr val="accent2"/>
                </a:solidFill>
                <a:latin typeface="Georgia" pitchFamily="18" charset="0"/>
              </a:rPr>
            </a:br>
            <a:endParaRPr lang="ru-RU" sz="3200" b="1" smtClean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20524" name="Picture 4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58888" y="1341438"/>
            <a:ext cx="2808287" cy="908050"/>
          </a:xfrm>
          <a:solidFill>
            <a:srgbClr val="FFFFCC"/>
          </a:solidFill>
          <a:ln w="25400" algn="ctr">
            <a:solidFill>
              <a:srgbClr val="00956F"/>
            </a:solidFill>
          </a:ln>
        </p:spPr>
      </p:pic>
      <p:pic>
        <p:nvPicPr>
          <p:cNvPr id="20530" name="Picture 5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2492375"/>
            <a:ext cx="2808287" cy="1008063"/>
          </a:xfrm>
          <a:prstGeom prst="rect">
            <a:avLst/>
          </a:prstGeom>
          <a:solidFill>
            <a:srgbClr val="FFFFCC"/>
          </a:solidFill>
          <a:ln w="254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20527" name="Picture 4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2565400"/>
            <a:ext cx="2808288" cy="863600"/>
          </a:xfrm>
          <a:prstGeom prst="rect">
            <a:avLst/>
          </a:prstGeom>
          <a:solidFill>
            <a:srgbClr val="FFFFCC"/>
          </a:solidFill>
          <a:ln w="25400" algn="ctr">
            <a:solidFill>
              <a:srgbClr val="0099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pic>
      <p:pic>
        <p:nvPicPr>
          <p:cNvPr id="20536" name="Picture 5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3789363"/>
            <a:ext cx="2808287" cy="963612"/>
          </a:xfrm>
          <a:prstGeom prst="rect">
            <a:avLst/>
          </a:prstGeom>
          <a:solidFill>
            <a:srgbClr val="FFFFCC"/>
          </a:solidFill>
          <a:ln w="25400" algn="ctr">
            <a:solidFill>
              <a:srgbClr val="0099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pic>
      <p:pic>
        <p:nvPicPr>
          <p:cNvPr id="20533" name="Picture 5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1341438"/>
            <a:ext cx="2808287" cy="909637"/>
          </a:xfrm>
          <a:prstGeom prst="rect">
            <a:avLst/>
          </a:prstGeom>
          <a:solidFill>
            <a:srgbClr val="FFFFCC"/>
          </a:solidFill>
          <a:ln w="254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20539" name="Picture 59"/>
          <p:cNvPicPr>
            <a:picLocks noChangeAspect="1" noChangeArrowheads="1"/>
          </p:cNvPicPr>
          <p:nvPr/>
        </p:nvPicPr>
        <p:blipFill>
          <a:blip r:embed="rId7" cstate="email">
            <a:grayscl/>
          </a:blip>
          <a:srcRect/>
          <a:stretch>
            <a:fillRect/>
          </a:stretch>
        </p:blipFill>
        <p:spPr bwMode="auto">
          <a:xfrm>
            <a:off x="5076825" y="3789363"/>
            <a:ext cx="3095625" cy="919162"/>
          </a:xfrm>
          <a:prstGeom prst="rect">
            <a:avLst/>
          </a:prstGeom>
          <a:solidFill>
            <a:srgbClr val="FFFF99"/>
          </a:solidFill>
          <a:ln w="254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17773" name="Picture 2" descr="C:\Documents and Settings\UserXP\Рабочий стол\92166151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67175" y="4941888"/>
            <a:ext cx="15716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 txBox="1">
            <a:spLocks noGrp="1" noChangeArrowheads="1"/>
          </p:cNvSpPr>
          <p:nvPr>
            <p:ph type="title"/>
          </p:nvPr>
        </p:nvSpPr>
        <p:spPr>
          <a:xfrm>
            <a:off x="1258888" y="620713"/>
            <a:ext cx="6769100" cy="792162"/>
          </a:xfrm>
          <a:noFill/>
          <a:ln/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  <a:t>2. Решите уравнения методом потенцирования:</a:t>
            </a:r>
          </a:p>
        </p:txBody>
      </p:sp>
      <p:sp>
        <p:nvSpPr>
          <p:cNvPr id="98309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1331913" y="2420938"/>
            <a:ext cx="7026275" cy="2735262"/>
          </a:xfrm>
          <a:noFill/>
          <a:ln/>
        </p:spPr>
        <p:txBody>
          <a:bodyPr/>
          <a:lstStyle/>
          <a:p>
            <a:r>
              <a:rPr lang="ru-RU" smtClean="0"/>
              <a:t>а</a:t>
            </a:r>
            <a:r>
              <a:rPr lang="en-US" smtClean="0"/>
              <a:t>) log2 (3</a:t>
            </a:r>
            <a:r>
              <a:rPr lang="en-US" i="1" smtClean="0"/>
              <a:t>x</a:t>
            </a:r>
            <a:r>
              <a:rPr lang="en-US" smtClean="0"/>
              <a:t> – 6) = log2 (2</a:t>
            </a:r>
            <a:r>
              <a:rPr lang="en-US" i="1" smtClean="0"/>
              <a:t>x</a:t>
            </a:r>
            <a:r>
              <a:rPr lang="en-US" smtClean="0"/>
              <a:t> – 3);</a:t>
            </a:r>
            <a:endParaRPr lang="ru-RU" smtClean="0"/>
          </a:p>
          <a:p>
            <a:r>
              <a:rPr lang="ru-RU" smtClean="0"/>
              <a:t>б</a:t>
            </a:r>
            <a:r>
              <a:rPr lang="en-US" smtClean="0"/>
              <a:t>) log6 (14 – 4</a:t>
            </a:r>
            <a:r>
              <a:rPr lang="en-US" i="1" smtClean="0"/>
              <a:t>x</a:t>
            </a:r>
            <a:r>
              <a:rPr lang="en-US" smtClean="0"/>
              <a:t>) = log6 (2</a:t>
            </a:r>
            <a:r>
              <a:rPr lang="en-US" i="1" smtClean="0"/>
              <a:t>x</a:t>
            </a:r>
            <a:r>
              <a:rPr lang="en-US" smtClean="0"/>
              <a:t> + 2);</a:t>
            </a:r>
            <a:endParaRPr lang="ru-RU" smtClean="0"/>
          </a:p>
          <a:p>
            <a:r>
              <a:rPr lang="ru-RU" smtClean="0"/>
              <a:t>в</a:t>
            </a:r>
            <a:r>
              <a:rPr lang="en-US" smtClean="0"/>
              <a:t>) log0,5 (7</a:t>
            </a:r>
            <a:r>
              <a:rPr lang="en-US" i="1" smtClean="0"/>
              <a:t>x</a:t>
            </a:r>
            <a:r>
              <a:rPr lang="en-US" smtClean="0"/>
              <a:t> – 9) = log0,5 (</a:t>
            </a:r>
            <a:r>
              <a:rPr lang="en-US" i="1" smtClean="0"/>
              <a:t>x</a:t>
            </a:r>
            <a:r>
              <a:rPr lang="en-US" smtClean="0"/>
              <a:t> – 3);</a:t>
            </a:r>
            <a:endParaRPr lang="ru-RU" smtClean="0"/>
          </a:p>
          <a:p>
            <a:r>
              <a:rPr lang="ru-RU" smtClean="0"/>
              <a:t>г)</a:t>
            </a:r>
            <a:r>
              <a:rPr lang="en-US" smtClean="0"/>
              <a:t> log</a:t>
            </a:r>
            <a:r>
              <a:rPr lang="ru-RU" smtClean="0"/>
              <a:t>0,2 (12</a:t>
            </a:r>
            <a:r>
              <a:rPr lang="en-US" i="1" smtClean="0"/>
              <a:t>x</a:t>
            </a:r>
            <a:r>
              <a:rPr lang="ru-RU" smtClean="0"/>
              <a:t> + 8) = </a:t>
            </a:r>
            <a:r>
              <a:rPr lang="en-US" smtClean="0"/>
              <a:t>log</a:t>
            </a:r>
            <a:r>
              <a:rPr lang="ru-RU" smtClean="0"/>
              <a:t>0,2 (11</a:t>
            </a:r>
            <a:r>
              <a:rPr lang="en-US" i="1" smtClean="0"/>
              <a:t>x</a:t>
            </a:r>
            <a:r>
              <a:rPr lang="ru-RU" smtClean="0"/>
              <a:t> + 7). </a:t>
            </a:r>
          </a:p>
        </p:txBody>
      </p:sp>
      <p:pic>
        <p:nvPicPr>
          <p:cNvPr id="98311" name="Picture 2" descr="C:\Documents and Settings\UserXP\Рабочий стол\92166151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1484313"/>
            <a:ext cx="15716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8" name="Rectangle 10"/>
          <p:cNvSpPr>
            <a:spLocks noGrp="1"/>
          </p:cNvSpPr>
          <p:nvPr>
            <p:ph type="title"/>
          </p:nvPr>
        </p:nvSpPr>
        <p:spPr>
          <a:xfrm>
            <a:off x="539750" y="836613"/>
            <a:ext cx="8229600" cy="654050"/>
          </a:xfrm>
        </p:spPr>
        <p:txBody>
          <a:bodyPr/>
          <a:lstStyle/>
          <a:p>
            <a: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  <a:t>3.Решите уравнения методом </a:t>
            </a:r>
            <a:b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  <a:t>введения вспомогательной переменной:</a:t>
            </a:r>
            <a:br>
              <a:rPr lang="ru-RU" sz="3200" b="1" smtClean="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3200" b="1" smtClean="0">
              <a:solidFill>
                <a:schemeClr val="accent2"/>
              </a:solidFill>
              <a:latin typeface="Monotype Corsiva" pitchFamily="66" charset="0"/>
            </a:endParaRPr>
          </a:p>
        </p:txBody>
      </p:sp>
      <p:graphicFrame>
        <p:nvGraphicFramePr>
          <p:cNvPr id="99334" name="Object 1"/>
          <p:cNvGraphicFramePr>
            <a:graphicFrameLocks noChangeAspect="1"/>
          </p:cNvGraphicFramePr>
          <p:nvPr>
            <p:ph sz="quarter" idx="2"/>
          </p:nvPr>
        </p:nvGraphicFramePr>
        <p:xfrm>
          <a:off x="1547813" y="2636838"/>
          <a:ext cx="4464050" cy="673100"/>
        </p:xfrm>
        <a:graphic>
          <a:graphicData uri="http://schemas.openxmlformats.org/presentationml/2006/ole">
            <p:oleObj spid="_x0000_s99334" name="Equation" r:id="rId3" imgW="1346200" imgH="203200" progId="">
              <p:embed/>
            </p:oleObj>
          </a:graphicData>
        </a:graphic>
      </p:graphicFrame>
      <p:graphicFrame>
        <p:nvGraphicFramePr>
          <p:cNvPr id="99337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1547813" y="3500438"/>
          <a:ext cx="4248150" cy="720725"/>
        </p:xfrm>
        <a:graphic>
          <a:graphicData uri="http://schemas.openxmlformats.org/presentationml/2006/ole">
            <p:oleObj spid="_x0000_s99337" name="Equation" r:id="rId4" imgW="1536033" imgH="215806" progId="">
              <p:embed/>
            </p:oleObj>
          </a:graphicData>
        </a:graphic>
      </p:graphicFrame>
      <p:graphicFrame>
        <p:nvGraphicFramePr>
          <p:cNvPr id="99340" name="Object 5"/>
          <p:cNvGraphicFramePr>
            <a:graphicFrameLocks noChangeAspect="1"/>
          </p:cNvGraphicFramePr>
          <p:nvPr/>
        </p:nvGraphicFramePr>
        <p:xfrm>
          <a:off x="1547813" y="4292600"/>
          <a:ext cx="4392612" cy="720725"/>
        </p:xfrm>
        <a:graphic>
          <a:graphicData uri="http://schemas.openxmlformats.org/presentationml/2006/ole">
            <p:oleObj spid="_x0000_s99340" name="Equation" r:id="rId5" imgW="1574117" imgH="215806" progId="">
              <p:embed/>
            </p:oleObj>
          </a:graphicData>
        </a:graphic>
      </p:graphicFrame>
      <p:pic>
        <p:nvPicPr>
          <p:cNvPr id="99341" name="Picture 2" descr="C:\Documents and Settings\UserXP\Рабочий стол\921661518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652963"/>
            <a:ext cx="15716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7596188" y="1700213"/>
            <a:ext cx="381000" cy="3722687"/>
          </a:xfrm>
          <a:noFill/>
          <a:ln/>
        </p:spPr>
      </p:pic>
      <p:sp>
        <p:nvSpPr>
          <p:cNvPr id="9934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9344" name="Object 16"/>
          <p:cNvGraphicFramePr>
            <a:graphicFrameLocks noChangeAspect="1"/>
          </p:cNvGraphicFramePr>
          <p:nvPr/>
        </p:nvGraphicFramePr>
        <p:xfrm>
          <a:off x="0" y="0"/>
          <a:ext cx="1362075" cy="228600"/>
        </p:xfrm>
        <a:graphic>
          <a:graphicData uri="http://schemas.openxmlformats.org/presentationml/2006/ole">
            <p:oleObj spid="_x0000_s99344" name="Формула" r:id="rId8" imgW="1358900" imgH="228600" progId="Equation.3">
              <p:embed/>
            </p:oleObj>
          </a:graphicData>
        </a:graphic>
      </p:graphicFrame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-180975" y="321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9346" name="Object 18"/>
          <p:cNvGraphicFramePr>
            <a:graphicFrameLocks noChangeAspect="1"/>
          </p:cNvGraphicFramePr>
          <p:nvPr/>
        </p:nvGraphicFramePr>
        <p:xfrm>
          <a:off x="1476375" y="1773238"/>
          <a:ext cx="4249738" cy="712787"/>
        </p:xfrm>
        <a:graphic>
          <a:graphicData uri="http://schemas.openxmlformats.org/presentationml/2006/ole">
            <p:oleObj spid="_x0000_s99346" name="Формула" r:id="rId9" imgW="1358900" imgH="228600" progId="Equation.3">
              <p:embed/>
            </p:oleObj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Monotype Corsiva" pitchFamily="66" charset="0"/>
              </a:rPr>
              <a:t>Домашнее задание:</a:t>
            </a:r>
            <a:endParaRPr lang="ru-RU" dirty="0"/>
          </a:p>
        </p:txBody>
      </p:sp>
      <p:sp>
        <p:nvSpPr>
          <p:cNvPr id="18435" name="Rectangle 3"/>
          <p:cNvSpPr txBox="1">
            <a:spLocks noChangeArrowheads="1"/>
          </p:cNvSpPr>
          <p:nvPr/>
        </p:nvSpPr>
        <p:spPr bwMode="auto">
          <a:xfrm>
            <a:off x="684213" y="836613"/>
            <a:ext cx="77755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Подготовить реферат на тему: «Зачем нужны логарифмы.»</a:t>
            </a:r>
          </a:p>
          <a:p>
            <a:pPr marL="533400" indent="-5334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Определите метод решения и решите №№ 379(а;б), 380(а,б).</a:t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>Проработать весь теоретический материал и разобрать примеры  §19.</a:t>
            </a:r>
          </a:p>
          <a:p>
            <a:pPr marL="533400" indent="-5334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Если вы получили оценку «4»или «5», то выполните №348-349.</a:t>
            </a:r>
          </a:p>
          <a:p>
            <a:pPr marL="533400" indent="-5334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Если вы получили «3» или «2», то  прочитайте и выучите основные формулы из § 15-18, выполните из учебника № 368-370 (четные), № 377, №378 </a:t>
            </a:r>
          </a:p>
          <a:p>
            <a:pPr marL="533400" indent="-533400">
              <a:spcBef>
                <a:spcPct val="20000"/>
              </a:spcBef>
              <a:buFont typeface="Wingdings" pitchFamily="2" charset="2"/>
              <a:buNone/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4579938"/>
            <a:ext cx="1570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Рефлексия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755650" y="836613"/>
            <a:ext cx="7673975" cy="5307012"/>
          </a:xfrm>
          <a:solidFill>
            <a:schemeClr val="accent1"/>
          </a:solidFill>
          <a:ln>
            <a:solidFill>
              <a:srgbClr val="FFFFCC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 каждого из вас на столе карточки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(зеленая, желтая, красная). Оцените свою деятельность на уроке.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Карточка </a:t>
            </a:r>
            <a:r>
              <a:rPr lang="ru-RU" sz="2400" b="1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зеленого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цвета обозначает: «Я удовлетворен уроком, урок был полезен для меня, я много с пользой и хорошо работал на уроке и получил заслуженную оценку, я понимал все о чем говорилось и что делалось на уроке».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Карточка </a:t>
            </a:r>
            <a:r>
              <a:rPr lang="ru-RU" sz="2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желтого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цвета обозначает: «Урок был интересен, я принимал в нем активное участие, мне было на уроке достаточно комфортно.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Карточка </a:t>
            </a:r>
            <a:r>
              <a:rPr lang="ru-RU" sz="24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красного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цвета обозначает: «Пользы от урока я получил мало, мне было не интересно, к ответам на уроке я был не готов.</a:t>
            </a:r>
          </a:p>
          <a:p>
            <a:pPr>
              <a:lnSpc>
                <a:spcPct val="90000"/>
              </a:lnSpc>
            </a:pPr>
            <a:endParaRPr lang="ru-RU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785813"/>
            <a:ext cx="7215187" cy="567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C:\Documents and Settings\UserXP\Рабочий стол\43025827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8572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Анатоль Франс - французский писатель</a:t>
            </a:r>
            <a:r>
              <a:rPr lang="ru-RU" sz="4000" smtClean="0"/>
              <a:t> </a:t>
            </a:r>
          </a:p>
        </p:txBody>
      </p:sp>
      <p:sp>
        <p:nvSpPr>
          <p:cNvPr id="35848" name="Rectangle 8"/>
          <p:cNvSpPr>
            <a:spLocks noGrp="1"/>
          </p:cNvSpPr>
          <p:nvPr>
            <p:ph type="body" sz="half" idx="2"/>
          </p:nvPr>
        </p:nvSpPr>
        <p:spPr>
          <a:xfrm>
            <a:off x="4356100" y="981075"/>
            <a:ext cx="4000500" cy="45354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smtClean="0"/>
              <a:t>«…учиться, можно только весело, с хорошим настроением, улыбаясь… </a:t>
            </a:r>
          </a:p>
          <a:p>
            <a:pPr algn="ctr">
              <a:buFont typeface="Arial" charset="0"/>
              <a:buNone/>
            </a:pPr>
            <a:r>
              <a:rPr lang="ru-RU" sz="2800" smtClean="0"/>
              <a:t>Чтобы переваривать знания, надо поглощать их с аппетитом».</a:t>
            </a:r>
          </a:p>
        </p:txBody>
      </p:sp>
      <p:pic>
        <p:nvPicPr>
          <p:cNvPr id="102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27088" y="1125538"/>
            <a:ext cx="3371850" cy="3602037"/>
          </a:xfrm>
          <a:noFill/>
          <a:ln/>
        </p:spPr>
      </p:pic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547813" y="5084763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1844-1924гг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Monotype Corsiva" pitchFamily="66" charset="0"/>
              </a:rPr>
              <a:t>Определение логарифма</a:t>
            </a:r>
            <a:endParaRPr lang="ru-RU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857500" y="1214438"/>
          <a:ext cx="5256213" cy="4160837"/>
        </p:xfrm>
        <a:graphic>
          <a:graphicData uri="http://schemas.openxmlformats.org/presentationml/2006/ole">
            <p:oleObj spid="_x0000_s112643" name="Формула" r:id="rId3" imgW="1155700" imgH="914400" progId="Equation.3">
              <p:embed/>
            </p:oleObj>
          </a:graphicData>
        </a:graphic>
      </p:graphicFrame>
      <p:pic>
        <p:nvPicPr>
          <p:cNvPr id="6" name="Picture 4" descr="E:\Мои рисунки\картинки\картинки школа\252326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88" y="2357438"/>
            <a:ext cx="1492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75" y="0"/>
            <a:ext cx="8001000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Monotype Corsiva" pitchFamily="66" charset="0"/>
              </a:rPr>
              <a:t>Основное логарифмическое тождество</a:t>
            </a:r>
            <a:endParaRPr lang="ru-RU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428750" y="1500188"/>
          <a:ext cx="5143500" cy="1066800"/>
        </p:xfrm>
        <a:graphic>
          <a:graphicData uri="http://schemas.openxmlformats.org/presentationml/2006/ole">
            <p:oleObj spid="_x0000_s113667" name="Формула" r:id="rId3" imgW="596880" imgH="203040" progId="Equation.3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643188" y="3071813"/>
          <a:ext cx="5373687" cy="2000250"/>
        </p:xfrm>
        <a:graphic>
          <a:graphicData uri="http://schemas.openxmlformats.org/presentationml/2006/ole">
            <p:oleObj spid="_x0000_s113668" name="Формула" r:id="rId4" imgW="787320" imgH="507960" progId="Equation.3">
              <p:embed/>
            </p:oleObj>
          </a:graphicData>
        </a:graphic>
      </p:graphicFrame>
      <p:pic>
        <p:nvPicPr>
          <p:cNvPr id="113669" name="Picture 7" descr="C:\Documents and Settings\UserXP\Рабочий стол\11745888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1143000" y="3571875"/>
            <a:ext cx="1214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0" name="Picture 8" descr="C:\Documents and Settings\UserXP\Рабочий стол\117458881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86563" y="1357313"/>
            <a:ext cx="121443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Monotype Corsiva" pitchFamily="66" charset="0"/>
              </a:rPr>
              <a:t>Основные формулы</a:t>
            </a:r>
            <a:endParaRPr lang="ru-RU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000125" y="1500188"/>
          <a:ext cx="2855913" cy="1071562"/>
        </p:xfrm>
        <a:graphic>
          <a:graphicData uri="http://schemas.openxmlformats.org/presentationml/2006/ole">
            <p:oleObj spid="_x0000_s114691" name="Формула" r:id="rId3" imgW="609480" imgH="228600" progId="Equation.3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429250" y="1500188"/>
          <a:ext cx="2643188" cy="1025525"/>
        </p:xfrm>
        <a:graphic>
          <a:graphicData uri="http://schemas.openxmlformats.org/presentationml/2006/ole">
            <p:oleObj spid="_x0000_s114692" name="Формула" r:id="rId4" imgW="609480" imgH="228600" progId="Equation.3">
              <p:embed/>
            </p:oleObj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2928938" y="4286250"/>
          <a:ext cx="3429000" cy="1135063"/>
        </p:xfrm>
        <a:graphic>
          <a:graphicData uri="http://schemas.openxmlformats.org/presentationml/2006/ole">
            <p:oleObj spid="_x0000_s114693" name="Формула" r:id="rId5" imgW="698400" imgH="241200" progId="Equation.3">
              <p:embed/>
            </p:oleObj>
          </a:graphicData>
        </a:graphic>
      </p:graphicFrame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0" y="2500313"/>
            <a:ext cx="928688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28688" y="214313"/>
            <a:ext cx="6200775" cy="51752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CC00CC"/>
                </a:solidFill>
              </a:rPr>
              <a:t>Свойства логарифмов</a:t>
            </a:r>
            <a:r>
              <a:rPr lang="ru-RU" sz="4000" smtClean="0"/>
              <a:t>.	</a:t>
            </a:r>
          </a:p>
        </p:txBody>
      </p:sp>
      <p:sp>
        <p:nvSpPr>
          <p:cNvPr id="115715" name="Rectangle 5"/>
          <p:cNvSpPr>
            <a:spLocks noChangeArrowheads="1"/>
          </p:cNvSpPr>
          <p:nvPr/>
        </p:nvSpPr>
        <p:spPr bwMode="auto">
          <a:xfrm>
            <a:off x="179388" y="2708275"/>
            <a:ext cx="3671887" cy="2663825"/>
          </a:xfrm>
          <a:prstGeom prst="rect">
            <a:avLst/>
          </a:prstGeom>
          <a:solidFill>
            <a:srgbClr val="EDF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600" b="1">
              <a:solidFill>
                <a:srgbClr val="CC66FF"/>
              </a:solidFill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6500813" y="142875"/>
            <a:ext cx="2376487" cy="50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/>
              <a:t>a&gt;0,b&gt;0,c&gt;0, c≠1</a:t>
            </a:r>
            <a:r>
              <a:rPr lang="ru-RU" dirty="0"/>
              <a:t>,</a:t>
            </a:r>
            <a:r>
              <a:rPr lang="en-US" dirty="0"/>
              <a:t>n</a:t>
            </a:r>
            <a:r>
              <a:rPr lang="en-US" dirty="0">
                <a:latin typeface="Times New Roman"/>
                <a:cs typeface="Times New Roman"/>
              </a:rPr>
              <a:t>≠1</a:t>
            </a:r>
            <a:endParaRPr lang="en-US" dirty="0"/>
          </a:p>
        </p:txBody>
      </p:sp>
      <p:sp>
        <p:nvSpPr>
          <p:cNvPr id="130070" name="Oval 22"/>
          <p:cNvSpPr>
            <a:spLocks noChangeArrowheads="1"/>
          </p:cNvSpPr>
          <p:nvPr/>
        </p:nvSpPr>
        <p:spPr bwMode="auto">
          <a:xfrm>
            <a:off x="5183188" y="1285875"/>
            <a:ext cx="3960812" cy="100806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CC66FF"/>
                </a:solidFill>
              </a:rPr>
              <a:t>Дополнительные</a:t>
            </a:r>
          </a:p>
        </p:txBody>
      </p:sp>
      <p:sp>
        <p:nvSpPr>
          <p:cNvPr id="130073" name="Rectangle 25"/>
          <p:cNvSpPr>
            <a:spLocks noChangeArrowheads="1"/>
          </p:cNvSpPr>
          <p:nvPr/>
        </p:nvSpPr>
        <p:spPr bwMode="auto">
          <a:xfrm>
            <a:off x="3571875" y="2000250"/>
            <a:ext cx="1620838" cy="9366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074" name="Rectangle 26"/>
          <p:cNvSpPr>
            <a:spLocks noChangeArrowheads="1"/>
          </p:cNvSpPr>
          <p:nvPr/>
        </p:nvSpPr>
        <p:spPr bwMode="auto">
          <a:xfrm>
            <a:off x="6443663" y="2492375"/>
            <a:ext cx="2520950" cy="15859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075" name="Rectangle 27"/>
          <p:cNvSpPr>
            <a:spLocks noChangeArrowheads="1"/>
          </p:cNvSpPr>
          <p:nvPr/>
        </p:nvSpPr>
        <p:spPr bwMode="auto">
          <a:xfrm>
            <a:off x="5651500" y="4149725"/>
            <a:ext cx="3311525" cy="251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15721" name="Группа 28"/>
          <p:cNvGrpSpPr>
            <a:grpSpLocks/>
          </p:cNvGrpSpPr>
          <p:nvPr/>
        </p:nvGrpSpPr>
        <p:grpSpPr bwMode="auto">
          <a:xfrm>
            <a:off x="250825" y="3068638"/>
            <a:ext cx="3529013" cy="2305050"/>
            <a:chOff x="250825" y="3068638"/>
            <a:chExt cx="3529013" cy="2305050"/>
          </a:xfrm>
        </p:grpSpPr>
        <p:graphicFrame>
          <p:nvGraphicFramePr>
            <p:cNvPr id="130064" name="Object 2"/>
            <p:cNvGraphicFramePr>
              <a:graphicFrameLocks noChangeAspect="1"/>
            </p:cNvGraphicFramePr>
            <p:nvPr/>
          </p:nvGraphicFramePr>
          <p:xfrm>
            <a:off x="468313" y="4797425"/>
            <a:ext cx="3024187" cy="576263"/>
          </p:xfrm>
          <a:graphic>
            <a:graphicData uri="http://schemas.openxmlformats.org/presentationml/2006/ole">
              <p:oleObj spid="_x0000_s115722" name="Формула" r:id="rId3" imgW="1054080" imgH="241200" progId="Equation.3">
                <p:embed/>
              </p:oleObj>
            </a:graphicData>
          </a:graphic>
        </p:graphicFrame>
        <p:graphicFrame>
          <p:nvGraphicFramePr>
            <p:cNvPr id="130071" name="Object 3"/>
            <p:cNvGraphicFramePr>
              <a:graphicFrameLocks noChangeAspect="1"/>
            </p:cNvGraphicFramePr>
            <p:nvPr/>
          </p:nvGraphicFramePr>
          <p:xfrm>
            <a:off x="250825" y="3068638"/>
            <a:ext cx="3529013" cy="576262"/>
          </p:xfrm>
          <a:graphic>
            <a:graphicData uri="http://schemas.openxmlformats.org/presentationml/2006/ole">
              <p:oleObj spid="_x0000_s115723" name="Формула" r:id="rId4" imgW="1562040" imgH="228600" progId="Equation.3">
                <p:embed/>
              </p:oleObj>
            </a:graphicData>
          </a:graphic>
        </p:graphicFrame>
        <p:graphicFrame>
          <p:nvGraphicFramePr>
            <p:cNvPr id="130078" name="Object 4"/>
            <p:cNvGraphicFramePr>
              <a:graphicFrameLocks noChangeAspect="1"/>
            </p:cNvGraphicFramePr>
            <p:nvPr/>
          </p:nvGraphicFramePr>
          <p:xfrm>
            <a:off x="323850" y="3789363"/>
            <a:ext cx="3240088" cy="936625"/>
          </p:xfrm>
          <a:graphic>
            <a:graphicData uri="http://schemas.openxmlformats.org/presentationml/2006/ole">
              <p:oleObj spid="_x0000_s115724" name="Формула" r:id="rId5" imgW="1549080" imgH="431640" progId="Equation.3">
                <p:embed/>
              </p:oleObj>
            </a:graphicData>
          </a:graphic>
        </p:graphicFrame>
      </p:grpSp>
      <p:graphicFrame>
        <p:nvGraphicFramePr>
          <p:cNvPr id="130082" name="Object 5"/>
          <p:cNvGraphicFramePr>
            <a:graphicFrameLocks noChangeAspect="1"/>
          </p:cNvGraphicFramePr>
          <p:nvPr/>
        </p:nvGraphicFramePr>
        <p:xfrm>
          <a:off x="3571875" y="2000250"/>
          <a:ext cx="1620838" cy="865188"/>
        </p:xfrm>
        <a:graphic>
          <a:graphicData uri="http://schemas.openxmlformats.org/presentationml/2006/ole">
            <p:oleObj spid="_x0000_s115725" name="Формула" r:id="rId6" imgW="596880" imgH="457200" progId="Equation.3">
              <p:embed/>
            </p:oleObj>
          </a:graphicData>
        </a:graphic>
      </p:graphicFrame>
      <p:graphicFrame>
        <p:nvGraphicFramePr>
          <p:cNvPr id="130086" name="Object 6"/>
          <p:cNvGraphicFramePr>
            <a:graphicFrameLocks noChangeAspect="1"/>
          </p:cNvGraphicFramePr>
          <p:nvPr/>
        </p:nvGraphicFramePr>
        <p:xfrm>
          <a:off x="6438900" y="2357438"/>
          <a:ext cx="2705100" cy="1727200"/>
        </p:xfrm>
        <a:graphic>
          <a:graphicData uri="http://schemas.openxmlformats.org/presentationml/2006/ole">
            <p:oleObj spid="_x0000_s115726" name="Формула" r:id="rId7" imgW="1409400" imgH="1218960" progId="Equation.3">
              <p:embed/>
            </p:oleObj>
          </a:graphicData>
        </a:graphic>
      </p:graphicFrame>
      <p:sp>
        <p:nvSpPr>
          <p:cNvPr id="130092" name="AutoShape 44"/>
          <p:cNvSpPr>
            <a:spLocks noChangeArrowheads="1"/>
          </p:cNvSpPr>
          <p:nvPr/>
        </p:nvSpPr>
        <p:spPr bwMode="auto">
          <a:xfrm rot="12658484" flipH="1">
            <a:off x="5976938" y="760413"/>
            <a:ext cx="136842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aphicFrame>
        <p:nvGraphicFramePr>
          <p:cNvPr id="130093" name="Object 7"/>
          <p:cNvGraphicFramePr>
            <a:graphicFrameLocks noChangeAspect="1"/>
          </p:cNvGraphicFramePr>
          <p:nvPr/>
        </p:nvGraphicFramePr>
        <p:xfrm>
          <a:off x="5643563" y="4143375"/>
          <a:ext cx="3222625" cy="2519363"/>
        </p:xfrm>
        <a:graphic>
          <a:graphicData uri="http://schemas.openxmlformats.org/presentationml/2006/ole">
            <p:oleObj spid="_x0000_s115728" name="Формула" r:id="rId8" imgW="1815840" imgH="1346040" progId="Equation.3">
              <p:embed/>
            </p:oleObj>
          </a:graphicData>
        </a:graphic>
      </p:graphicFrame>
      <p:sp>
        <p:nvSpPr>
          <p:cNvPr id="130095" name="Rectangle 47"/>
          <p:cNvSpPr>
            <a:spLocks noChangeArrowheads="1"/>
          </p:cNvSpPr>
          <p:nvPr/>
        </p:nvSpPr>
        <p:spPr bwMode="auto">
          <a:xfrm>
            <a:off x="2124075" y="5589588"/>
            <a:ext cx="3311525" cy="9350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aphicFrame>
        <p:nvGraphicFramePr>
          <p:cNvPr id="130098" name="Object 8"/>
          <p:cNvGraphicFramePr>
            <a:graphicFrameLocks noChangeAspect="1"/>
          </p:cNvGraphicFramePr>
          <p:nvPr/>
        </p:nvGraphicFramePr>
        <p:xfrm>
          <a:off x="2071688" y="5572125"/>
          <a:ext cx="3384550" cy="820738"/>
        </p:xfrm>
        <a:graphic>
          <a:graphicData uri="http://schemas.openxmlformats.org/presentationml/2006/ole">
            <p:oleObj spid="_x0000_s115730" name="Формула" r:id="rId9" imgW="799920" imgH="203040" progId="Equation.3">
              <p:embed/>
            </p:oleObj>
          </a:graphicData>
        </a:graphic>
      </p:graphicFrame>
      <p:sp>
        <p:nvSpPr>
          <p:cNvPr id="130102" name="Rectangle 54"/>
          <p:cNvSpPr>
            <a:spLocks noChangeArrowheads="1"/>
          </p:cNvSpPr>
          <p:nvPr/>
        </p:nvSpPr>
        <p:spPr bwMode="auto">
          <a:xfrm>
            <a:off x="7920038" y="5929313"/>
            <a:ext cx="1223962" cy="2873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/>
              <a:t>m&gt;0,m≠1</a:t>
            </a:r>
          </a:p>
        </p:txBody>
      </p:sp>
      <p:sp>
        <p:nvSpPr>
          <p:cNvPr id="130105" name="AutoShape 57"/>
          <p:cNvSpPr>
            <a:spLocks noChangeArrowheads="1"/>
          </p:cNvSpPr>
          <p:nvPr/>
        </p:nvSpPr>
        <p:spPr bwMode="auto">
          <a:xfrm rot="8680594">
            <a:off x="755650" y="2276475"/>
            <a:ext cx="792163" cy="2159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06" name="AutoShape 58"/>
          <p:cNvSpPr>
            <a:spLocks noChangeArrowheads="1"/>
          </p:cNvSpPr>
          <p:nvPr/>
        </p:nvSpPr>
        <p:spPr bwMode="auto">
          <a:xfrm rot="6177508">
            <a:off x="3580606" y="3793332"/>
            <a:ext cx="3470275" cy="2873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0" name="AutoShape 62"/>
          <p:cNvSpPr>
            <a:spLocks noChangeArrowheads="1"/>
          </p:cNvSpPr>
          <p:nvPr/>
        </p:nvSpPr>
        <p:spPr bwMode="auto">
          <a:xfrm rot="5400000">
            <a:off x="4085431" y="1200944"/>
            <a:ext cx="1258888" cy="2857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1" name="AutoShape 63"/>
          <p:cNvSpPr>
            <a:spLocks noChangeArrowheads="1"/>
          </p:cNvSpPr>
          <p:nvPr/>
        </p:nvSpPr>
        <p:spPr bwMode="auto">
          <a:xfrm rot="5400000">
            <a:off x="4987925" y="3157538"/>
            <a:ext cx="1728787" cy="2555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2" name="AutoShape 64"/>
          <p:cNvSpPr>
            <a:spLocks noChangeArrowheads="1"/>
          </p:cNvSpPr>
          <p:nvPr/>
        </p:nvSpPr>
        <p:spPr bwMode="auto">
          <a:xfrm rot="4225114">
            <a:off x="5726113" y="2708275"/>
            <a:ext cx="1003300" cy="2857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142875" y="1143000"/>
            <a:ext cx="3960813" cy="100806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CC66FF"/>
                </a:solidFill>
              </a:rPr>
              <a:t>Основные</a:t>
            </a:r>
          </a:p>
        </p:txBody>
      </p:sp>
      <p:sp>
        <p:nvSpPr>
          <p:cNvPr id="28" name="AutoShape 43"/>
          <p:cNvSpPr>
            <a:spLocks noChangeArrowheads="1"/>
          </p:cNvSpPr>
          <p:nvPr/>
        </p:nvSpPr>
        <p:spPr bwMode="auto">
          <a:xfrm rot="9386095">
            <a:off x="2428875" y="690563"/>
            <a:ext cx="136842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5239304</TotalTime>
  <Words>1018</Words>
  <Application>Microsoft Office PowerPoint</Application>
  <PresentationFormat>Экран (4:3)</PresentationFormat>
  <Paragraphs>174</Paragraphs>
  <Slides>49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TS101908703</vt:lpstr>
      <vt:lpstr>Формула</vt:lpstr>
      <vt:lpstr>Equation</vt:lpstr>
      <vt:lpstr>Слайд 1</vt:lpstr>
      <vt:lpstr>Слайд 2</vt:lpstr>
      <vt:lpstr> </vt:lpstr>
      <vt:lpstr>Слайд 4</vt:lpstr>
      <vt:lpstr>Анатоль Франс - французский писатель </vt:lpstr>
      <vt:lpstr>Определение логарифма</vt:lpstr>
      <vt:lpstr>Основное логарифмическое тождество</vt:lpstr>
      <vt:lpstr>Основные формулы</vt:lpstr>
      <vt:lpstr>Свойства логарифмов. </vt:lpstr>
      <vt:lpstr>Слайд 10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«Морской бой»</vt:lpstr>
      <vt:lpstr>Слайд 33</vt:lpstr>
      <vt:lpstr>«Морской бой»</vt:lpstr>
      <vt:lpstr>«Морской бой»</vt:lpstr>
      <vt:lpstr>Кто из ученых является основоположником теории о логарифмах?</vt:lpstr>
      <vt:lpstr>Непер Джон</vt:lpstr>
      <vt:lpstr>Бюрги Йест (1552 - 1632)</vt:lpstr>
      <vt:lpstr>Леонард Эйлер нем. Leonhard Euler</vt:lpstr>
      <vt:lpstr>Слайд 40</vt:lpstr>
      <vt:lpstr>Слайд 41</vt:lpstr>
      <vt:lpstr>Слайд 42</vt:lpstr>
      <vt:lpstr> </vt:lpstr>
      <vt:lpstr>1.Метод решения с помощью определения </vt:lpstr>
      <vt:lpstr>2. Решите уравнения методом потенцирования:</vt:lpstr>
      <vt:lpstr>3.Решите уравнения методом  введения вспомогательной переменной: </vt:lpstr>
      <vt:lpstr>Домашнее задание:</vt:lpstr>
      <vt:lpstr>Рефлексия</vt:lpstr>
      <vt:lpstr>Слайд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Логарифмы.  Седьмое действие над числами.</dc:title>
  <dc:subject>Шаблон оформления</dc:subject>
  <dc:creator>UserXP</dc:creator>
  <dc:description>Шаблон оформления
Корпорация Майкрософт</dc:description>
  <cp:lastModifiedBy>Tata</cp:lastModifiedBy>
  <cp:revision>32</cp:revision>
  <dcterms:created xsi:type="dcterms:W3CDTF">2012-04-06T06:44:30Z</dcterms:created>
  <dcterms:modified xsi:type="dcterms:W3CDTF">2014-04-16T18:43:32Z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