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7" r:id="rId2"/>
    <p:sldId id="276" r:id="rId3"/>
    <p:sldId id="274" r:id="rId4"/>
    <p:sldId id="275" r:id="rId5"/>
    <p:sldId id="258" r:id="rId6"/>
    <p:sldId id="266" r:id="rId7"/>
    <p:sldId id="259" r:id="rId8"/>
    <p:sldId id="260" r:id="rId9"/>
    <p:sldId id="267" r:id="rId10"/>
    <p:sldId id="265" r:id="rId11"/>
    <p:sldId id="263" r:id="rId12"/>
    <p:sldId id="264" r:id="rId13"/>
    <p:sldId id="261" r:id="rId14"/>
    <p:sldId id="269" r:id="rId15"/>
    <p:sldId id="268" r:id="rId16"/>
    <p:sldId id="271" r:id="rId17"/>
    <p:sldId id="273" r:id="rId18"/>
    <p:sldId id="272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CC99"/>
    <a:srgbClr val="CCFFCC"/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04B6693-39D3-408C-93BF-E37EA69723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9D31C-4123-4370-83DA-FB1C840D85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4467E-B455-4FAE-898C-DB377C4685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07B79-504F-4D2E-8158-FD1A9C566A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70C949-4153-47C7-8DEF-CC837B6E56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2E7C0-E176-4BE6-87F1-37F11BB530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0403D-DE06-4D84-88C9-BDAD1209FB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D0A63-5E15-44C1-BDEB-FD5DBB449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E7BF3B-176F-41D2-81E0-1F77ACD1D4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4BC3F-FF76-4B61-A55C-CD25382599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DDD9C6-E261-44CD-BEE0-1F3A7684AC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B79BB742-61D6-414C-93FE-BE4BDFFFC0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4011" r:id="rId2"/>
    <p:sldLayoutId id="2147484019" r:id="rId3"/>
    <p:sldLayoutId id="2147484012" r:id="rId4"/>
    <p:sldLayoutId id="2147484013" r:id="rId5"/>
    <p:sldLayoutId id="2147484014" r:id="rId6"/>
    <p:sldLayoutId id="2147484020" r:id="rId7"/>
    <p:sldLayoutId id="2147484015" r:id="rId8"/>
    <p:sldLayoutId id="2147484021" r:id="rId9"/>
    <p:sldLayoutId id="2147484016" r:id="rId10"/>
    <p:sldLayoutId id="2147484017" r:id="rId11"/>
  </p:sldLayoutIdLst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2313" y="642938"/>
            <a:ext cx="7772400" cy="25003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0070C0"/>
                </a:solidFill>
              </a:rPr>
              <a:t>Прямая </a:t>
            </a:r>
            <a:r>
              <a:rPr lang="ru-RU" sz="4000" dirty="0">
                <a:solidFill>
                  <a:srgbClr val="0070C0"/>
                </a:solidFill>
              </a:rPr>
              <a:t>и обратная пропорциональные </a:t>
            </a:r>
            <a:r>
              <a:rPr lang="ru-RU" sz="4000" dirty="0" smtClean="0">
                <a:solidFill>
                  <a:srgbClr val="0070C0"/>
                </a:solidFill>
              </a:rPr>
              <a:t>зависимости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22313" y="3684588"/>
            <a:ext cx="7772400" cy="914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 smtClean="0">
                <a:solidFill>
                  <a:schemeClr val="accent3"/>
                </a:solidFill>
              </a:rPr>
              <a:t>6 класс</a:t>
            </a:r>
          </a:p>
        </p:txBody>
      </p:sp>
      <p:sp>
        <p:nvSpPr>
          <p:cNvPr id="6148" name="Text Box 13"/>
          <p:cNvSpPr txBox="1">
            <a:spLocks noChangeArrowheads="1"/>
          </p:cNvSpPr>
          <p:nvPr/>
        </p:nvSpPr>
        <p:spPr bwMode="auto">
          <a:xfrm>
            <a:off x="4911725" y="5589588"/>
            <a:ext cx="297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6149" name="Text Box 14"/>
          <p:cNvSpPr txBox="1">
            <a:spLocks noChangeArrowheads="1"/>
          </p:cNvSpPr>
          <p:nvPr/>
        </p:nvSpPr>
        <p:spPr bwMode="auto">
          <a:xfrm>
            <a:off x="5364163" y="5373688"/>
            <a:ext cx="33115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rgbClr val="002060"/>
                </a:solidFill>
                <a:latin typeface="+mn-lt"/>
              </a:rPr>
              <a:t>   Кириллина Г.А.</a:t>
            </a:r>
          </a:p>
          <a:p>
            <a:pPr algn="ctr">
              <a:defRPr/>
            </a:pPr>
            <a:r>
              <a:rPr lang="ru-RU" sz="1600" b="1" dirty="0">
                <a:solidFill>
                  <a:srgbClr val="002060"/>
                </a:solidFill>
                <a:latin typeface="+mn-lt"/>
              </a:rPr>
              <a:t>   МАОУ ДСОШ </a:t>
            </a:r>
            <a:r>
              <a:rPr lang="ru-RU" sz="1600" b="1">
                <a:solidFill>
                  <a:srgbClr val="002060"/>
                </a:solidFill>
                <a:latin typeface="+mn-lt"/>
              </a:rPr>
              <a:t>№4 с УИОП </a:t>
            </a:r>
            <a:endParaRPr lang="ru-RU" sz="1600" b="1" dirty="0">
              <a:solidFill>
                <a:srgbClr val="002060"/>
              </a:solidFill>
              <a:latin typeface="+mn-lt"/>
            </a:endParaRPr>
          </a:p>
          <a:p>
            <a:pPr algn="ctr">
              <a:defRPr/>
            </a:pPr>
            <a:r>
              <a:rPr lang="ru-RU" sz="1600" b="1" dirty="0">
                <a:solidFill>
                  <a:srgbClr val="002060"/>
                </a:solidFill>
                <a:latin typeface="+mn-lt"/>
              </a:rPr>
              <a:t>г.Домодедово</a:t>
            </a:r>
          </a:p>
        </p:txBody>
      </p:sp>
      <p:pic>
        <p:nvPicPr>
          <p:cNvPr id="6150" name="Picture 6" descr="Хочу все знать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50" y="785813"/>
            <a:ext cx="28575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500" y="620713"/>
            <a:ext cx="7858125" cy="8445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Поставь себе оценку: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4375" y="1773238"/>
            <a:ext cx="7929563" cy="36560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4000" b="1" smtClean="0">
                <a:solidFill>
                  <a:srgbClr val="FF0000"/>
                </a:solidFill>
              </a:rPr>
              <a:t>  8</a:t>
            </a:r>
            <a:r>
              <a:rPr lang="ru-RU" b="1" smtClean="0"/>
              <a:t> правильных ответов – </a:t>
            </a:r>
            <a:r>
              <a:rPr lang="ru-RU" b="1" smtClean="0">
                <a:solidFill>
                  <a:schemeClr val="tx2"/>
                </a:solidFill>
              </a:rPr>
              <a:t>«</a:t>
            </a:r>
            <a:r>
              <a:rPr lang="ru-RU" sz="4000" b="1" smtClean="0">
                <a:solidFill>
                  <a:srgbClr val="FF0000"/>
                </a:solidFill>
              </a:rPr>
              <a:t>5</a:t>
            </a:r>
            <a:r>
              <a:rPr lang="ru-RU" b="1" smtClean="0">
                <a:solidFill>
                  <a:schemeClr val="tx2"/>
                </a:solidFill>
              </a:rPr>
              <a:t>»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b="1" smtClean="0"/>
              <a:t>  </a:t>
            </a:r>
            <a:r>
              <a:rPr lang="ru-RU" sz="4000" b="1" smtClean="0"/>
              <a:t> </a:t>
            </a:r>
            <a:r>
              <a:rPr lang="ru-RU" sz="4000" b="1" smtClean="0">
                <a:solidFill>
                  <a:srgbClr val="0070C0"/>
                </a:solidFill>
              </a:rPr>
              <a:t>7-6</a:t>
            </a:r>
            <a:r>
              <a:rPr lang="ru-RU" sz="4000" b="1" smtClean="0"/>
              <a:t> </a:t>
            </a:r>
            <a:r>
              <a:rPr lang="ru-RU" b="1" smtClean="0"/>
              <a:t>правильных ответов – </a:t>
            </a:r>
            <a:r>
              <a:rPr lang="ru-RU" b="1" smtClean="0">
                <a:solidFill>
                  <a:schemeClr val="tx2"/>
                </a:solidFill>
              </a:rPr>
              <a:t>«</a:t>
            </a:r>
            <a:r>
              <a:rPr lang="ru-RU" sz="4000" b="1" smtClean="0">
                <a:solidFill>
                  <a:srgbClr val="0070C0"/>
                </a:solidFill>
              </a:rPr>
              <a:t>4</a:t>
            </a:r>
            <a:r>
              <a:rPr lang="ru-RU" b="1" smtClean="0">
                <a:solidFill>
                  <a:schemeClr val="tx2"/>
                </a:solidFill>
              </a:rPr>
              <a:t>»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b="1" smtClean="0">
                <a:solidFill>
                  <a:srgbClr val="008000"/>
                </a:solidFill>
              </a:rPr>
              <a:t>  </a:t>
            </a:r>
            <a:r>
              <a:rPr lang="ru-RU" sz="4000" b="1" smtClean="0">
                <a:solidFill>
                  <a:srgbClr val="008000"/>
                </a:solidFill>
              </a:rPr>
              <a:t> 5-4 </a:t>
            </a:r>
            <a:r>
              <a:rPr lang="ru-RU" b="1" smtClean="0"/>
              <a:t>правильных ответов – </a:t>
            </a:r>
            <a:r>
              <a:rPr lang="ru-RU" b="1" smtClean="0">
                <a:solidFill>
                  <a:schemeClr val="tx2"/>
                </a:solidFill>
              </a:rPr>
              <a:t>«</a:t>
            </a:r>
            <a:r>
              <a:rPr lang="ru-RU" sz="4000" b="1" smtClean="0">
                <a:solidFill>
                  <a:srgbClr val="008000"/>
                </a:solidFill>
              </a:rPr>
              <a:t>3</a:t>
            </a:r>
            <a:r>
              <a:rPr lang="ru-RU" b="1" smtClean="0">
                <a:solidFill>
                  <a:schemeClr val="tx2"/>
                </a:solidFill>
              </a:rPr>
              <a:t>»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b="1" smtClean="0"/>
              <a:t>                 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500063"/>
            <a:ext cx="8183562" cy="1050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1500188"/>
            <a:ext cx="8183563" cy="41878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№ 784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</a:t>
            </a:r>
            <a:r>
              <a:rPr lang="ru-RU" sz="3200" smtClean="0"/>
              <a:t>Из 21 кг хлопкового семени получили 5,1 кг масла. Сколько масла получится из 7 кг хлопкового семени?</a:t>
            </a:r>
          </a:p>
        </p:txBody>
      </p:sp>
      <p:pic>
        <p:nvPicPr>
          <p:cNvPr id="16388" name="Picture 5" descr="C:\Documents and Settings\andrey\Рабочий стол\подсолнухи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428625"/>
            <a:ext cx="1839913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7" descr="C:\Documents and Settings\andrey\Рабочий стол\подсолнухи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18300" y="4357688"/>
            <a:ext cx="2022475" cy="152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428625"/>
            <a:ext cx="8183563" cy="714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Решение.</a:t>
            </a:r>
          </a:p>
        </p:txBody>
      </p:sp>
      <p:sp>
        <p:nvSpPr>
          <p:cNvPr id="21511" name="Rectangle 7"/>
          <p:cNvSpPr>
            <a:spLocks noGrp="1" noChangeArrowheads="1"/>
          </p:cNvSpPr>
          <p:nvPr>
            <p:ph idx="1"/>
          </p:nvPr>
        </p:nvSpPr>
        <p:spPr>
          <a:xfrm>
            <a:off x="357188" y="1357313"/>
            <a:ext cx="8329612" cy="4714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     Масса семени (кг)   Масса масла (кг)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                21                           5,1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                 7                             х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                                                                   </a:t>
            </a:r>
            <a:r>
              <a:rPr lang="ru-RU" sz="2400" smtClean="0"/>
              <a:t>Определим зависимость и составим пропорцию: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              21:7=5,1:х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              х=7*5,1:21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              х=1,7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              Ответ: 1,7кг масла</a:t>
            </a:r>
          </a:p>
          <a:p>
            <a:pPr eaLnBrk="1" hangingPunct="1">
              <a:lnSpc>
                <a:spcPct val="80000"/>
              </a:lnSpc>
            </a:pPr>
            <a:endParaRPr lang="ru-RU" smtClean="0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2357438" y="2143125"/>
            <a:ext cx="0" cy="8636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7286625" y="2143125"/>
            <a:ext cx="0" cy="792163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11" grpId="0" build="p"/>
      <p:bldP spid="21512" grpId="0" animBg="1"/>
      <p:bldP spid="215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357188"/>
            <a:ext cx="8183563" cy="1050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428750"/>
            <a:ext cx="8183562" cy="42148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№ 785</a:t>
            </a:r>
          </a:p>
          <a:p>
            <a:pPr eaLnBrk="1" hangingPunct="1">
              <a:buFontTx/>
              <a:buNone/>
            </a:pPr>
            <a:r>
              <a:rPr lang="ru-RU" smtClean="0"/>
              <a:t>  </a:t>
            </a:r>
            <a:r>
              <a:rPr lang="ru-RU" sz="3600" smtClean="0"/>
              <a:t>Для строительства стадиона 5 бульдозеров расчистили площадку за 210 минут. За какое время 7 бульдозеров расчистили бы эту площадку?                                                                     </a:t>
            </a:r>
          </a:p>
        </p:txBody>
      </p:sp>
      <p:pic>
        <p:nvPicPr>
          <p:cNvPr id="18436" name="Picture 4" descr="C:\Documents and Settings\andrey\Рабочий стол\бульдозер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8" y="357188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Documents and Settings\andrey\Рабочий стол\бульдозер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00188" y="357188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 descr="C:\Documents and Settings\andrey\Рабочий стол\бульдозер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43188" y="357188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7" descr="C:\Documents and Settings\andrey\Рабочий стол\бульдозер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714750" y="357188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9" descr="C:\Documents and Settings\andrey\Рабочий стол\бульдозер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7750" y="357188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843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214313"/>
            <a:ext cx="8183563" cy="1050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Решение.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143000"/>
            <a:ext cx="8183562" cy="4857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К-во бульдозеров      Время.(мин)</a:t>
            </a:r>
          </a:p>
          <a:p>
            <a:pPr eaLnBrk="1" hangingPunct="1">
              <a:buFontTx/>
              <a:buNone/>
            </a:pPr>
            <a:r>
              <a:rPr lang="ru-RU" smtClean="0"/>
              <a:t>            5                       210</a:t>
            </a:r>
          </a:p>
          <a:p>
            <a:pPr eaLnBrk="1" hangingPunct="1">
              <a:buFontTx/>
              <a:buNone/>
            </a:pPr>
            <a:r>
              <a:rPr lang="ru-RU" smtClean="0"/>
              <a:t>            7                        х</a:t>
            </a:r>
          </a:p>
          <a:p>
            <a:pPr eaLnBrk="1" hangingPunct="1">
              <a:buFontTx/>
              <a:buNone/>
            </a:pPr>
            <a:r>
              <a:rPr lang="ru-RU" smtClean="0"/>
              <a:t>Определим зависимость и составим пропорцию:</a:t>
            </a:r>
          </a:p>
          <a:p>
            <a:pPr eaLnBrk="1" hangingPunct="1">
              <a:buFontTx/>
              <a:buNone/>
            </a:pPr>
            <a:r>
              <a:rPr lang="ru-RU" smtClean="0"/>
              <a:t>   7:5=210:х</a:t>
            </a:r>
          </a:p>
          <a:p>
            <a:pPr eaLnBrk="1" hangingPunct="1">
              <a:buFontTx/>
              <a:buNone/>
            </a:pPr>
            <a:r>
              <a:rPr lang="ru-RU" smtClean="0"/>
              <a:t>   х=210*5:7</a:t>
            </a:r>
          </a:p>
          <a:p>
            <a:pPr eaLnBrk="1" hangingPunct="1">
              <a:buFontTx/>
              <a:buNone/>
            </a:pPr>
            <a:r>
              <a:rPr lang="ru-RU" smtClean="0"/>
              <a:t>   х= 150( мин).</a:t>
            </a:r>
          </a:p>
          <a:p>
            <a:pPr eaLnBrk="1" hangingPunct="1">
              <a:buFontTx/>
              <a:buNone/>
            </a:pPr>
            <a:r>
              <a:rPr lang="ru-RU" smtClean="0"/>
              <a:t>   150 мин. = 2,5 часа    </a:t>
            </a:r>
          </a:p>
          <a:p>
            <a:pPr eaLnBrk="1" hangingPunct="1">
              <a:buFontTx/>
              <a:buNone/>
            </a:pPr>
            <a:r>
              <a:rPr lang="ru-RU" smtClean="0"/>
              <a:t>  Ответ: за 2,5 часа</a:t>
            </a: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 flipV="1">
            <a:off x="1857375" y="1714500"/>
            <a:ext cx="0" cy="1008063"/>
          </a:xfrm>
          <a:prstGeom prst="line">
            <a:avLst/>
          </a:prstGeom>
          <a:noFill/>
          <a:ln w="57150">
            <a:solidFill>
              <a:srgbClr val="00CC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>
            <a:off x="6357938" y="1714500"/>
            <a:ext cx="0" cy="865188"/>
          </a:xfrm>
          <a:prstGeom prst="line">
            <a:avLst/>
          </a:prstGeom>
          <a:noFill/>
          <a:ln w="57150">
            <a:solidFill>
              <a:srgbClr val="00CC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7" grpId="0" build="p"/>
      <p:bldP spid="67588" grpId="0" animBg="1"/>
      <p:bldP spid="6758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428625"/>
            <a:ext cx="8215313" cy="785813"/>
          </a:xfrm>
          <a:solidFill>
            <a:schemeClr val="tx2">
              <a:lumMod val="25000"/>
              <a:lumOff val="75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857375"/>
            <a:ext cx="8183562" cy="41878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№836</a:t>
            </a:r>
          </a:p>
          <a:p>
            <a:pPr eaLnBrk="1" hangingPunct="1">
              <a:buFontTx/>
              <a:buNone/>
            </a:pPr>
            <a:r>
              <a:rPr lang="ru-RU" smtClean="0"/>
              <a:t>  </a:t>
            </a:r>
            <a:r>
              <a:rPr lang="ru-RU" sz="3200" smtClean="0"/>
              <a:t>Некоторое расстояние ласточка пролетела за 0,5ч со скоростью 50 км/ч. За сколько минут пролетит то же расстояние стриж, если будет лететь со скоростью 100 км/ч?</a:t>
            </a:r>
          </a:p>
        </p:txBody>
      </p:sp>
      <p:pic>
        <p:nvPicPr>
          <p:cNvPr id="20484" name="Picture 4" descr="C:\Documents and Settings\andrey\Рабочий стол\птичка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428625"/>
            <a:ext cx="1857375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 descr="C:\Documents and Settings\andrey\Рабочий стол\Птичка  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86563" y="428625"/>
            <a:ext cx="1928812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357188"/>
            <a:ext cx="8183563" cy="6429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Решение.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071563"/>
            <a:ext cx="8310563" cy="4857750"/>
          </a:xfrm>
        </p:spPr>
        <p:txBody>
          <a:bodyPr>
            <a:normAutofit lnSpcReduction="10000"/>
          </a:bodyPr>
          <a:lstStyle/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/>
              <a:t> </a:t>
            </a:r>
            <a:r>
              <a:rPr lang="ru-RU" dirty="0" smtClean="0"/>
              <a:t>        Скорость </a:t>
            </a:r>
            <a:r>
              <a:rPr lang="ru-RU" dirty="0"/>
              <a:t>(км/час)     Время (час)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/>
              <a:t> </a:t>
            </a:r>
            <a:r>
              <a:rPr lang="ru-RU" dirty="0" smtClean="0"/>
              <a:t>ласточка         50                      0,5</a:t>
            </a:r>
            <a:endParaRPr lang="ru-RU" dirty="0"/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/>
              <a:t> </a:t>
            </a:r>
            <a:r>
              <a:rPr lang="ru-RU" dirty="0" smtClean="0"/>
              <a:t>стриж             100                       х</a:t>
            </a:r>
            <a:endParaRPr lang="ru-RU" dirty="0"/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/>
              <a:t> </a:t>
            </a:r>
            <a:endParaRPr lang="ru-RU" dirty="0" smtClean="0"/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400" dirty="0" smtClean="0"/>
              <a:t>Определим зависимость и составим пропорцию: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400" dirty="0" smtClean="0"/>
              <a:t>     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       100:50=0,5:х</a:t>
            </a:r>
            <a:endParaRPr lang="ru-RU" dirty="0"/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/>
              <a:t>     </a:t>
            </a:r>
            <a:r>
              <a:rPr lang="ru-RU" dirty="0" smtClean="0"/>
              <a:t>  х=50*0,5:100</a:t>
            </a:r>
            <a:endParaRPr lang="ru-RU" dirty="0"/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/>
              <a:t>      </a:t>
            </a:r>
            <a:r>
              <a:rPr lang="ru-RU" dirty="0" smtClean="0"/>
              <a:t> х=0,25  </a:t>
            </a:r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     </a:t>
            </a:r>
            <a:endParaRPr lang="ru-RU" dirty="0"/>
          </a:p>
          <a:p>
            <a:pPr marL="265176" indent="-265176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/>
              <a:t>     </a:t>
            </a:r>
            <a:r>
              <a:rPr lang="ru-RU" dirty="0" smtClean="0"/>
              <a:t>Ответ</a:t>
            </a:r>
            <a:r>
              <a:rPr lang="ru-RU" dirty="0"/>
              <a:t>: </a:t>
            </a:r>
            <a:r>
              <a:rPr lang="ru-RU" dirty="0" smtClean="0"/>
              <a:t>0,25 час.=15 минут</a:t>
            </a:r>
            <a:endParaRPr lang="ru-RU" dirty="0"/>
          </a:p>
        </p:txBody>
      </p:sp>
      <p:sp>
        <p:nvSpPr>
          <p:cNvPr id="72708" name="Line 4"/>
          <p:cNvSpPr>
            <a:spLocks noChangeShapeType="1"/>
          </p:cNvSpPr>
          <p:nvPr/>
        </p:nvSpPr>
        <p:spPr bwMode="auto">
          <a:xfrm flipV="1">
            <a:off x="3214688" y="1643063"/>
            <a:ext cx="0" cy="863600"/>
          </a:xfrm>
          <a:prstGeom prst="line">
            <a:avLst/>
          </a:prstGeom>
          <a:noFill/>
          <a:ln w="57150">
            <a:solidFill>
              <a:srgbClr val="00CC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710" name="Line 6"/>
          <p:cNvSpPr>
            <a:spLocks noChangeShapeType="1"/>
          </p:cNvSpPr>
          <p:nvPr/>
        </p:nvSpPr>
        <p:spPr bwMode="auto">
          <a:xfrm>
            <a:off x="7500938" y="1643063"/>
            <a:ext cx="0" cy="792162"/>
          </a:xfrm>
          <a:prstGeom prst="line">
            <a:avLst/>
          </a:prstGeom>
          <a:noFill/>
          <a:ln w="57150">
            <a:solidFill>
              <a:srgbClr val="00CC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  <p:bldP spid="72707" grpId="0" build="p"/>
      <p:bldP spid="72708" grpId="0" animBg="1"/>
      <p:bldP spid="727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183562" cy="13573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10700" dirty="0" smtClean="0">
                <a:solidFill>
                  <a:srgbClr val="FF0000"/>
                </a:solidFill>
              </a:rPr>
              <a:t>?</a:t>
            </a:r>
            <a:r>
              <a:rPr lang="ru-RU" sz="9600" dirty="0" smtClean="0">
                <a:solidFill>
                  <a:srgbClr val="FF0000"/>
                </a:solidFill>
              </a:rPr>
              <a:t>    </a:t>
            </a:r>
            <a:r>
              <a:rPr lang="ru-RU" dirty="0" smtClean="0">
                <a:solidFill>
                  <a:srgbClr val="FF0000"/>
                </a:solidFill>
              </a:rPr>
              <a:t>Проверь себя: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357188" y="1785938"/>
            <a:ext cx="8429625" cy="4714875"/>
          </a:xfrm>
        </p:spPr>
        <p:txBody>
          <a:bodyPr/>
          <a:lstStyle/>
          <a:p>
            <a:r>
              <a:rPr lang="ru-RU" sz="2000" b="1" smtClean="0">
                <a:solidFill>
                  <a:srgbClr val="002060"/>
                </a:solidFill>
              </a:rPr>
              <a:t>Какие величины называются прямо пропорциональными? Приведите примеры прямо пропорциональных величин.</a:t>
            </a:r>
          </a:p>
          <a:p>
            <a:pPr>
              <a:buFont typeface="Wingdings 2" pitchFamily="18" charset="2"/>
              <a:buNone/>
            </a:pPr>
            <a:endParaRPr lang="ru-RU" sz="2000" smtClean="0"/>
          </a:p>
          <a:p>
            <a:r>
              <a:rPr lang="ru-RU" sz="2000" b="1" smtClean="0">
                <a:solidFill>
                  <a:srgbClr val="002060"/>
                </a:solidFill>
              </a:rPr>
              <a:t>Какие величины называют обратно пропорциональными? Приведите примеры обратно пропорциональных величин.</a:t>
            </a:r>
          </a:p>
          <a:p>
            <a:endParaRPr lang="en-US" sz="2000" smtClean="0"/>
          </a:p>
          <a:p>
            <a:pPr>
              <a:buFont typeface="Wingdings 2" pitchFamily="18" charset="2"/>
              <a:buNone/>
            </a:pPr>
            <a:endParaRPr lang="ru-RU" sz="2000" smtClean="0"/>
          </a:p>
          <a:p>
            <a:r>
              <a:rPr lang="ru-RU" sz="2000" b="1" smtClean="0">
                <a:solidFill>
                  <a:srgbClr val="002060"/>
                </a:solidFill>
              </a:rPr>
              <a:t>Приведите примеры величин, у которых зависимость не является ни прямо, ни обратно пропорциональной.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53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428625"/>
            <a:ext cx="8183563" cy="1050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Домашнее задание.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643063"/>
            <a:ext cx="8183562" cy="4187825"/>
          </a:xfrm>
        </p:spPr>
        <p:txBody>
          <a:bodyPr/>
          <a:lstStyle/>
          <a:p>
            <a:pPr eaLnBrk="1" hangingPunct="1"/>
            <a:r>
              <a:rPr lang="ru-RU" smtClean="0"/>
              <a:t>п. 22</a:t>
            </a:r>
          </a:p>
          <a:p>
            <a:pPr eaLnBrk="1" hangingPunct="1"/>
            <a:r>
              <a:rPr lang="ru-RU" smtClean="0"/>
              <a:t>№ 805; 811; 812. </a:t>
            </a:r>
          </a:p>
          <a:p>
            <a:pPr eaLnBrk="1" hangingPunct="1"/>
            <a:r>
              <a:rPr lang="ru-RU" smtClean="0"/>
              <a:t>Составить текст двух задач на прямую и обратную пропорциональные зависимости (решение на следующем уроке выполнит сосед по парте)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2355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500063"/>
            <a:ext cx="8183562" cy="571500"/>
          </a:xfrm>
        </p:spPr>
        <p:txBody>
          <a:bodyPr/>
          <a:lstStyle/>
          <a:p>
            <a:pPr algn="ctr">
              <a:defRPr/>
            </a:pPr>
            <a:r>
              <a:rPr lang="ru-RU" sz="2800" dirty="0" smtClean="0">
                <a:solidFill>
                  <a:srgbClr val="0070C0"/>
                </a:solidFill>
              </a:rPr>
              <a:t>Актуализация знаний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7171" name="Содержимое 2"/>
          <p:cNvSpPr>
            <a:spLocks noGrp="1"/>
          </p:cNvSpPr>
          <p:nvPr>
            <p:ph sz="half" idx="1"/>
          </p:nvPr>
        </p:nvSpPr>
        <p:spPr>
          <a:xfrm>
            <a:off x="428625" y="1143000"/>
            <a:ext cx="3714750" cy="3776663"/>
          </a:xfrm>
        </p:spPr>
        <p:txBody>
          <a:bodyPr/>
          <a:lstStyle/>
          <a:p>
            <a:r>
              <a:rPr lang="ru-RU" b="1" smtClean="0"/>
              <a:t>Что такое пропорция?</a:t>
            </a:r>
          </a:p>
          <a:p>
            <a:pPr>
              <a:buFont typeface="Wingdings 2" pitchFamily="18" charset="2"/>
              <a:buNone/>
            </a:pPr>
            <a:endParaRPr lang="ru-RU" b="1" smtClean="0"/>
          </a:p>
          <a:p>
            <a:r>
              <a:rPr lang="ru-RU" b="1" smtClean="0"/>
              <a:t>Сформулируйте основное свойство пропорции.</a:t>
            </a:r>
          </a:p>
          <a:p>
            <a:endParaRPr lang="ru-RU" b="1" smtClean="0"/>
          </a:p>
        </p:txBody>
      </p:sp>
      <p:sp>
        <p:nvSpPr>
          <p:cNvPr id="7172" name="Содержимое 3"/>
          <p:cNvSpPr>
            <a:spLocks noGrp="1"/>
          </p:cNvSpPr>
          <p:nvPr>
            <p:ph sz="half" idx="2"/>
          </p:nvPr>
        </p:nvSpPr>
        <p:spPr>
          <a:xfrm>
            <a:off x="4071938" y="1143000"/>
            <a:ext cx="4614862" cy="4714875"/>
          </a:xfrm>
        </p:spPr>
        <p:txBody>
          <a:bodyPr/>
          <a:lstStyle/>
          <a:p>
            <a:r>
              <a:rPr lang="ru-RU" b="1" smtClean="0"/>
              <a:t>Какие перестановки членов пропорции снова приводят к верным пропорциям?</a:t>
            </a:r>
          </a:p>
          <a:p>
            <a:pPr>
              <a:buFont typeface="Wingdings 2" pitchFamily="18" charset="2"/>
              <a:buNone/>
            </a:pPr>
            <a:endParaRPr lang="ru-RU" b="1" smtClean="0"/>
          </a:p>
          <a:p>
            <a:r>
              <a:rPr lang="ru-RU" b="1" smtClean="0"/>
              <a:t>Составьте три новые верные пропорции из пропорции:</a:t>
            </a:r>
          </a:p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70C0"/>
                </a:solidFill>
              </a:rPr>
              <a:t>5</a:t>
            </a:r>
            <a:r>
              <a:rPr lang="ru-RU" sz="3600" b="1" smtClean="0"/>
              <a:t>:</a:t>
            </a:r>
            <a:r>
              <a:rPr lang="ru-RU" sz="3600" b="1" smtClean="0">
                <a:solidFill>
                  <a:srgbClr val="008000"/>
                </a:solidFill>
              </a:rPr>
              <a:t>15</a:t>
            </a:r>
            <a:r>
              <a:rPr lang="ru-RU" sz="3600" b="1" smtClean="0"/>
              <a:t>=</a:t>
            </a:r>
            <a:r>
              <a:rPr lang="ru-RU" sz="3600" b="1" smtClean="0">
                <a:solidFill>
                  <a:srgbClr val="008000"/>
                </a:solidFill>
              </a:rPr>
              <a:t>4</a:t>
            </a:r>
            <a:r>
              <a:rPr lang="ru-RU" sz="3600" b="1" smtClean="0"/>
              <a:t>:</a:t>
            </a:r>
            <a:r>
              <a:rPr lang="ru-RU" sz="3600" b="1" smtClean="0">
                <a:solidFill>
                  <a:srgbClr val="0070C0"/>
                </a:solidFill>
              </a:rPr>
              <a:t>12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357188" y="785813"/>
            <a:ext cx="8429625" cy="440055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buFont typeface="Arial" pitchFamily="34" charset="0"/>
              <a:buChar char="•"/>
              <a:defRPr/>
            </a:pPr>
            <a:r>
              <a:rPr lang="ru-RU" sz="28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Найдите пропущенные числа</a:t>
            </a:r>
            <a:endParaRPr lang="en-US" sz="2800"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28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</a:p>
          <a:p>
            <a:pPr eaLnBrk="0" hangingPunct="0">
              <a:defRPr/>
            </a:pPr>
            <a:endParaRPr lang="en-US" sz="2800"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eaLnBrk="0" hangingPunct="0">
              <a:defRPr/>
            </a:pPr>
            <a:endParaRPr lang="en-US" sz="2800"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eaLnBrk="0" hangingPunct="0">
              <a:defRPr/>
            </a:pPr>
            <a:endParaRPr lang="en-US" sz="2800"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eaLnBrk="0" hangingPunct="0">
              <a:defRPr/>
            </a:pPr>
            <a:endParaRPr lang="ru-RU" sz="2800"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eaLnBrk="0" hangingPunct="0">
              <a:buFont typeface="Arial" pitchFamily="34" charset="0"/>
              <a:buChar char="•"/>
              <a:defRPr/>
            </a:pPr>
            <a:r>
              <a:rPr lang="ru-RU" sz="28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Какое из этих заданий имеет    единственное решение, а какое – много решений? Почему?</a:t>
            </a:r>
          </a:p>
          <a:p>
            <a:pPr eaLnBrk="0" hangingPunct="0">
              <a:defRPr/>
            </a:pP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8195" name="Прямоугольник 85"/>
          <p:cNvSpPr>
            <a:spLocks noChangeArrowheads="1"/>
          </p:cNvSpPr>
          <p:nvPr/>
        </p:nvSpPr>
        <p:spPr bwMode="auto">
          <a:xfrm>
            <a:off x="1403350" y="1844675"/>
            <a:ext cx="5616575" cy="1190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3600" b="1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а) 1</a:t>
            </a:r>
            <a:r>
              <a:rPr lang="en-US" sz="3600" b="1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3</a:t>
            </a:r>
            <a:r>
              <a:rPr lang="ru-RU" sz="3600" b="1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5 :  __ = </a:t>
            </a:r>
            <a:r>
              <a:rPr lang="en-US" sz="3600" b="1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9</a:t>
            </a:r>
            <a:r>
              <a:rPr lang="ru-RU" sz="3600" b="1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0 : 2</a:t>
            </a:r>
            <a:br>
              <a:rPr lang="ru-RU" sz="3600" b="1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</a:br>
            <a:r>
              <a:rPr lang="ru-RU" sz="3600" b="1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б) 1</a:t>
            </a:r>
            <a:r>
              <a:rPr lang="en-US" sz="3600" b="1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8</a:t>
            </a:r>
            <a:r>
              <a:rPr lang="ru-RU" sz="3600" b="1">
                <a:solidFill>
                  <a:srgbClr val="7030A0"/>
                </a:solidFill>
                <a:latin typeface="Calibri" pitchFamily="34" charset="0"/>
                <a:cs typeface="Times New Roman" pitchFamily="18" charset="0"/>
              </a:rPr>
              <a:t> : 3 =  __ : __</a:t>
            </a:r>
            <a:endParaRPr lang="ru-RU" sz="3600" b="1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63" y="500063"/>
            <a:ext cx="8143875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2800" b="1" dirty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Устное обсуждение (поиск решения)</a:t>
            </a:r>
            <a:endParaRPr lang="en-US" sz="2800" dirty="0">
              <a:solidFill>
                <a:srgbClr val="C00000"/>
              </a:solidFill>
            </a:endParaRPr>
          </a:p>
          <a:p>
            <a:pPr eaLnBrk="0" hangingPunct="0">
              <a:defRPr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Times New Roman" pitchFamily="18" charset="0"/>
              </a:rPr>
              <a:t>1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>.  За 2 кг овощей заплатили 10 рублей. 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+mj-lt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>     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>Сколько стоят 8 кг овощей?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0243" name="Rectangle 1"/>
          <p:cNvSpPr>
            <a:spLocks noChangeArrowheads="1"/>
          </p:cNvSpPr>
          <p:nvPr/>
        </p:nvSpPr>
        <p:spPr bwMode="auto">
          <a:xfrm>
            <a:off x="500063" y="3786188"/>
            <a:ext cx="828675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ru-RU" sz="2800" b="1" dirty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2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. Два трактора вспахали поле за 6 дней. За сколько дней вспашут это поле 4 трактора, если будут работать с той же производительностью?</a:t>
            </a:r>
            <a:endParaRPr lang="ru-RU" sz="2400" b="1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285750" y="4857750"/>
            <a:ext cx="973138" cy="1400175"/>
            <a:chOff x="3984" y="726"/>
            <a:chExt cx="613" cy="882"/>
          </a:xfrm>
        </p:grpSpPr>
        <p:pic>
          <p:nvPicPr>
            <p:cNvPr id="9646" name="Picture 22" descr="4t4"/>
            <p:cNvPicPr>
              <a:picLocks noChangeAspect="1" noChangeArrowheads="1" noCrop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84" y="1153"/>
              <a:ext cx="613" cy="4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23"/>
            <p:cNvSpPr txBox="1">
              <a:spLocks noChangeArrowheads="1"/>
            </p:cNvSpPr>
            <p:nvPr/>
          </p:nvSpPr>
          <p:spPr bwMode="auto">
            <a:xfrm>
              <a:off x="4158" y="726"/>
              <a:ext cx="116" cy="446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000125" y="5214938"/>
            <a:ext cx="973138" cy="1400175"/>
            <a:chOff x="3984" y="726"/>
            <a:chExt cx="613" cy="882"/>
          </a:xfrm>
        </p:grpSpPr>
        <p:pic>
          <p:nvPicPr>
            <p:cNvPr id="9644" name="Picture 22" descr="4t4"/>
            <p:cNvPicPr>
              <a:picLocks noChangeAspect="1" noChangeArrowheads="1" noCrop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84" y="1153"/>
              <a:ext cx="613" cy="4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4158" y="726"/>
              <a:ext cx="116" cy="446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 flipH="1">
            <a:off x="7715250" y="4929188"/>
            <a:ext cx="973138" cy="1400175"/>
            <a:chOff x="3984" y="726"/>
            <a:chExt cx="613" cy="882"/>
          </a:xfrm>
        </p:grpSpPr>
        <p:pic>
          <p:nvPicPr>
            <p:cNvPr id="9642" name="Picture 25" descr="4t4"/>
            <p:cNvPicPr>
              <a:picLocks noChangeAspect="1" noChangeArrowheads="1" noCrop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84" y="1153"/>
              <a:ext cx="613" cy="4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 Box 26"/>
            <p:cNvSpPr txBox="1">
              <a:spLocks noChangeArrowheads="1"/>
            </p:cNvSpPr>
            <p:nvPr/>
          </p:nvSpPr>
          <p:spPr bwMode="auto">
            <a:xfrm>
              <a:off x="4408" y="726"/>
              <a:ext cx="116" cy="446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>
                <a:defRPr/>
              </a:pPr>
              <a:endPara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 flipH="1">
            <a:off x="7000875" y="4643438"/>
            <a:ext cx="973138" cy="1400175"/>
            <a:chOff x="3984" y="726"/>
            <a:chExt cx="613" cy="882"/>
          </a:xfrm>
        </p:grpSpPr>
        <p:pic>
          <p:nvPicPr>
            <p:cNvPr id="9640" name="Picture 25" descr="4t4"/>
            <p:cNvPicPr>
              <a:picLocks noChangeAspect="1" noChangeArrowheads="1" noCrop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84" y="1153"/>
              <a:ext cx="613" cy="4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 Box 26"/>
            <p:cNvSpPr txBox="1">
              <a:spLocks noChangeArrowheads="1"/>
            </p:cNvSpPr>
            <p:nvPr/>
          </p:nvSpPr>
          <p:spPr bwMode="auto">
            <a:xfrm>
              <a:off x="4408" y="726"/>
              <a:ext cx="116" cy="446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>
                <a:defRPr/>
              </a:pPr>
              <a:endPara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8" name="Group 24"/>
          <p:cNvGrpSpPr>
            <a:grpSpLocks/>
          </p:cNvGrpSpPr>
          <p:nvPr/>
        </p:nvGrpSpPr>
        <p:grpSpPr bwMode="auto">
          <a:xfrm flipH="1">
            <a:off x="6286500" y="4429125"/>
            <a:ext cx="973138" cy="1400175"/>
            <a:chOff x="3984" y="726"/>
            <a:chExt cx="613" cy="882"/>
          </a:xfrm>
        </p:grpSpPr>
        <p:pic>
          <p:nvPicPr>
            <p:cNvPr id="9638" name="Picture 25" descr="4t4"/>
            <p:cNvPicPr>
              <a:picLocks noChangeAspect="1" noChangeArrowheads="1" noCrop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84" y="1153"/>
              <a:ext cx="613" cy="4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 Box 26"/>
            <p:cNvSpPr txBox="1">
              <a:spLocks noChangeArrowheads="1"/>
            </p:cNvSpPr>
            <p:nvPr/>
          </p:nvSpPr>
          <p:spPr bwMode="auto">
            <a:xfrm>
              <a:off x="4408" y="726"/>
              <a:ext cx="116" cy="446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>
                <a:defRPr/>
              </a:pPr>
              <a:endPara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10" name="Group 24"/>
          <p:cNvGrpSpPr>
            <a:grpSpLocks/>
          </p:cNvGrpSpPr>
          <p:nvPr/>
        </p:nvGrpSpPr>
        <p:grpSpPr bwMode="auto">
          <a:xfrm flipH="1">
            <a:off x="5715000" y="4929188"/>
            <a:ext cx="973138" cy="1400175"/>
            <a:chOff x="3984" y="726"/>
            <a:chExt cx="613" cy="882"/>
          </a:xfrm>
        </p:grpSpPr>
        <p:pic>
          <p:nvPicPr>
            <p:cNvPr id="9636" name="Picture 25" descr="4t4"/>
            <p:cNvPicPr>
              <a:picLocks noChangeAspect="1" noChangeArrowheads="1" noCrop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84" y="1153"/>
              <a:ext cx="613" cy="4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 Box 26"/>
            <p:cNvSpPr txBox="1">
              <a:spLocks noChangeArrowheads="1"/>
            </p:cNvSpPr>
            <p:nvPr/>
          </p:nvSpPr>
          <p:spPr bwMode="auto">
            <a:xfrm>
              <a:off x="4408" y="726"/>
              <a:ext cx="116" cy="446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>
                <a:defRPr/>
              </a:pPr>
              <a:endPara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11" name="Group 2"/>
          <p:cNvGrpSpPr>
            <a:grpSpLocks/>
          </p:cNvGrpSpPr>
          <p:nvPr/>
        </p:nvGrpSpPr>
        <p:grpSpPr bwMode="auto">
          <a:xfrm>
            <a:off x="571500" y="1785938"/>
            <a:ext cx="1214438" cy="1571625"/>
            <a:chOff x="4160" y="2688"/>
            <a:chExt cx="1144" cy="1603"/>
          </a:xfrm>
        </p:grpSpPr>
        <p:sp>
          <p:nvSpPr>
            <p:cNvPr id="9555" name="Freeform 3"/>
            <p:cNvSpPr>
              <a:spLocks/>
            </p:cNvSpPr>
            <p:nvPr/>
          </p:nvSpPr>
          <p:spPr bwMode="auto">
            <a:xfrm>
              <a:off x="4581" y="3633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56" name="Freeform 4"/>
            <p:cNvSpPr>
              <a:spLocks/>
            </p:cNvSpPr>
            <p:nvPr/>
          </p:nvSpPr>
          <p:spPr bwMode="auto">
            <a:xfrm>
              <a:off x="4776" y="3500"/>
              <a:ext cx="32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57" name="Freeform 5"/>
            <p:cNvSpPr>
              <a:spLocks/>
            </p:cNvSpPr>
            <p:nvPr/>
          </p:nvSpPr>
          <p:spPr bwMode="auto">
            <a:xfrm>
              <a:off x="4906" y="3633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58" name="Freeform 6"/>
            <p:cNvSpPr>
              <a:spLocks/>
            </p:cNvSpPr>
            <p:nvPr/>
          </p:nvSpPr>
          <p:spPr bwMode="auto">
            <a:xfrm>
              <a:off x="4450" y="3833"/>
              <a:ext cx="261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59" name="Freeform 7"/>
            <p:cNvSpPr>
              <a:spLocks/>
            </p:cNvSpPr>
            <p:nvPr/>
          </p:nvSpPr>
          <p:spPr bwMode="auto">
            <a:xfrm>
              <a:off x="4646" y="3700"/>
              <a:ext cx="32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60" name="Freeform 8"/>
            <p:cNvSpPr>
              <a:spLocks/>
            </p:cNvSpPr>
            <p:nvPr/>
          </p:nvSpPr>
          <p:spPr bwMode="auto">
            <a:xfrm>
              <a:off x="4776" y="3833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61" name="Freeform 9"/>
            <p:cNvSpPr>
              <a:spLocks/>
            </p:cNvSpPr>
            <p:nvPr/>
          </p:nvSpPr>
          <p:spPr bwMode="auto">
            <a:xfrm>
              <a:off x="4581" y="3567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62" name="Freeform 10"/>
            <p:cNvSpPr>
              <a:spLocks/>
            </p:cNvSpPr>
            <p:nvPr/>
          </p:nvSpPr>
          <p:spPr bwMode="auto">
            <a:xfrm>
              <a:off x="4515" y="3700"/>
              <a:ext cx="326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63" name="Freeform 11"/>
            <p:cNvSpPr>
              <a:spLocks/>
            </p:cNvSpPr>
            <p:nvPr/>
          </p:nvSpPr>
          <p:spPr bwMode="auto">
            <a:xfrm>
              <a:off x="4581" y="3434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64" name="Freeform 12"/>
            <p:cNvSpPr>
              <a:spLocks/>
            </p:cNvSpPr>
            <p:nvPr/>
          </p:nvSpPr>
          <p:spPr bwMode="auto">
            <a:xfrm>
              <a:off x="4776" y="3367"/>
              <a:ext cx="261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65" name="Freeform 13"/>
            <p:cNvSpPr>
              <a:spLocks/>
            </p:cNvSpPr>
            <p:nvPr/>
          </p:nvSpPr>
          <p:spPr bwMode="auto">
            <a:xfrm>
              <a:off x="4320" y="3500"/>
              <a:ext cx="32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66" name="Freeform 14"/>
            <p:cNvSpPr>
              <a:spLocks/>
            </p:cNvSpPr>
            <p:nvPr/>
          </p:nvSpPr>
          <p:spPr bwMode="auto">
            <a:xfrm>
              <a:off x="4604" y="3832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67" name="Freeform 15"/>
            <p:cNvSpPr>
              <a:spLocks/>
            </p:cNvSpPr>
            <p:nvPr/>
          </p:nvSpPr>
          <p:spPr bwMode="auto">
            <a:xfrm>
              <a:off x="4416" y="3648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68" name="Freeform 16"/>
            <p:cNvSpPr>
              <a:spLocks/>
            </p:cNvSpPr>
            <p:nvPr/>
          </p:nvSpPr>
          <p:spPr bwMode="auto">
            <a:xfrm>
              <a:off x="4711" y="3168"/>
              <a:ext cx="326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69" name="Freeform 17"/>
            <p:cNvSpPr>
              <a:spLocks/>
            </p:cNvSpPr>
            <p:nvPr/>
          </p:nvSpPr>
          <p:spPr bwMode="auto">
            <a:xfrm>
              <a:off x="4776" y="3168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70" name="Freeform 18"/>
            <p:cNvSpPr>
              <a:spLocks/>
            </p:cNvSpPr>
            <p:nvPr/>
          </p:nvSpPr>
          <p:spPr bwMode="auto">
            <a:xfrm rot="4384350">
              <a:off x="4903" y="3236"/>
              <a:ext cx="332" cy="196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71" name="Freeform 19"/>
            <p:cNvSpPr>
              <a:spLocks/>
            </p:cNvSpPr>
            <p:nvPr/>
          </p:nvSpPr>
          <p:spPr bwMode="auto">
            <a:xfrm>
              <a:off x="4752" y="3408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72" name="Freeform 20"/>
            <p:cNvSpPr>
              <a:spLocks/>
            </p:cNvSpPr>
            <p:nvPr/>
          </p:nvSpPr>
          <p:spPr bwMode="auto">
            <a:xfrm rot="5400000">
              <a:off x="4969" y="3502"/>
              <a:ext cx="332" cy="195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73" name="Freeform 21"/>
            <p:cNvSpPr>
              <a:spLocks/>
            </p:cNvSpPr>
            <p:nvPr/>
          </p:nvSpPr>
          <p:spPr bwMode="auto">
            <a:xfrm>
              <a:off x="4368" y="3936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74" name="Freeform 22"/>
            <p:cNvSpPr>
              <a:spLocks/>
            </p:cNvSpPr>
            <p:nvPr/>
          </p:nvSpPr>
          <p:spPr bwMode="auto">
            <a:xfrm rot="-6115759">
              <a:off x="4251" y="3702"/>
              <a:ext cx="333" cy="195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75" name="Freeform 23"/>
            <p:cNvSpPr>
              <a:spLocks/>
            </p:cNvSpPr>
            <p:nvPr/>
          </p:nvSpPr>
          <p:spPr bwMode="auto">
            <a:xfrm>
              <a:off x="4971" y="3766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576" name="Group 24"/>
            <p:cNvGrpSpPr>
              <a:grpSpLocks/>
            </p:cNvGrpSpPr>
            <p:nvPr/>
          </p:nvGrpSpPr>
          <p:grpSpPr bwMode="auto">
            <a:xfrm rot="-9616870">
              <a:off x="4289" y="3015"/>
              <a:ext cx="451" cy="636"/>
              <a:chOff x="3757" y="1584"/>
              <a:chExt cx="1062" cy="1997"/>
            </a:xfrm>
          </p:grpSpPr>
          <p:sp>
            <p:nvSpPr>
              <p:cNvPr id="9626" name="Freeform 25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27" name="Freeform 26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28" name="Freeform 27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29" name="Freeform 28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30" name="Freeform 29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31" name="Freeform 30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32" name="Freeform 31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33" name="Freeform 32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34" name="Freeform 33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35" name="Freeform 34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" name="Group 35"/>
            <p:cNvGrpSpPr>
              <a:grpSpLocks/>
            </p:cNvGrpSpPr>
            <p:nvPr/>
          </p:nvGrpSpPr>
          <p:grpSpPr bwMode="auto">
            <a:xfrm rot="901498">
              <a:off x="4263" y="2916"/>
              <a:ext cx="451" cy="636"/>
              <a:chOff x="3757" y="1584"/>
              <a:chExt cx="1062" cy="1997"/>
            </a:xfrm>
          </p:grpSpPr>
          <p:sp>
            <p:nvSpPr>
              <p:cNvPr id="9616" name="Freeform 36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17" name="Freeform 37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18" name="Freeform 38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19" name="Freeform 39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20" name="Freeform 40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21" name="Freeform 41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22" name="Freeform 42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23" name="Freeform 43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24" name="Freeform 44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25" name="Freeform 45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578" name="Group 46"/>
            <p:cNvGrpSpPr>
              <a:grpSpLocks/>
            </p:cNvGrpSpPr>
            <p:nvPr/>
          </p:nvGrpSpPr>
          <p:grpSpPr bwMode="auto">
            <a:xfrm rot="901498">
              <a:off x="4484" y="3053"/>
              <a:ext cx="451" cy="636"/>
              <a:chOff x="3757" y="1584"/>
              <a:chExt cx="1062" cy="1997"/>
            </a:xfrm>
          </p:grpSpPr>
          <p:sp>
            <p:nvSpPr>
              <p:cNvPr id="9606" name="Freeform 47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07" name="Freeform 48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08" name="Freeform 49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09" name="Freeform 50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10" name="Freeform 51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11" name="Freeform 52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12" name="Freeform 53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13" name="Freeform 54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14" name="Freeform 55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15" name="Freeform 56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579" name="Group 57"/>
            <p:cNvGrpSpPr>
              <a:grpSpLocks/>
            </p:cNvGrpSpPr>
            <p:nvPr/>
          </p:nvGrpSpPr>
          <p:grpSpPr bwMode="auto">
            <a:xfrm rot="1409235">
              <a:off x="4416" y="2928"/>
              <a:ext cx="451" cy="636"/>
              <a:chOff x="3757" y="1584"/>
              <a:chExt cx="1062" cy="1997"/>
            </a:xfrm>
          </p:grpSpPr>
          <p:sp>
            <p:nvSpPr>
              <p:cNvPr id="9596" name="Freeform 58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97" name="Freeform 59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98" name="Freeform 60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99" name="Freeform 61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00" name="Freeform 62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01" name="Freeform 63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02" name="Freeform 64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03" name="Freeform 65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04" name="Freeform 66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05" name="Freeform 67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580" name="Group 68"/>
            <p:cNvGrpSpPr>
              <a:grpSpLocks/>
            </p:cNvGrpSpPr>
            <p:nvPr/>
          </p:nvGrpSpPr>
          <p:grpSpPr bwMode="auto">
            <a:xfrm rot="3393080">
              <a:off x="4556" y="3748"/>
              <a:ext cx="451" cy="636"/>
              <a:chOff x="3757" y="1584"/>
              <a:chExt cx="1062" cy="1997"/>
            </a:xfrm>
          </p:grpSpPr>
          <p:sp>
            <p:nvSpPr>
              <p:cNvPr id="9586" name="Freeform 69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87" name="Freeform 70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88" name="Freeform 71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89" name="Freeform 72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90" name="Freeform 73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91" name="Freeform 74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92" name="Freeform 75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93" name="Freeform 76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94" name="Freeform 77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95" name="Freeform 78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581" name="Freeform 79"/>
            <p:cNvSpPr>
              <a:spLocks/>
            </p:cNvSpPr>
            <p:nvPr/>
          </p:nvSpPr>
          <p:spPr bwMode="auto">
            <a:xfrm rot="-2948677">
              <a:off x="4636" y="3332"/>
              <a:ext cx="266" cy="13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82" name="Freeform 80"/>
            <p:cNvSpPr>
              <a:spLocks/>
            </p:cNvSpPr>
            <p:nvPr/>
          </p:nvSpPr>
          <p:spPr bwMode="auto">
            <a:xfrm>
              <a:off x="4160" y="2864"/>
              <a:ext cx="1144" cy="1280"/>
            </a:xfrm>
            <a:custGeom>
              <a:avLst/>
              <a:gdLst>
                <a:gd name="T0" fmla="*/ 208 w 1144"/>
                <a:gd name="T1" fmla="*/ 1216 h 1280"/>
                <a:gd name="T2" fmla="*/ 880 w 1144"/>
                <a:gd name="T3" fmla="*/ 1264 h 1280"/>
                <a:gd name="T4" fmla="*/ 1024 w 1144"/>
                <a:gd name="T5" fmla="*/ 1120 h 1280"/>
                <a:gd name="T6" fmla="*/ 1120 w 1144"/>
                <a:gd name="T7" fmla="*/ 784 h 1280"/>
                <a:gd name="T8" fmla="*/ 880 w 1144"/>
                <a:gd name="T9" fmla="*/ 208 h 1280"/>
                <a:gd name="T10" fmla="*/ 448 w 1144"/>
                <a:gd name="T11" fmla="*/ 16 h 1280"/>
                <a:gd name="T12" fmla="*/ 208 w 1144"/>
                <a:gd name="T13" fmla="*/ 304 h 1280"/>
                <a:gd name="T14" fmla="*/ 16 w 1144"/>
                <a:gd name="T15" fmla="*/ 592 h 1280"/>
                <a:gd name="T16" fmla="*/ 112 w 1144"/>
                <a:gd name="T17" fmla="*/ 880 h 1280"/>
                <a:gd name="T18" fmla="*/ 160 w 1144"/>
                <a:gd name="T19" fmla="*/ 1072 h 1280"/>
                <a:gd name="T20" fmla="*/ 208 w 1144"/>
                <a:gd name="T21" fmla="*/ 1216 h 12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44"/>
                <a:gd name="T34" fmla="*/ 0 h 1280"/>
                <a:gd name="T35" fmla="*/ 1144 w 1144"/>
                <a:gd name="T36" fmla="*/ 1280 h 128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44" h="1280">
                  <a:moveTo>
                    <a:pt x="208" y="1216"/>
                  </a:moveTo>
                  <a:cubicBezTo>
                    <a:pt x="328" y="1248"/>
                    <a:pt x="744" y="1280"/>
                    <a:pt x="880" y="1264"/>
                  </a:cubicBezTo>
                  <a:cubicBezTo>
                    <a:pt x="1016" y="1248"/>
                    <a:pt x="984" y="1200"/>
                    <a:pt x="1024" y="1120"/>
                  </a:cubicBezTo>
                  <a:cubicBezTo>
                    <a:pt x="1064" y="1040"/>
                    <a:pt x="1144" y="936"/>
                    <a:pt x="1120" y="784"/>
                  </a:cubicBezTo>
                  <a:cubicBezTo>
                    <a:pt x="1096" y="632"/>
                    <a:pt x="992" y="336"/>
                    <a:pt x="880" y="208"/>
                  </a:cubicBezTo>
                  <a:cubicBezTo>
                    <a:pt x="768" y="80"/>
                    <a:pt x="560" y="0"/>
                    <a:pt x="448" y="16"/>
                  </a:cubicBezTo>
                  <a:cubicBezTo>
                    <a:pt x="336" y="32"/>
                    <a:pt x="280" y="208"/>
                    <a:pt x="208" y="304"/>
                  </a:cubicBezTo>
                  <a:cubicBezTo>
                    <a:pt x="136" y="400"/>
                    <a:pt x="32" y="496"/>
                    <a:pt x="16" y="592"/>
                  </a:cubicBezTo>
                  <a:cubicBezTo>
                    <a:pt x="0" y="688"/>
                    <a:pt x="88" y="800"/>
                    <a:pt x="112" y="880"/>
                  </a:cubicBezTo>
                  <a:cubicBezTo>
                    <a:pt x="136" y="960"/>
                    <a:pt x="144" y="1016"/>
                    <a:pt x="160" y="1072"/>
                  </a:cubicBezTo>
                  <a:cubicBezTo>
                    <a:pt x="176" y="1128"/>
                    <a:pt x="88" y="1184"/>
                    <a:pt x="208" y="1216"/>
                  </a:cubicBezTo>
                  <a:close/>
                </a:path>
              </a:pathLst>
            </a:cu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83" name="Freeform 81"/>
            <p:cNvSpPr>
              <a:spLocks/>
            </p:cNvSpPr>
            <p:nvPr/>
          </p:nvSpPr>
          <p:spPr bwMode="auto">
            <a:xfrm>
              <a:off x="4224" y="2880"/>
              <a:ext cx="1056" cy="1248"/>
            </a:xfrm>
            <a:custGeom>
              <a:avLst/>
              <a:gdLst>
                <a:gd name="T0" fmla="*/ 288 w 1056"/>
                <a:gd name="T1" fmla="*/ 48 h 1248"/>
                <a:gd name="T2" fmla="*/ 720 w 1056"/>
                <a:gd name="T3" fmla="*/ 96 h 1248"/>
                <a:gd name="T4" fmla="*/ 192 w 1056"/>
                <a:gd name="T5" fmla="*/ 192 h 1248"/>
                <a:gd name="T6" fmla="*/ 864 w 1056"/>
                <a:gd name="T7" fmla="*/ 240 h 1248"/>
                <a:gd name="T8" fmla="*/ 96 w 1056"/>
                <a:gd name="T9" fmla="*/ 336 h 1248"/>
                <a:gd name="T10" fmla="*/ 960 w 1056"/>
                <a:gd name="T11" fmla="*/ 432 h 1248"/>
                <a:gd name="T12" fmla="*/ 0 w 1056"/>
                <a:gd name="T13" fmla="*/ 528 h 1248"/>
                <a:gd name="T14" fmla="*/ 1056 w 1056"/>
                <a:gd name="T15" fmla="*/ 624 h 1248"/>
                <a:gd name="T16" fmla="*/ 0 w 1056"/>
                <a:gd name="T17" fmla="*/ 720 h 1248"/>
                <a:gd name="T18" fmla="*/ 1056 w 1056"/>
                <a:gd name="T19" fmla="*/ 816 h 1248"/>
                <a:gd name="T20" fmla="*/ 48 w 1056"/>
                <a:gd name="T21" fmla="*/ 912 h 1248"/>
                <a:gd name="T22" fmla="*/ 1008 w 1056"/>
                <a:gd name="T23" fmla="*/ 1008 h 1248"/>
                <a:gd name="T24" fmla="*/ 96 w 1056"/>
                <a:gd name="T25" fmla="*/ 1056 h 1248"/>
                <a:gd name="T26" fmla="*/ 912 w 1056"/>
                <a:gd name="T27" fmla="*/ 1200 h 1248"/>
                <a:gd name="T28" fmla="*/ 816 w 1056"/>
                <a:gd name="T29" fmla="*/ 1200 h 1248"/>
                <a:gd name="T30" fmla="*/ 1056 w 1056"/>
                <a:gd name="T31" fmla="*/ 816 h 1248"/>
                <a:gd name="T32" fmla="*/ 720 w 1056"/>
                <a:gd name="T33" fmla="*/ 1248 h 1248"/>
                <a:gd name="T34" fmla="*/ 1008 w 1056"/>
                <a:gd name="T35" fmla="*/ 528 h 1248"/>
                <a:gd name="T36" fmla="*/ 624 w 1056"/>
                <a:gd name="T37" fmla="*/ 1248 h 1248"/>
                <a:gd name="T38" fmla="*/ 912 w 1056"/>
                <a:gd name="T39" fmla="*/ 288 h 1248"/>
                <a:gd name="T40" fmla="*/ 576 w 1056"/>
                <a:gd name="T41" fmla="*/ 1248 h 1248"/>
                <a:gd name="T42" fmla="*/ 816 w 1056"/>
                <a:gd name="T43" fmla="*/ 192 h 1248"/>
                <a:gd name="T44" fmla="*/ 720 w 1056"/>
                <a:gd name="T45" fmla="*/ 96 h 1248"/>
                <a:gd name="T46" fmla="*/ 576 w 1056"/>
                <a:gd name="T47" fmla="*/ 1200 h 1248"/>
                <a:gd name="T48" fmla="*/ 624 w 1056"/>
                <a:gd name="T49" fmla="*/ 48 h 1248"/>
                <a:gd name="T50" fmla="*/ 528 w 1056"/>
                <a:gd name="T51" fmla="*/ 0 h 1248"/>
                <a:gd name="T52" fmla="*/ 528 w 1056"/>
                <a:gd name="T53" fmla="*/ 1248 h 1248"/>
                <a:gd name="T54" fmla="*/ 480 w 1056"/>
                <a:gd name="T55" fmla="*/ 1200 h 1248"/>
                <a:gd name="T56" fmla="*/ 384 w 1056"/>
                <a:gd name="T57" fmla="*/ 0 h 1248"/>
                <a:gd name="T58" fmla="*/ 288 w 1056"/>
                <a:gd name="T59" fmla="*/ 40 h 1248"/>
                <a:gd name="T60" fmla="*/ 432 w 1056"/>
                <a:gd name="T61" fmla="*/ 1248 h 1248"/>
                <a:gd name="T62" fmla="*/ 288 w 1056"/>
                <a:gd name="T63" fmla="*/ 1152 h 1248"/>
                <a:gd name="T64" fmla="*/ 192 w 1056"/>
                <a:gd name="T65" fmla="*/ 192 h 1248"/>
                <a:gd name="T66" fmla="*/ 192 w 1056"/>
                <a:gd name="T67" fmla="*/ 1152 h 1248"/>
                <a:gd name="T68" fmla="*/ 48 w 1056"/>
                <a:gd name="T69" fmla="*/ 384 h 1248"/>
                <a:gd name="T70" fmla="*/ 48 w 1056"/>
                <a:gd name="T71" fmla="*/ 816 h 1248"/>
                <a:gd name="T72" fmla="*/ 144 w 1056"/>
                <a:gd name="T73" fmla="*/ 1200 h 124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56"/>
                <a:gd name="T112" fmla="*/ 0 h 1248"/>
                <a:gd name="T113" fmla="*/ 1056 w 1056"/>
                <a:gd name="T114" fmla="*/ 1248 h 124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56" h="1248">
                  <a:moveTo>
                    <a:pt x="288" y="48"/>
                  </a:moveTo>
                  <a:lnTo>
                    <a:pt x="720" y="96"/>
                  </a:lnTo>
                  <a:lnTo>
                    <a:pt x="192" y="192"/>
                  </a:lnTo>
                  <a:lnTo>
                    <a:pt x="864" y="240"/>
                  </a:lnTo>
                  <a:lnTo>
                    <a:pt x="96" y="336"/>
                  </a:lnTo>
                  <a:lnTo>
                    <a:pt x="960" y="432"/>
                  </a:lnTo>
                  <a:lnTo>
                    <a:pt x="0" y="528"/>
                  </a:lnTo>
                  <a:lnTo>
                    <a:pt x="1056" y="624"/>
                  </a:lnTo>
                  <a:lnTo>
                    <a:pt x="0" y="720"/>
                  </a:lnTo>
                  <a:lnTo>
                    <a:pt x="1056" y="816"/>
                  </a:lnTo>
                  <a:lnTo>
                    <a:pt x="48" y="912"/>
                  </a:lnTo>
                  <a:lnTo>
                    <a:pt x="1008" y="1008"/>
                  </a:lnTo>
                  <a:lnTo>
                    <a:pt x="96" y="1056"/>
                  </a:lnTo>
                  <a:lnTo>
                    <a:pt x="912" y="1200"/>
                  </a:lnTo>
                  <a:lnTo>
                    <a:pt x="816" y="1200"/>
                  </a:lnTo>
                  <a:lnTo>
                    <a:pt x="1056" y="816"/>
                  </a:lnTo>
                  <a:lnTo>
                    <a:pt x="720" y="1248"/>
                  </a:lnTo>
                  <a:lnTo>
                    <a:pt x="1008" y="528"/>
                  </a:lnTo>
                  <a:lnTo>
                    <a:pt x="624" y="1248"/>
                  </a:lnTo>
                  <a:lnTo>
                    <a:pt x="912" y="288"/>
                  </a:lnTo>
                  <a:lnTo>
                    <a:pt x="576" y="1248"/>
                  </a:lnTo>
                  <a:lnTo>
                    <a:pt x="816" y="192"/>
                  </a:lnTo>
                  <a:lnTo>
                    <a:pt x="720" y="96"/>
                  </a:lnTo>
                  <a:lnTo>
                    <a:pt x="576" y="1200"/>
                  </a:lnTo>
                  <a:lnTo>
                    <a:pt x="624" y="48"/>
                  </a:lnTo>
                  <a:lnTo>
                    <a:pt x="528" y="0"/>
                  </a:lnTo>
                  <a:lnTo>
                    <a:pt x="528" y="1248"/>
                  </a:lnTo>
                  <a:lnTo>
                    <a:pt x="480" y="1200"/>
                  </a:lnTo>
                  <a:lnTo>
                    <a:pt x="384" y="0"/>
                  </a:lnTo>
                  <a:lnTo>
                    <a:pt x="288" y="40"/>
                  </a:lnTo>
                  <a:lnTo>
                    <a:pt x="432" y="1248"/>
                  </a:lnTo>
                  <a:lnTo>
                    <a:pt x="288" y="1152"/>
                  </a:lnTo>
                  <a:lnTo>
                    <a:pt x="192" y="192"/>
                  </a:lnTo>
                  <a:lnTo>
                    <a:pt x="192" y="1152"/>
                  </a:lnTo>
                  <a:lnTo>
                    <a:pt x="48" y="384"/>
                  </a:lnTo>
                  <a:lnTo>
                    <a:pt x="48" y="816"/>
                  </a:lnTo>
                  <a:lnTo>
                    <a:pt x="144" y="1200"/>
                  </a:lnTo>
                </a:path>
              </a:pathLst>
            </a:custGeom>
            <a:noFill/>
            <a:ln w="31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84" name="Freeform 82"/>
            <p:cNvSpPr>
              <a:spLocks/>
            </p:cNvSpPr>
            <p:nvPr/>
          </p:nvSpPr>
          <p:spPr bwMode="auto">
            <a:xfrm>
              <a:off x="4352" y="2752"/>
              <a:ext cx="720" cy="456"/>
            </a:xfrm>
            <a:custGeom>
              <a:avLst/>
              <a:gdLst>
                <a:gd name="T0" fmla="*/ 0 w 720"/>
                <a:gd name="T1" fmla="*/ 456 h 456"/>
                <a:gd name="T2" fmla="*/ 80 w 720"/>
                <a:gd name="T3" fmla="*/ 120 h 456"/>
                <a:gd name="T4" fmla="*/ 288 w 720"/>
                <a:gd name="T5" fmla="*/ 8 h 456"/>
                <a:gd name="T6" fmla="*/ 560 w 720"/>
                <a:gd name="T7" fmla="*/ 72 h 456"/>
                <a:gd name="T8" fmla="*/ 720 w 720"/>
                <a:gd name="T9" fmla="*/ 376 h 4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456"/>
                <a:gd name="T17" fmla="*/ 720 w 720"/>
                <a:gd name="T18" fmla="*/ 456 h 4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456">
                  <a:moveTo>
                    <a:pt x="0" y="456"/>
                  </a:moveTo>
                  <a:cubicBezTo>
                    <a:pt x="13" y="400"/>
                    <a:pt x="32" y="195"/>
                    <a:pt x="80" y="120"/>
                  </a:cubicBezTo>
                  <a:cubicBezTo>
                    <a:pt x="128" y="45"/>
                    <a:pt x="208" y="16"/>
                    <a:pt x="288" y="8"/>
                  </a:cubicBezTo>
                  <a:cubicBezTo>
                    <a:pt x="368" y="0"/>
                    <a:pt x="488" y="11"/>
                    <a:pt x="560" y="72"/>
                  </a:cubicBezTo>
                  <a:cubicBezTo>
                    <a:pt x="632" y="133"/>
                    <a:pt x="687" y="313"/>
                    <a:pt x="720" y="37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85" name="Freeform 83" descr="Дуб"/>
            <p:cNvSpPr>
              <a:spLocks/>
            </p:cNvSpPr>
            <p:nvPr/>
          </p:nvSpPr>
          <p:spPr bwMode="auto">
            <a:xfrm>
              <a:off x="4416" y="2688"/>
              <a:ext cx="514" cy="144"/>
            </a:xfrm>
            <a:custGeom>
              <a:avLst/>
              <a:gdLst>
                <a:gd name="T0" fmla="*/ 0 w 1352"/>
                <a:gd name="T1" fmla="*/ 0 h 331"/>
                <a:gd name="T2" fmla="*/ 0 w 1352"/>
                <a:gd name="T3" fmla="*/ 0 h 331"/>
                <a:gd name="T4" fmla="*/ 0 w 1352"/>
                <a:gd name="T5" fmla="*/ 0 h 331"/>
                <a:gd name="T6" fmla="*/ 0 w 1352"/>
                <a:gd name="T7" fmla="*/ 0 h 331"/>
                <a:gd name="T8" fmla="*/ 0 w 1352"/>
                <a:gd name="T9" fmla="*/ 0 h 331"/>
                <a:gd name="T10" fmla="*/ 0 w 1352"/>
                <a:gd name="T11" fmla="*/ 0 h 331"/>
                <a:gd name="T12" fmla="*/ 0 w 1352"/>
                <a:gd name="T13" fmla="*/ 0 h 331"/>
                <a:gd name="T14" fmla="*/ 0 w 1352"/>
                <a:gd name="T15" fmla="*/ 0 h 331"/>
                <a:gd name="T16" fmla="*/ 0 w 1352"/>
                <a:gd name="T17" fmla="*/ 0 h 3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52"/>
                <a:gd name="T28" fmla="*/ 0 h 331"/>
                <a:gd name="T29" fmla="*/ 1352 w 1352"/>
                <a:gd name="T30" fmla="*/ 331 h 3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52" h="331">
                  <a:moveTo>
                    <a:pt x="19" y="139"/>
                  </a:moveTo>
                  <a:cubicBezTo>
                    <a:pt x="30" y="99"/>
                    <a:pt x="16" y="96"/>
                    <a:pt x="147" y="75"/>
                  </a:cubicBezTo>
                  <a:cubicBezTo>
                    <a:pt x="278" y="54"/>
                    <a:pt x="614" y="0"/>
                    <a:pt x="803" y="11"/>
                  </a:cubicBezTo>
                  <a:cubicBezTo>
                    <a:pt x="992" y="22"/>
                    <a:pt x="1214" y="91"/>
                    <a:pt x="1283" y="139"/>
                  </a:cubicBezTo>
                  <a:cubicBezTo>
                    <a:pt x="1352" y="187"/>
                    <a:pt x="1283" y="283"/>
                    <a:pt x="1219" y="299"/>
                  </a:cubicBezTo>
                  <a:cubicBezTo>
                    <a:pt x="1155" y="315"/>
                    <a:pt x="1014" y="246"/>
                    <a:pt x="899" y="235"/>
                  </a:cubicBezTo>
                  <a:cubicBezTo>
                    <a:pt x="784" y="224"/>
                    <a:pt x="667" y="222"/>
                    <a:pt x="531" y="235"/>
                  </a:cubicBezTo>
                  <a:cubicBezTo>
                    <a:pt x="395" y="248"/>
                    <a:pt x="166" y="331"/>
                    <a:pt x="83" y="315"/>
                  </a:cubicBezTo>
                  <a:cubicBezTo>
                    <a:pt x="0" y="299"/>
                    <a:pt x="8" y="179"/>
                    <a:pt x="19" y="139"/>
                  </a:cubicBezTo>
                  <a:close/>
                </a:path>
              </a:pathLst>
            </a:custGeom>
            <a:blipFill dpi="0" rotWithShape="1">
              <a:blip r:embed="rId3" cstate="email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929438" y="1785938"/>
            <a:ext cx="1214437" cy="1714500"/>
            <a:chOff x="4160" y="2688"/>
            <a:chExt cx="1144" cy="1603"/>
          </a:xfrm>
        </p:grpSpPr>
        <p:sp>
          <p:nvSpPr>
            <p:cNvPr id="9474" name="Freeform 3"/>
            <p:cNvSpPr>
              <a:spLocks/>
            </p:cNvSpPr>
            <p:nvPr/>
          </p:nvSpPr>
          <p:spPr bwMode="auto">
            <a:xfrm>
              <a:off x="4581" y="3633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75" name="Freeform 4"/>
            <p:cNvSpPr>
              <a:spLocks/>
            </p:cNvSpPr>
            <p:nvPr/>
          </p:nvSpPr>
          <p:spPr bwMode="auto">
            <a:xfrm>
              <a:off x="4776" y="3500"/>
              <a:ext cx="32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76" name="Freeform 5"/>
            <p:cNvSpPr>
              <a:spLocks/>
            </p:cNvSpPr>
            <p:nvPr/>
          </p:nvSpPr>
          <p:spPr bwMode="auto">
            <a:xfrm>
              <a:off x="4906" y="3633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77" name="Freeform 6"/>
            <p:cNvSpPr>
              <a:spLocks/>
            </p:cNvSpPr>
            <p:nvPr/>
          </p:nvSpPr>
          <p:spPr bwMode="auto">
            <a:xfrm>
              <a:off x="4450" y="3833"/>
              <a:ext cx="261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78" name="Freeform 7"/>
            <p:cNvSpPr>
              <a:spLocks/>
            </p:cNvSpPr>
            <p:nvPr/>
          </p:nvSpPr>
          <p:spPr bwMode="auto">
            <a:xfrm>
              <a:off x="4646" y="3700"/>
              <a:ext cx="32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79" name="Freeform 8"/>
            <p:cNvSpPr>
              <a:spLocks/>
            </p:cNvSpPr>
            <p:nvPr/>
          </p:nvSpPr>
          <p:spPr bwMode="auto">
            <a:xfrm>
              <a:off x="4776" y="3833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80" name="Freeform 9"/>
            <p:cNvSpPr>
              <a:spLocks/>
            </p:cNvSpPr>
            <p:nvPr/>
          </p:nvSpPr>
          <p:spPr bwMode="auto">
            <a:xfrm>
              <a:off x="4581" y="3567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81" name="Freeform 10"/>
            <p:cNvSpPr>
              <a:spLocks/>
            </p:cNvSpPr>
            <p:nvPr/>
          </p:nvSpPr>
          <p:spPr bwMode="auto">
            <a:xfrm>
              <a:off x="4515" y="3700"/>
              <a:ext cx="326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82" name="Freeform 11"/>
            <p:cNvSpPr>
              <a:spLocks/>
            </p:cNvSpPr>
            <p:nvPr/>
          </p:nvSpPr>
          <p:spPr bwMode="auto">
            <a:xfrm>
              <a:off x="4581" y="3434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83" name="Freeform 12"/>
            <p:cNvSpPr>
              <a:spLocks/>
            </p:cNvSpPr>
            <p:nvPr/>
          </p:nvSpPr>
          <p:spPr bwMode="auto">
            <a:xfrm>
              <a:off x="4776" y="3367"/>
              <a:ext cx="261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84" name="Freeform 13"/>
            <p:cNvSpPr>
              <a:spLocks/>
            </p:cNvSpPr>
            <p:nvPr/>
          </p:nvSpPr>
          <p:spPr bwMode="auto">
            <a:xfrm>
              <a:off x="4320" y="3500"/>
              <a:ext cx="32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85" name="Freeform 14"/>
            <p:cNvSpPr>
              <a:spLocks/>
            </p:cNvSpPr>
            <p:nvPr/>
          </p:nvSpPr>
          <p:spPr bwMode="auto">
            <a:xfrm>
              <a:off x="4604" y="3832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86" name="Freeform 15"/>
            <p:cNvSpPr>
              <a:spLocks/>
            </p:cNvSpPr>
            <p:nvPr/>
          </p:nvSpPr>
          <p:spPr bwMode="auto">
            <a:xfrm>
              <a:off x="4416" y="3648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87" name="Freeform 16"/>
            <p:cNvSpPr>
              <a:spLocks/>
            </p:cNvSpPr>
            <p:nvPr/>
          </p:nvSpPr>
          <p:spPr bwMode="auto">
            <a:xfrm>
              <a:off x="4711" y="3168"/>
              <a:ext cx="326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88" name="Freeform 17"/>
            <p:cNvSpPr>
              <a:spLocks/>
            </p:cNvSpPr>
            <p:nvPr/>
          </p:nvSpPr>
          <p:spPr bwMode="auto">
            <a:xfrm>
              <a:off x="4776" y="3168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89" name="Freeform 18"/>
            <p:cNvSpPr>
              <a:spLocks/>
            </p:cNvSpPr>
            <p:nvPr/>
          </p:nvSpPr>
          <p:spPr bwMode="auto">
            <a:xfrm rot="4384350">
              <a:off x="4903" y="3236"/>
              <a:ext cx="332" cy="196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90" name="Freeform 19"/>
            <p:cNvSpPr>
              <a:spLocks/>
            </p:cNvSpPr>
            <p:nvPr/>
          </p:nvSpPr>
          <p:spPr bwMode="auto">
            <a:xfrm>
              <a:off x="4752" y="3408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91" name="Freeform 20"/>
            <p:cNvSpPr>
              <a:spLocks/>
            </p:cNvSpPr>
            <p:nvPr/>
          </p:nvSpPr>
          <p:spPr bwMode="auto">
            <a:xfrm rot="5400000">
              <a:off x="4969" y="3502"/>
              <a:ext cx="332" cy="195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92" name="Freeform 21"/>
            <p:cNvSpPr>
              <a:spLocks/>
            </p:cNvSpPr>
            <p:nvPr/>
          </p:nvSpPr>
          <p:spPr bwMode="auto">
            <a:xfrm>
              <a:off x="4368" y="3936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93" name="Freeform 22"/>
            <p:cNvSpPr>
              <a:spLocks/>
            </p:cNvSpPr>
            <p:nvPr/>
          </p:nvSpPr>
          <p:spPr bwMode="auto">
            <a:xfrm rot="-6115759">
              <a:off x="4251" y="3702"/>
              <a:ext cx="333" cy="195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94" name="Freeform 23"/>
            <p:cNvSpPr>
              <a:spLocks/>
            </p:cNvSpPr>
            <p:nvPr/>
          </p:nvSpPr>
          <p:spPr bwMode="auto">
            <a:xfrm>
              <a:off x="4971" y="3766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495" name="Group 24"/>
            <p:cNvGrpSpPr>
              <a:grpSpLocks/>
            </p:cNvGrpSpPr>
            <p:nvPr/>
          </p:nvGrpSpPr>
          <p:grpSpPr bwMode="auto">
            <a:xfrm rot="-9616870">
              <a:off x="4289" y="3015"/>
              <a:ext cx="451" cy="636"/>
              <a:chOff x="3757" y="1584"/>
              <a:chExt cx="1062" cy="1997"/>
            </a:xfrm>
          </p:grpSpPr>
          <p:sp>
            <p:nvSpPr>
              <p:cNvPr id="9545" name="Freeform 25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46" name="Freeform 26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47" name="Freeform 27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48" name="Freeform 28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49" name="Freeform 29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50" name="Freeform 30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51" name="Freeform 31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52" name="Freeform 32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53" name="Freeform 33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54" name="Freeform 34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496" name="Group 35"/>
            <p:cNvGrpSpPr>
              <a:grpSpLocks/>
            </p:cNvGrpSpPr>
            <p:nvPr/>
          </p:nvGrpSpPr>
          <p:grpSpPr bwMode="auto">
            <a:xfrm rot="901498">
              <a:off x="4263" y="2916"/>
              <a:ext cx="451" cy="636"/>
              <a:chOff x="3757" y="1584"/>
              <a:chExt cx="1062" cy="1997"/>
            </a:xfrm>
          </p:grpSpPr>
          <p:sp>
            <p:nvSpPr>
              <p:cNvPr id="9535" name="Freeform 36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36" name="Freeform 37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37" name="Freeform 38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38" name="Freeform 39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39" name="Freeform 40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40" name="Freeform 41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41" name="Freeform 42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42" name="Freeform 43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43" name="Freeform 44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44" name="Freeform 45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497" name="Group 46"/>
            <p:cNvGrpSpPr>
              <a:grpSpLocks/>
            </p:cNvGrpSpPr>
            <p:nvPr/>
          </p:nvGrpSpPr>
          <p:grpSpPr bwMode="auto">
            <a:xfrm rot="901498">
              <a:off x="4484" y="3053"/>
              <a:ext cx="451" cy="636"/>
              <a:chOff x="3757" y="1584"/>
              <a:chExt cx="1062" cy="1997"/>
            </a:xfrm>
          </p:grpSpPr>
          <p:sp>
            <p:nvSpPr>
              <p:cNvPr id="9525" name="Freeform 47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6" name="Freeform 48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7" name="Freeform 49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8" name="Freeform 50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9" name="Freeform 51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30" name="Freeform 52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31" name="Freeform 53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32" name="Freeform 54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33" name="Freeform 55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34" name="Freeform 56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498" name="Group 57"/>
            <p:cNvGrpSpPr>
              <a:grpSpLocks/>
            </p:cNvGrpSpPr>
            <p:nvPr/>
          </p:nvGrpSpPr>
          <p:grpSpPr bwMode="auto">
            <a:xfrm rot="1409235">
              <a:off x="4416" y="2928"/>
              <a:ext cx="451" cy="636"/>
              <a:chOff x="3757" y="1584"/>
              <a:chExt cx="1062" cy="1997"/>
            </a:xfrm>
          </p:grpSpPr>
          <p:sp>
            <p:nvSpPr>
              <p:cNvPr id="9515" name="Freeform 58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6" name="Freeform 59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7" name="Freeform 60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8" name="Freeform 61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9" name="Freeform 62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0" name="Freeform 63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1" name="Freeform 64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2" name="Freeform 65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3" name="Freeform 66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4" name="Freeform 67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499" name="Group 68"/>
            <p:cNvGrpSpPr>
              <a:grpSpLocks/>
            </p:cNvGrpSpPr>
            <p:nvPr/>
          </p:nvGrpSpPr>
          <p:grpSpPr bwMode="auto">
            <a:xfrm rot="3393080">
              <a:off x="4556" y="3748"/>
              <a:ext cx="451" cy="636"/>
              <a:chOff x="3757" y="1584"/>
              <a:chExt cx="1062" cy="1997"/>
            </a:xfrm>
          </p:grpSpPr>
          <p:sp>
            <p:nvSpPr>
              <p:cNvPr id="9505" name="Freeform 69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06" name="Freeform 70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07" name="Freeform 71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08" name="Freeform 72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09" name="Freeform 73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0" name="Freeform 74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1" name="Freeform 75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2" name="Freeform 76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3" name="Freeform 77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4" name="Freeform 78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500" name="Freeform 79"/>
            <p:cNvSpPr>
              <a:spLocks/>
            </p:cNvSpPr>
            <p:nvPr/>
          </p:nvSpPr>
          <p:spPr bwMode="auto">
            <a:xfrm rot="-2948677">
              <a:off x="4636" y="3332"/>
              <a:ext cx="266" cy="13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01" name="Freeform 80"/>
            <p:cNvSpPr>
              <a:spLocks/>
            </p:cNvSpPr>
            <p:nvPr/>
          </p:nvSpPr>
          <p:spPr bwMode="auto">
            <a:xfrm>
              <a:off x="4160" y="2864"/>
              <a:ext cx="1144" cy="1280"/>
            </a:xfrm>
            <a:custGeom>
              <a:avLst/>
              <a:gdLst>
                <a:gd name="T0" fmla="*/ 208 w 1144"/>
                <a:gd name="T1" fmla="*/ 1216 h 1280"/>
                <a:gd name="T2" fmla="*/ 880 w 1144"/>
                <a:gd name="T3" fmla="*/ 1264 h 1280"/>
                <a:gd name="T4" fmla="*/ 1024 w 1144"/>
                <a:gd name="T5" fmla="*/ 1120 h 1280"/>
                <a:gd name="T6" fmla="*/ 1120 w 1144"/>
                <a:gd name="T7" fmla="*/ 784 h 1280"/>
                <a:gd name="T8" fmla="*/ 880 w 1144"/>
                <a:gd name="T9" fmla="*/ 208 h 1280"/>
                <a:gd name="T10" fmla="*/ 448 w 1144"/>
                <a:gd name="T11" fmla="*/ 16 h 1280"/>
                <a:gd name="T12" fmla="*/ 208 w 1144"/>
                <a:gd name="T13" fmla="*/ 304 h 1280"/>
                <a:gd name="T14" fmla="*/ 16 w 1144"/>
                <a:gd name="T15" fmla="*/ 592 h 1280"/>
                <a:gd name="T16" fmla="*/ 112 w 1144"/>
                <a:gd name="T17" fmla="*/ 880 h 1280"/>
                <a:gd name="T18" fmla="*/ 160 w 1144"/>
                <a:gd name="T19" fmla="*/ 1072 h 1280"/>
                <a:gd name="T20" fmla="*/ 208 w 1144"/>
                <a:gd name="T21" fmla="*/ 1216 h 12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44"/>
                <a:gd name="T34" fmla="*/ 0 h 1280"/>
                <a:gd name="T35" fmla="*/ 1144 w 1144"/>
                <a:gd name="T36" fmla="*/ 1280 h 128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44" h="1280">
                  <a:moveTo>
                    <a:pt x="208" y="1216"/>
                  </a:moveTo>
                  <a:cubicBezTo>
                    <a:pt x="328" y="1248"/>
                    <a:pt x="744" y="1280"/>
                    <a:pt x="880" y="1264"/>
                  </a:cubicBezTo>
                  <a:cubicBezTo>
                    <a:pt x="1016" y="1248"/>
                    <a:pt x="984" y="1200"/>
                    <a:pt x="1024" y="1120"/>
                  </a:cubicBezTo>
                  <a:cubicBezTo>
                    <a:pt x="1064" y="1040"/>
                    <a:pt x="1144" y="936"/>
                    <a:pt x="1120" y="784"/>
                  </a:cubicBezTo>
                  <a:cubicBezTo>
                    <a:pt x="1096" y="632"/>
                    <a:pt x="992" y="336"/>
                    <a:pt x="880" y="208"/>
                  </a:cubicBezTo>
                  <a:cubicBezTo>
                    <a:pt x="768" y="80"/>
                    <a:pt x="560" y="0"/>
                    <a:pt x="448" y="16"/>
                  </a:cubicBezTo>
                  <a:cubicBezTo>
                    <a:pt x="336" y="32"/>
                    <a:pt x="280" y="208"/>
                    <a:pt x="208" y="304"/>
                  </a:cubicBezTo>
                  <a:cubicBezTo>
                    <a:pt x="136" y="400"/>
                    <a:pt x="32" y="496"/>
                    <a:pt x="16" y="592"/>
                  </a:cubicBezTo>
                  <a:cubicBezTo>
                    <a:pt x="0" y="688"/>
                    <a:pt x="88" y="800"/>
                    <a:pt x="112" y="880"/>
                  </a:cubicBezTo>
                  <a:cubicBezTo>
                    <a:pt x="136" y="960"/>
                    <a:pt x="144" y="1016"/>
                    <a:pt x="160" y="1072"/>
                  </a:cubicBezTo>
                  <a:cubicBezTo>
                    <a:pt x="176" y="1128"/>
                    <a:pt x="88" y="1184"/>
                    <a:pt x="208" y="1216"/>
                  </a:cubicBezTo>
                  <a:close/>
                </a:path>
              </a:pathLst>
            </a:cu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02" name="Freeform 81"/>
            <p:cNvSpPr>
              <a:spLocks/>
            </p:cNvSpPr>
            <p:nvPr/>
          </p:nvSpPr>
          <p:spPr bwMode="auto">
            <a:xfrm>
              <a:off x="4224" y="2880"/>
              <a:ext cx="1056" cy="1248"/>
            </a:xfrm>
            <a:custGeom>
              <a:avLst/>
              <a:gdLst>
                <a:gd name="T0" fmla="*/ 288 w 1056"/>
                <a:gd name="T1" fmla="*/ 48 h 1248"/>
                <a:gd name="T2" fmla="*/ 720 w 1056"/>
                <a:gd name="T3" fmla="*/ 96 h 1248"/>
                <a:gd name="T4" fmla="*/ 192 w 1056"/>
                <a:gd name="T5" fmla="*/ 192 h 1248"/>
                <a:gd name="T6" fmla="*/ 864 w 1056"/>
                <a:gd name="T7" fmla="*/ 240 h 1248"/>
                <a:gd name="T8" fmla="*/ 96 w 1056"/>
                <a:gd name="T9" fmla="*/ 336 h 1248"/>
                <a:gd name="T10" fmla="*/ 960 w 1056"/>
                <a:gd name="T11" fmla="*/ 432 h 1248"/>
                <a:gd name="T12" fmla="*/ 0 w 1056"/>
                <a:gd name="T13" fmla="*/ 528 h 1248"/>
                <a:gd name="T14" fmla="*/ 1056 w 1056"/>
                <a:gd name="T15" fmla="*/ 624 h 1248"/>
                <a:gd name="T16" fmla="*/ 0 w 1056"/>
                <a:gd name="T17" fmla="*/ 720 h 1248"/>
                <a:gd name="T18" fmla="*/ 1056 w 1056"/>
                <a:gd name="T19" fmla="*/ 816 h 1248"/>
                <a:gd name="T20" fmla="*/ 48 w 1056"/>
                <a:gd name="T21" fmla="*/ 912 h 1248"/>
                <a:gd name="T22" fmla="*/ 1008 w 1056"/>
                <a:gd name="T23" fmla="*/ 1008 h 1248"/>
                <a:gd name="T24" fmla="*/ 96 w 1056"/>
                <a:gd name="T25" fmla="*/ 1056 h 1248"/>
                <a:gd name="T26" fmla="*/ 912 w 1056"/>
                <a:gd name="T27" fmla="*/ 1200 h 1248"/>
                <a:gd name="T28" fmla="*/ 816 w 1056"/>
                <a:gd name="T29" fmla="*/ 1200 h 1248"/>
                <a:gd name="T30" fmla="*/ 1056 w 1056"/>
                <a:gd name="T31" fmla="*/ 816 h 1248"/>
                <a:gd name="T32" fmla="*/ 720 w 1056"/>
                <a:gd name="T33" fmla="*/ 1248 h 1248"/>
                <a:gd name="T34" fmla="*/ 1008 w 1056"/>
                <a:gd name="T35" fmla="*/ 528 h 1248"/>
                <a:gd name="T36" fmla="*/ 624 w 1056"/>
                <a:gd name="T37" fmla="*/ 1248 h 1248"/>
                <a:gd name="T38" fmla="*/ 912 w 1056"/>
                <a:gd name="T39" fmla="*/ 288 h 1248"/>
                <a:gd name="T40" fmla="*/ 576 w 1056"/>
                <a:gd name="T41" fmla="*/ 1248 h 1248"/>
                <a:gd name="T42" fmla="*/ 816 w 1056"/>
                <a:gd name="T43" fmla="*/ 192 h 1248"/>
                <a:gd name="T44" fmla="*/ 720 w 1056"/>
                <a:gd name="T45" fmla="*/ 96 h 1248"/>
                <a:gd name="T46" fmla="*/ 576 w 1056"/>
                <a:gd name="T47" fmla="*/ 1200 h 1248"/>
                <a:gd name="T48" fmla="*/ 624 w 1056"/>
                <a:gd name="T49" fmla="*/ 48 h 1248"/>
                <a:gd name="T50" fmla="*/ 528 w 1056"/>
                <a:gd name="T51" fmla="*/ 0 h 1248"/>
                <a:gd name="T52" fmla="*/ 528 w 1056"/>
                <a:gd name="T53" fmla="*/ 1248 h 1248"/>
                <a:gd name="T54" fmla="*/ 480 w 1056"/>
                <a:gd name="T55" fmla="*/ 1200 h 1248"/>
                <a:gd name="T56" fmla="*/ 384 w 1056"/>
                <a:gd name="T57" fmla="*/ 0 h 1248"/>
                <a:gd name="T58" fmla="*/ 288 w 1056"/>
                <a:gd name="T59" fmla="*/ 40 h 1248"/>
                <a:gd name="T60" fmla="*/ 432 w 1056"/>
                <a:gd name="T61" fmla="*/ 1248 h 1248"/>
                <a:gd name="T62" fmla="*/ 288 w 1056"/>
                <a:gd name="T63" fmla="*/ 1152 h 1248"/>
                <a:gd name="T64" fmla="*/ 192 w 1056"/>
                <a:gd name="T65" fmla="*/ 192 h 1248"/>
                <a:gd name="T66" fmla="*/ 192 w 1056"/>
                <a:gd name="T67" fmla="*/ 1152 h 1248"/>
                <a:gd name="T68" fmla="*/ 48 w 1056"/>
                <a:gd name="T69" fmla="*/ 384 h 1248"/>
                <a:gd name="T70" fmla="*/ 48 w 1056"/>
                <a:gd name="T71" fmla="*/ 816 h 1248"/>
                <a:gd name="T72" fmla="*/ 144 w 1056"/>
                <a:gd name="T73" fmla="*/ 1200 h 124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56"/>
                <a:gd name="T112" fmla="*/ 0 h 1248"/>
                <a:gd name="T113" fmla="*/ 1056 w 1056"/>
                <a:gd name="T114" fmla="*/ 1248 h 124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56" h="1248">
                  <a:moveTo>
                    <a:pt x="288" y="48"/>
                  </a:moveTo>
                  <a:lnTo>
                    <a:pt x="720" y="96"/>
                  </a:lnTo>
                  <a:lnTo>
                    <a:pt x="192" y="192"/>
                  </a:lnTo>
                  <a:lnTo>
                    <a:pt x="864" y="240"/>
                  </a:lnTo>
                  <a:lnTo>
                    <a:pt x="96" y="336"/>
                  </a:lnTo>
                  <a:lnTo>
                    <a:pt x="960" y="432"/>
                  </a:lnTo>
                  <a:lnTo>
                    <a:pt x="0" y="528"/>
                  </a:lnTo>
                  <a:lnTo>
                    <a:pt x="1056" y="624"/>
                  </a:lnTo>
                  <a:lnTo>
                    <a:pt x="0" y="720"/>
                  </a:lnTo>
                  <a:lnTo>
                    <a:pt x="1056" y="816"/>
                  </a:lnTo>
                  <a:lnTo>
                    <a:pt x="48" y="912"/>
                  </a:lnTo>
                  <a:lnTo>
                    <a:pt x="1008" y="1008"/>
                  </a:lnTo>
                  <a:lnTo>
                    <a:pt x="96" y="1056"/>
                  </a:lnTo>
                  <a:lnTo>
                    <a:pt x="912" y="1200"/>
                  </a:lnTo>
                  <a:lnTo>
                    <a:pt x="816" y="1200"/>
                  </a:lnTo>
                  <a:lnTo>
                    <a:pt x="1056" y="816"/>
                  </a:lnTo>
                  <a:lnTo>
                    <a:pt x="720" y="1248"/>
                  </a:lnTo>
                  <a:lnTo>
                    <a:pt x="1008" y="528"/>
                  </a:lnTo>
                  <a:lnTo>
                    <a:pt x="624" y="1248"/>
                  </a:lnTo>
                  <a:lnTo>
                    <a:pt x="912" y="288"/>
                  </a:lnTo>
                  <a:lnTo>
                    <a:pt x="576" y="1248"/>
                  </a:lnTo>
                  <a:lnTo>
                    <a:pt x="816" y="192"/>
                  </a:lnTo>
                  <a:lnTo>
                    <a:pt x="720" y="96"/>
                  </a:lnTo>
                  <a:lnTo>
                    <a:pt x="576" y="1200"/>
                  </a:lnTo>
                  <a:lnTo>
                    <a:pt x="624" y="48"/>
                  </a:lnTo>
                  <a:lnTo>
                    <a:pt x="528" y="0"/>
                  </a:lnTo>
                  <a:lnTo>
                    <a:pt x="528" y="1248"/>
                  </a:lnTo>
                  <a:lnTo>
                    <a:pt x="480" y="1200"/>
                  </a:lnTo>
                  <a:lnTo>
                    <a:pt x="384" y="0"/>
                  </a:lnTo>
                  <a:lnTo>
                    <a:pt x="288" y="40"/>
                  </a:lnTo>
                  <a:lnTo>
                    <a:pt x="432" y="1248"/>
                  </a:lnTo>
                  <a:lnTo>
                    <a:pt x="288" y="1152"/>
                  </a:lnTo>
                  <a:lnTo>
                    <a:pt x="192" y="192"/>
                  </a:lnTo>
                  <a:lnTo>
                    <a:pt x="192" y="1152"/>
                  </a:lnTo>
                  <a:lnTo>
                    <a:pt x="48" y="384"/>
                  </a:lnTo>
                  <a:lnTo>
                    <a:pt x="48" y="816"/>
                  </a:lnTo>
                  <a:lnTo>
                    <a:pt x="144" y="1200"/>
                  </a:lnTo>
                </a:path>
              </a:pathLst>
            </a:custGeom>
            <a:noFill/>
            <a:ln w="31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03" name="Freeform 82"/>
            <p:cNvSpPr>
              <a:spLocks/>
            </p:cNvSpPr>
            <p:nvPr/>
          </p:nvSpPr>
          <p:spPr bwMode="auto">
            <a:xfrm>
              <a:off x="4352" y="2752"/>
              <a:ext cx="720" cy="456"/>
            </a:xfrm>
            <a:custGeom>
              <a:avLst/>
              <a:gdLst>
                <a:gd name="T0" fmla="*/ 0 w 720"/>
                <a:gd name="T1" fmla="*/ 456 h 456"/>
                <a:gd name="T2" fmla="*/ 80 w 720"/>
                <a:gd name="T3" fmla="*/ 120 h 456"/>
                <a:gd name="T4" fmla="*/ 288 w 720"/>
                <a:gd name="T5" fmla="*/ 8 h 456"/>
                <a:gd name="T6" fmla="*/ 560 w 720"/>
                <a:gd name="T7" fmla="*/ 72 h 456"/>
                <a:gd name="T8" fmla="*/ 720 w 720"/>
                <a:gd name="T9" fmla="*/ 376 h 4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456"/>
                <a:gd name="T17" fmla="*/ 720 w 720"/>
                <a:gd name="T18" fmla="*/ 456 h 4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456">
                  <a:moveTo>
                    <a:pt x="0" y="456"/>
                  </a:moveTo>
                  <a:cubicBezTo>
                    <a:pt x="13" y="400"/>
                    <a:pt x="32" y="195"/>
                    <a:pt x="80" y="120"/>
                  </a:cubicBezTo>
                  <a:cubicBezTo>
                    <a:pt x="128" y="45"/>
                    <a:pt x="208" y="16"/>
                    <a:pt x="288" y="8"/>
                  </a:cubicBezTo>
                  <a:cubicBezTo>
                    <a:pt x="368" y="0"/>
                    <a:pt x="488" y="11"/>
                    <a:pt x="560" y="72"/>
                  </a:cubicBezTo>
                  <a:cubicBezTo>
                    <a:pt x="632" y="133"/>
                    <a:pt x="687" y="313"/>
                    <a:pt x="720" y="37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04" name="Freeform 83" descr="Дуб"/>
            <p:cNvSpPr>
              <a:spLocks/>
            </p:cNvSpPr>
            <p:nvPr/>
          </p:nvSpPr>
          <p:spPr bwMode="auto">
            <a:xfrm>
              <a:off x="4416" y="2688"/>
              <a:ext cx="514" cy="144"/>
            </a:xfrm>
            <a:custGeom>
              <a:avLst/>
              <a:gdLst>
                <a:gd name="T0" fmla="*/ 0 w 1352"/>
                <a:gd name="T1" fmla="*/ 0 h 331"/>
                <a:gd name="T2" fmla="*/ 0 w 1352"/>
                <a:gd name="T3" fmla="*/ 0 h 331"/>
                <a:gd name="T4" fmla="*/ 0 w 1352"/>
                <a:gd name="T5" fmla="*/ 0 h 331"/>
                <a:gd name="T6" fmla="*/ 0 w 1352"/>
                <a:gd name="T7" fmla="*/ 0 h 331"/>
                <a:gd name="T8" fmla="*/ 0 w 1352"/>
                <a:gd name="T9" fmla="*/ 0 h 331"/>
                <a:gd name="T10" fmla="*/ 0 w 1352"/>
                <a:gd name="T11" fmla="*/ 0 h 331"/>
                <a:gd name="T12" fmla="*/ 0 w 1352"/>
                <a:gd name="T13" fmla="*/ 0 h 331"/>
                <a:gd name="T14" fmla="*/ 0 w 1352"/>
                <a:gd name="T15" fmla="*/ 0 h 331"/>
                <a:gd name="T16" fmla="*/ 0 w 1352"/>
                <a:gd name="T17" fmla="*/ 0 h 3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52"/>
                <a:gd name="T28" fmla="*/ 0 h 331"/>
                <a:gd name="T29" fmla="*/ 1352 w 1352"/>
                <a:gd name="T30" fmla="*/ 331 h 3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52" h="331">
                  <a:moveTo>
                    <a:pt x="19" y="139"/>
                  </a:moveTo>
                  <a:cubicBezTo>
                    <a:pt x="30" y="99"/>
                    <a:pt x="16" y="96"/>
                    <a:pt x="147" y="75"/>
                  </a:cubicBezTo>
                  <a:cubicBezTo>
                    <a:pt x="278" y="54"/>
                    <a:pt x="614" y="0"/>
                    <a:pt x="803" y="11"/>
                  </a:cubicBezTo>
                  <a:cubicBezTo>
                    <a:pt x="992" y="22"/>
                    <a:pt x="1214" y="91"/>
                    <a:pt x="1283" y="139"/>
                  </a:cubicBezTo>
                  <a:cubicBezTo>
                    <a:pt x="1352" y="187"/>
                    <a:pt x="1283" y="283"/>
                    <a:pt x="1219" y="299"/>
                  </a:cubicBezTo>
                  <a:cubicBezTo>
                    <a:pt x="1155" y="315"/>
                    <a:pt x="1014" y="246"/>
                    <a:pt x="899" y="235"/>
                  </a:cubicBezTo>
                  <a:cubicBezTo>
                    <a:pt x="784" y="224"/>
                    <a:pt x="667" y="222"/>
                    <a:pt x="531" y="235"/>
                  </a:cubicBezTo>
                  <a:cubicBezTo>
                    <a:pt x="395" y="248"/>
                    <a:pt x="166" y="331"/>
                    <a:pt x="83" y="315"/>
                  </a:cubicBezTo>
                  <a:cubicBezTo>
                    <a:pt x="0" y="299"/>
                    <a:pt x="8" y="179"/>
                    <a:pt x="19" y="139"/>
                  </a:cubicBezTo>
                  <a:close/>
                </a:path>
              </a:pathLst>
            </a:custGeom>
            <a:blipFill dpi="0" rotWithShape="1">
              <a:blip r:embed="rId3" cstate="email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" name="Group 2"/>
          <p:cNvGrpSpPr>
            <a:grpSpLocks/>
          </p:cNvGrpSpPr>
          <p:nvPr/>
        </p:nvGrpSpPr>
        <p:grpSpPr bwMode="auto">
          <a:xfrm>
            <a:off x="7643813" y="928688"/>
            <a:ext cx="1143000" cy="1571625"/>
            <a:chOff x="4160" y="2688"/>
            <a:chExt cx="1144" cy="1603"/>
          </a:xfrm>
        </p:grpSpPr>
        <p:sp>
          <p:nvSpPr>
            <p:cNvPr id="9393" name="Freeform 3"/>
            <p:cNvSpPr>
              <a:spLocks/>
            </p:cNvSpPr>
            <p:nvPr/>
          </p:nvSpPr>
          <p:spPr bwMode="auto">
            <a:xfrm>
              <a:off x="4581" y="3633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94" name="Freeform 4"/>
            <p:cNvSpPr>
              <a:spLocks/>
            </p:cNvSpPr>
            <p:nvPr/>
          </p:nvSpPr>
          <p:spPr bwMode="auto">
            <a:xfrm>
              <a:off x="4776" y="3500"/>
              <a:ext cx="32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95" name="Freeform 5"/>
            <p:cNvSpPr>
              <a:spLocks/>
            </p:cNvSpPr>
            <p:nvPr/>
          </p:nvSpPr>
          <p:spPr bwMode="auto">
            <a:xfrm>
              <a:off x="4906" y="3633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96" name="Freeform 6"/>
            <p:cNvSpPr>
              <a:spLocks/>
            </p:cNvSpPr>
            <p:nvPr/>
          </p:nvSpPr>
          <p:spPr bwMode="auto">
            <a:xfrm>
              <a:off x="4450" y="3833"/>
              <a:ext cx="261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97" name="Freeform 7"/>
            <p:cNvSpPr>
              <a:spLocks/>
            </p:cNvSpPr>
            <p:nvPr/>
          </p:nvSpPr>
          <p:spPr bwMode="auto">
            <a:xfrm>
              <a:off x="4646" y="3700"/>
              <a:ext cx="32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98" name="Freeform 8"/>
            <p:cNvSpPr>
              <a:spLocks/>
            </p:cNvSpPr>
            <p:nvPr/>
          </p:nvSpPr>
          <p:spPr bwMode="auto">
            <a:xfrm>
              <a:off x="4776" y="3833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99" name="Freeform 9"/>
            <p:cNvSpPr>
              <a:spLocks/>
            </p:cNvSpPr>
            <p:nvPr/>
          </p:nvSpPr>
          <p:spPr bwMode="auto">
            <a:xfrm>
              <a:off x="4581" y="3567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00" name="Freeform 10"/>
            <p:cNvSpPr>
              <a:spLocks/>
            </p:cNvSpPr>
            <p:nvPr/>
          </p:nvSpPr>
          <p:spPr bwMode="auto">
            <a:xfrm>
              <a:off x="4515" y="3700"/>
              <a:ext cx="326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01" name="Freeform 11"/>
            <p:cNvSpPr>
              <a:spLocks/>
            </p:cNvSpPr>
            <p:nvPr/>
          </p:nvSpPr>
          <p:spPr bwMode="auto">
            <a:xfrm>
              <a:off x="4581" y="3434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02" name="Freeform 12"/>
            <p:cNvSpPr>
              <a:spLocks/>
            </p:cNvSpPr>
            <p:nvPr/>
          </p:nvSpPr>
          <p:spPr bwMode="auto">
            <a:xfrm>
              <a:off x="4776" y="3367"/>
              <a:ext cx="261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03" name="Freeform 13"/>
            <p:cNvSpPr>
              <a:spLocks/>
            </p:cNvSpPr>
            <p:nvPr/>
          </p:nvSpPr>
          <p:spPr bwMode="auto">
            <a:xfrm>
              <a:off x="4320" y="3500"/>
              <a:ext cx="32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04" name="Freeform 14"/>
            <p:cNvSpPr>
              <a:spLocks/>
            </p:cNvSpPr>
            <p:nvPr/>
          </p:nvSpPr>
          <p:spPr bwMode="auto">
            <a:xfrm>
              <a:off x="4604" y="3832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05" name="Freeform 15"/>
            <p:cNvSpPr>
              <a:spLocks/>
            </p:cNvSpPr>
            <p:nvPr/>
          </p:nvSpPr>
          <p:spPr bwMode="auto">
            <a:xfrm>
              <a:off x="4416" y="3648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06" name="Freeform 16"/>
            <p:cNvSpPr>
              <a:spLocks/>
            </p:cNvSpPr>
            <p:nvPr/>
          </p:nvSpPr>
          <p:spPr bwMode="auto">
            <a:xfrm>
              <a:off x="4711" y="3168"/>
              <a:ext cx="326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07" name="Freeform 17"/>
            <p:cNvSpPr>
              <a:spLocks/>
            </p:cNvSpPr>
            <p:nvPr/>
          </p:nvSpPr>
          <p:spPr bwMode="auto">
            <a:xfrm>
              <a:off x="4776" y="3168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08" name="Freeform 18"/>
            <p:cNvSpPr>
              <a:spLocks/>
            </p:cNvSpPr>
            <p:nvPr/>
          </p:nvSpPr>
          <p:spPr bwMode="auto">
            <a:xfrm rot="4384350">
              <a:off x="4903" y="3236"/>
              <a:ext cx="332" cy="196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09" name="Freeform 19"/>
            <p:cNvSpPr>
              <a:spLocks/>
            </p:cNvSpPr>
            <p:nvPr/>
          </p:nvSpPr>
          <p:spPr bwMode="auto">
            <a:xfrm>
              <a:off x="4752" y="3408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10" name="Freeform 20"/>
            <p:cNvSpPr>
              <a:spLocks/>
            </p:cNvSpPr>
            <p:nvPr/>
          </p:nvSpPr>
          <p:spPr bwMode="auto">
            <a:xfrm rot="5400000">
              <a:off x="4969" y="3502"/>
              <a:ext cx="332" cy="195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11" name="Freeform 21"/>
            <p:cNvSpPr>
              <a:spLocks/>
            </p:cNvSpPr>
            <p:nvPr/>
          </p:nvSpPr>
          <p:spPr bwMode="auto">
            <a:xfrm>
              <a:off x="4368" y="3936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12" name="Freeform 22"/>
            <p:cNvSpPr>
              <a:spLocks/>
            </p:cNvSpPr>
            <p:nvPr/>
          </p:nvSpPr>
          <p:spPr bwMode="auto">
            <a:xfrm rot="-6115759">
              <a:off x="4251" y="3702"/>
              <a:ext cx="333" cy="195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13" name="Freeform 23"/>
            <p:cNvSpPr>
              <a:spLocks/>
            </p:cNvSpPr>
            <p:nvPr/>
          </p:nvSpPr>
          <p:spPr bwMode="auto">
            <a:xfrm>
              <a:off x="4971" y="3766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414" name="Group 24"/>
            <p:cNvGrpSpPr>
              <a:grpSpLocks/>
            </p:cNvGrpSpPr>
            <p:nvPr/>
          </p:nvGrpSpPr>
          <p:grpSpPr bwMode="auto">
            <a:xfrm rot="-9616870">
              <a:off x="4289" y="3015"/>
              <a:ext cx="451" cy="636"/>
              <a:chOff x="3757" y="1584"/>
              <a:chExt cx="1062" cy="1997"/>
            </a:xfrm>
          </p:grpSpPr>
          <p:sp>
            <p:nvSpPr>
              <p:cNvPr id="9464" name="Freeform 25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65" name="Freeform 26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66" name="Freeform 27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67" name="Freeform 28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68" name="Freeform 29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69" name="Freeform 30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70" name="Freeform 31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71" name="Freeform 32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72" name="Freeform 33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73" name="Freeform 34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415" name="Group 35"/>
            <p:cNvGrpSpPr>
              <a:grpSpLocks/>
            </p:cNvGrpSpPr>
            <p:nvPr/>
          </p:nvGrpSpPr>
          <p:grpSpPr bwMode="auto">
            <a:xfrm rot="901498">
              <a:off x="4263" y="2916"/>
              <a:ext cx="451" cy="636"/>
              <a:chOff x="3757" y="1584"/>
              <a:chExt cx="1062" cy="1997"/>
            </a:xfrm>
          </p:grpSpPr>
          <p:sp>
            <p:nvSpPr>
              <p:cNvPr id="9454" name="Freeform 36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55" name="Freeform 37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56" name="Freeform 38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57" name="Freeform 39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58" name="Freeform 40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59" name="Freeform 41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60" name="Freeform 42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61" name="Freeform 43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62" name="Freeform 44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63" name="Freeform 45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416" name="Group 46"/>
            <p:cNvGrpSpPr>
              <a:grpSpLocks/>
            </p:cNvGrpSpPr>
            <p:nvPr/>
          </p:nvGrpSpPr>
          <p:grpSpPr bwMode="auto">
            <a:xfrm rot="901498">
              <a:off x="4484" y="3053"/>
              <a:ext cx="451" cy="636"/>
              <a:chOff x="3757" y="1584"/>
              <a:chExt cx="1062" cy="1997"/>
            </a:xfrm>
          </p:grpSpPr>
          <p:sp>
            <p:nvSpPr>
              <p:cNvPr id="9444" name="Freeform 47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45" name="Freeform 48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46" name="Freeform 49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47" name="Freeform 50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48" name="Freeform 51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49" name="Freeform 52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50" name="Freeform 53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51" name="Freeform 54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52" name="Freeform 55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53" name="Freeform 56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417" name="Group 57"/>
            <p:cNvGrpSpPr>
              <a:grpSpLocks/>
            </p:cNvGrpSpPr>
            <p:nvPr/>
          </p:nvGrpSpPr>
          <p:grpSpPr bwMode="auto">
            <a:xfrm rot="1409235">
              <a:off x="4416" y="2928"/>
              <a:ext cx="451" cy="636"/>
              <a:chOff x="3757" y="1584"/>
              <a:chExt cx="1062" cy="1997"/>
            </a:xfrm>
          </p:grpSpPr>
          <p:sp>
            <p:nvSpPr>
              <p:cNvPr id="9434" name="Freeform 58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5" name="Freeform 59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6" name="Freeform 60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7" name="Freeform 61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8" name="Freeform 62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9" name="Freeform 63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40" name="Freeform 64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41" name="Freeform 65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42" name="Freeform 66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43" name="Freeform 67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418" name="Group 68"/>
            <p:cNvGrpSpPr>
              <a:grpSpLocks/>
            </p:cNvGrpSpPr>
            <p:nvPr/>
          </p:nvGrpSpPr>
          <p:grpSpPr bwMode="auto">
            <a:xfrm rot="3393080">
              <a:off x="4556" y="3748"/>
              <a:ext cx="451" cy="636"/>
              <a:chOff x="3757" y="1584"/>
              <a:chExt cx="1062" cy="1997"/>
            </a:xfrm>
          </p:grpSpPr>
          <p:sp>
            <p:nvSpPr>
              <p:cNvPr id="9424" name="Freeform 69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" name="Freeform 70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" name="Freeform 71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7" name="Freeform 72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8" name="Freeform 73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9" name="Freeform 74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0" name="Freeform 75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1" name="Freeform 76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2" name="Freeform 77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3" name="Freeform 78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419" name="Freeform 79"/>
            <p:cNvSpPr>
              <a:spLocks/>
            </p:cNvSpPr>
            <p:nvPr/>
          </p:nvSpPr>
          <p:spPr bwMode="auto">
            <a:xfrm rot="-2948677">
              <a:off x="4636" y="3332"/>
              <a:ext cx="266" cy="13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0" name="Freeform 80"/>
            <p:cNvSpPr>
              <a:spLocks/>
            </p:cNvSpPr>
            <p:nvPr/>
          </p:nvSpPr>
          <p:spPr bwMode="auto">
            <a:xfrm>
              <a:off x="4160" y="2864"/>
              <a:ext cx="1144" cy="1280"/>
            </a:xfrm>
            <a:custGeom>
              <a:avLst/>
              <a:gdLst>
                <a:gd name="T0" fmla="*/ 208 w 1144"/>
                <a:gd name="T1" fmla="*/ 1216 h 1280"/>
                <a:gd name="T2" fmla="*/ 880 w 1144"/>
                <a:gd name="T3" fmla="*/ 1264 h 1280"/>
                <a:gd name="T4" fmla="*/ 1024 w 1144"/>
                <a:gd name="T5" fmla="*/ 1120 h 1280"/>
                <a:gd name="T6" fmla="*/ 1120 w 1144"/>
                <a:gd name="T7" fmla="*/ 784 h 1280"/>
                <a:gd name="T8" fmla="*/ 880 w 1144"/>
                <a:gd name="T9" fmla="*/ 208 h 1280"/>
                <a:gd name="T10" fmla="*/ 448 w 1144"/>
                <a:gd name="T11" fmla="*/ 16 h 1280"/>
                <a:gd name="T12" fmla="*/ 208 w 1144"/>
                <a:gd name="T13" fmla="*/ 304 h 1280"/>
                <a:gd name="T14" fmla="*/ 16 w 1144"/>
                <a:gd name="T15" fmla="*/ 592 h 1280"/>
                <a:gd name="T16" fmla="*/ 112 w 1144"/>
                <a:gd name="T17" fmla="*/ 880 h 1280"/>
                <a:gd name="T18" fmla="*/ 160 w 1144"/>
                <a:gd name="T19" fmla="*/ 1072 h 1280"/>
                <a:gd name="T20" fmla="*/ 208 w 1144"/>
                <a:gd name="T21" fmla="*/ 1216 h 12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44"/>
                <a:gd name="T34" fmla="*/ 0 h 1280"/>
                <a:gd name="T35" fmla="*/ 1144 w 1144"/>
                <a:gd name="T36" fmla="*/ 1280 h 128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44" h="1280">
                  <a:moveTo>
                    <a:pt x="208" y="1216"/>
                  </a:moveTo>
                  <a:cubicBezTo>
                    <a:pt x="328" y="1248"/>
                    <a:pt x="744" y="1280"/>
                    <a:pt x="880" y="1264"/>
                  </a:cubicBezTo>
                  <a:cubicBezTo>
                    <a:pt x="1016" y="1248"/>
                    <a:pt x="984" y="1200"/>
                    <a:pt x="1024" y="1120"/>
                  </a:cubicBezTo>
                  <a:cubicBezTo>
                    <a:pt x="1064" y="1040"/>
                    <a:pt x="1144" y="936"/>
                    <a:pt x="1120" y="784"/>
                  </a:cubicBezTo>
                  <a:cubicBezTo>
                    <a:pt x="1096" y="632"/>
                    <a:pt x="992" y="336"/>
                    <a:pt x="880" y="208"/>
                  </a:cubicBezTo>
                  <a:cubicBezTo>
                    <a:pt x="768" y="80"/>
                    <a:pt x="560" y="0"/>
                    <a:pt x="448" y="16"/>
                  </a:cubicBezTo>
                  <a:cubicBezTo>
                    <a:pt x="336" y="32"/>
                    <a:pt x="280" y="208"/>
                    <a:pt x="208" y="304"/>
                  </a:cubicBezTo>
                  <a:cubicBezTo>
                    <a:pt x="136" y="400"/>
                    <a:pt x="32" y="496"/>
                    <a:pt x="16" y="592"/>
                  </a:cubicBezTo>
                  <a:cubicBezTo>
                    <a:pt x="0" y="688"/>
                    <a:pt x="88" y="800"/>
                    <a:pt x="112" y="880"/>
                  </a:cubicBezTo>
                  <a:cubicBezTo>
                    <a:pt x="136" y="960"/>
                    <a:pt x="144" y="1016"/>
                    <a:pt x="160" y="1072"/>
                  </a:cubicBezTo>
                  <a:cubicBezTo>
                    <a:pt x="176" y="1128"/>
                    <a:pt x="88" y="1184"/>
                    <a:pt x="208" y="1216"/>
                  </a:cubicBezTo>
                  <a:close/>
                </a:path>
              </a:pathLst>
            </a:cu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1" name="Freeform 81"/>
            <p:cNvSpPr>
              <a:spLocks/>
            </p:cNvSpPr>
            <p:nvPr/>
          </p:nvSpPr>
          <p:spPr bwMode="auto">
            <a:xfrm>
              <a:off x="4224" y="2880"/>
              <a:ext cx="1056" cy="1248"/>
            </a:xfrm>
            <a:custGeom>
              <a:avLst/>
              <a:gdLst>
                <a:gd name="T0" fmla="*/ 288 w 1056"/>
                <a:gd name="T1" fmla="*/ 48 h 1248"/>
                <a:gd name="T2" fmla="*/ 720 w 1056"/>
                <a:gd name="T3" fmla="*/ 96 h 1248"/>
                <a:gd name="T4" fmla="*/ 192 w 1056"/>
                <a:gd name="T5" fmla="*/ 192 h 1248"/>
                <a:gd name="T6" fmla="*/ 864 w 1056"/>
                <a:gd name="T7" fmla="*/ 240 h 1248"/>
                <a:gd name="T8" fmla="*/ 96 w 1056"/>
                <a:gd name="T9" fmla="*/ 336 h 1248"/>
                <a:gd name="T10" fmla="*/ 960 w 1056"/>
                <a:gd name="T11" fmla="*/ 432 h 1248"/>
                <a:gd name="T12" fmla="*/ 0 w 1056"/>
                <a:gd name="T13" fmla="*/ 528 h 1248"/>
                <a:gd name="T14" fmla="*/ 1056 w 1056"/>
                <a:gd name="T15" fmla="*/ 624 h 1248"/>
                <a:gd name="T16" fmla="*/ 0 w 1056"/>
                <a:gd name="T17" fmla="*/ 720 h 1248"/>
                <a:gd name="T18" fmla="*/ 1056 w 1056"/>
                <a:gd name="T19" fmla="*/ 816 h 1248"/>
                <a:gd name="T20" fmla="*/ 48 w 1056"/>
                <a:gd name="T21" fmla="*/ 912 h 1248"/>
                <a:gd name="T22" fmla="*/ 1008 w 1056"/>
                <a:gd name="T23" fmla="*/ 1008 h 1248"/>
                <a:gd name="T24" fmla="*/ 96 w 1056"/>
                <a:gd name="T25" fmla="*/ 1056 h 1248"/>
                <a:gd name="T26" fmla="*/ 912 w 1056"/>
                <a:gd name="T27" fmla="*/ 1200 h 1248"/>
                <a:gd name="T28" fmla="*/ 816 w 1056"/>
                <a:gd name="T29" fmla="*/ 1200 h 1248"/>
                <a:gd name="T30" fmla="*/ 1056 w 1056"/>
                <a:gd name="T31" fmla="*/ 816 h 1248"/>
                <a:gd name="T32" fmla="*/ 720 w 1056"/>
                <a:gd name="T33" fmla="*/ 1248 h 1248"/>
                <a:gd name="T34" fmla="*/ 1008 w 1056"/>
                <a:gd name="T35" fmla="*/ 528 h 1248"/>
                <a:gd name="T36" fmla="*/ 624 w 1056"/>
                <a:gd name="T37" fmla="*/ 1248 h 1248"/>
                <a:gd name="T38" fmla="*/ 912 w 1056"/>
                <a:gd name="T39" fmla="*/ 288 h 1248"/>
                <a:gd name="T40" fmla="*/ 576 w 1056"/>
                <a:gd name="T41" fmla="*/ 1248 h 1248"/>
                <a:gd name="T42" fmla="*/ 816 w 1056"/>
                <a:gd name="T43" fmla="*/ 192 h 1248"/>
                <a:gd name="T44" fmla="*/ 720 w 1056"/>
                <a:gd name="T45" fmla="*/ 96 h 1248"/>
                <a:gd name="T46" fmla="*/ 576 w 1056"/>
                <a:gd name="T47" fmla="*/ 1200 h 1248"/>
                <a:gd name="T48" fmla="*/ 624 w 1056"/>
                <a:gd name="T49" fmla="*/ 48 h 1248"/>
                <a:gd name="T50" fmla="*/ 528 w 1056"/>
                <a:gd name="T51" fmla="*/ 0 h 1248"/>
                <a:gd name="T52" fmla="*/ 528 w 1056"/>
                <a:gd name="T53" fmla="*/ 1248 h 1248"/>
                <a:gd name="T54" fmla="*/ 480 w 1056"/>
                <a:gd name="T55" fmla="*/ 1200 h 1248"/>
                <a:gd name="T56" fmla="*/ 384 w 1056"/>
                <a:gd name="T57" fmla="*/ 0 h 1248"/>
                <a:gd name="T58" fmla="*/ 288 w 1056"/>
                <a:gd name="T59" fmla="*/ 40 h 1248"/>
                <a:gd name="T60" fmla="*/ 432 w 1056"/>
                <a:gd name="T61" fmla="*/ 1248 h 1248"/>
                <a:gd name="T62" fmla="*/ 288 w 1056"/>
                <a:gd name="T63" fmla="*/ 1152 h 1248"/>
                <a:gd name="T64" fmla="*/ 192 w 1056"/>
                <a:gd name="T65" fmla="*/ 192 h 1248"/>
                <a:gd name="T66" fmla="*/ 192 w 1056"/>
                <a:gd name="T67" fmla="*/ 1152 h 1248"/>
                <a:gd name="T68" fmla="*/ 48 w 1056"/>
                <a:gd name="T69" fmla="*/ 384 h 1248"/>
                <a:gd name="T70" fmla="*/ 48 w 1056"/>
                <a:gd name="T71" fmla="*/ 816 h 1248"/>
                <a:gd name="T72" fmla="*/ 144 w 1056"/>
                <a:gd name="T73" fmla="*/ 1200 h 124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56"/>
                <a:gd name="T112" fmla="*/ 0 h 1248"/>
                <a:gd name="T113" fmla="*/ 1056 w 1056"/>
                <a:gd name="T114" fmla="*/ 1248 h 124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56" h="1248">
                  <a:moveTo>
                    <a:pt x="288" y="48"/>
                  </a:moveTo>
                  <a:lnTo>
                    <a:pt x="720" y="96"/>
                  </a:lnTo>
                  <a:lnTo>
                    <a:pt x="192" y="192"/>
                  </a:lnTo>
                  <a:lnTo>
                    <a:pt x="864" y="240"/>
                  </a:lnTo>
                  <a:lnTo>
                    <a:pt x="96" y="336"/>
                  </a:lnTo>
                  <a:lnTo>
                    <a:pt x="960" y="432"/>
                  </a:lnTo>
                  <a:lnTo>
                    <a:pt x="0" y="528"/>
                  </a:lnTo>
                  <a:lnTo>
                    <a:pt x="1056" y="624"/>
                  </a:lnTo>
                  <a:lnTo>
                    <a:pt x="0" y="720"/>
                  </a:lnTo>
                  <a:lnTo>
                    <a:pt x="1056" y="816"/>
                  </a:lnTo>
                  <a:lnTo>
                    <a:pt x="48" y="912"/>
                  </a:lnTo>
                  <a:lnTo>
                    <a:pt x="1008" y="1008"/>
                  </a:lnTo>
                  <a:lnTo>
                    <a:pt x="96" y="1056"/>
                  </a:lnTo>
                  <a:lnTo>
                    <a:pt x="912" y="1200"/>
                  </a:lnTo>
                  <a:lnTo>
                    <a:pt x="816" y="1200"/>
                  </a:lnTo>
                  <a:lnTo>
                    <a:pt x="1056" y="816"/>
                  </a:lnTo>
                  <a:lnTo>
                    <a:pt x="720" y="1248"/>
                  </a:lnTo>
                  <a:lnTo>
                    <a:pt x="1008" y="528"/>
                  </a:lnTo>
                  <a:lnTo>
                    <a:pt x="624" y="1248"/>
                  </a:lnTo>
                  <a:lnTo>
                    <a:pt x="912" y="288"/>
                  </a:lnTo>
                  <a:lnTo>
                    <a:pt x="576" y="1248"/>
                  </a:lnTo>
                  <a:lnTo>
                    <a:pt x="816" y="192"/>
                  </a:lnTo>
                  <a:lnTo>
                    <a:pt x="720" y="96"/>
                  </a:lnTo>
                  <a:lnTo>
                    <a:pt x="576" y="1200"/>
                  </a:lnTo>
                  <a:lnTo>
                    <a:pt x="624" y="48"/>
                  </a:lnTo>
                  <a:lnTo>
                    <a:pt x="528" y="0"/>
                  </a:lnTo>
                  <a:lnTo>
                    <a:pt x="528" y="1248"/>
                  </a:lnTo>
                  <a:lnTo>
                    <a:pt x="480" y="1200"/>
                  </a:lnTo>
                  <a:lnTo>
                    <a:pt x="384" y="0"/>
                  </a:lnTo>
                  <a:lnTo>
                    <a:pt x="288" y="40"/>
                  </a:lnTo>
                  <a:lnTo>
                    <a:pt x="432" y="1248"/>
                  </a:lnTo>
                  <a:lnTo>
                    <a:pt x="288" y="1152"/>
                  </a:lnTo>
                  <a:lnTo>
                    <a:pt x="192" y="192"/>
                  </a:lnTo>
                  <a:lnTo>
                    <a:pt x="192" y="1152"/>
                  </a:lnTo>
                  <a:lnTo>
                    <a:pt x="48" y="384"/>
                  </a:lnTo>
                  <a:lnTo>
                    <a:pt x="48" y="816"/>
                  </a:lnTo>
                  <a:lnTo>
                    <a:pt x="144" y="1200"/>
                  </a:lnTo>
                </a:path>
              </a:pathLst>
            </a:custGeom>
            <a:noFill/>
            <a:ln w="31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2" name="Freeform 82"/>
            <p:cNvSpPr>
              <a:spLocks/>
            </p:cNvSpPr>
            <p:nvPr/>
          </p:nvSpPr>
          <p:spPr bwMode="auto">
            <a:xfrm>
              <a:off x="4352" y="2752"/>
              <a:ext cx="720" cy="456"/>
            </a:xfrm>
            <a:custGeom>
              <a:avLst/>
              <a:gdLst>
                <a:gd name="T0" fmla="*/ 0 w 720"/>
                <a:gd name="T1" fmla="*/ 456 h 456"/>
                <a:gd name="T2" fmla="*/ 80 w 720"/>
                <a:gd name="T3" fmla="*/ 120 h 456"/>
                <a:gd name="T4" fmla="*/ 288 w 720"/>
                <a:gd name="T5" fmla="*/ 8 h 456"/>
                <a:gd name="T6" fmla="*/ 560 w 720"/>
                <a:gd name="T7" fmla="*/ 72 h 456"/>
                <a:gd name="T8" fmla="*/ 720 w 720"/>
                <a:gd name="T9" fmla="*/ 376 h 4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456"/>
                <a:gd name="T17" fmla="*/ 720 w 720"/>
                <a:gd name="T18" fmla="*/ 456 h 4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456">
                  <a:moveTo>
                    <a:pt x="0" y="456"/>
                  </a:moveTo>
                  <a:cubicBezTo>
                    <a:pt x="13" y="400"/>
                    <a:pt x="32" y="195"/>
                    <a:pt x="80" y="120"/>
                  </a:cubicBezTo>
                  <a:cubicBezTo>
                    <a:pt x="128" y="45"/>
                    <a:pt x="208" y="16"/>
                    <a:pt x="288" y="8"/>
                  </a:cubicBezTo>
                  <a:cubicBezTo>
                    <a:pt x="368" y="0"/>
                    <a:pt x="488" y="11"/>
                    <a:pt x="560" y="72"/>
                  </a:cubicBezTo>
                  <a:cubicBezTo>
                    <a:pt x="632" y="133"/>
                    <a:pt x="687" y="313"/>
                    <a:pt x="720" y="37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3" name="Freeform 83" descr="Дуб"/>
            <p:cNvSpPr>
              <a:spLocks/>
            </p:cNvSpPr>
            <p:nvPr/>
          </p:nvSpPr>
          <p:spPr bwMode="auto">
            <a:xfrm>
              <a:off x="4416" y="2688"/>
              <a:ext cx="514" cy="144"/>
            </a:xfrm>
            <a:custGeom>
              <a:avLst/>
              <a:gdLst>
                <a:gd name="T0" fmla="*/ 0 w 1352"/>
                <a:gd name="T1" fmla="*/ 0 h 331"/>
                <a:gd name="T2" fmla="*/ 0 w 1352"/>
                <a:gd name="T3" fmla="*/ 0 h 331"/>
                <a:gd name="T4" fmla="*/ 0 w 1352"/>
                <a:gd name="T5" fmla="*/ 0 h 331"/>
                <a:gd name="T6" fmla="*/ 0 w 1352"/>
                <a:gd name="T7" fmla="*/ 0 h 331"/>
                <a:gd name="T8" fmla="*/ 0 w 1352"/>
                <a:gd name="T9" fmla="*/ 0 h 331"/>
                <a:gd name="T10" fmla="*/ 0 w 1352"/>
                <a:gd name="T11" fmla="*/ 0 h 331"/>
                <a:gd name="T12" fmla="*/ 0 w 1352"/>
                <a:gd name="T13" fmla="*/ 0 h 331"/>
                <a:gd name="T14" fmla="*/ 0 w 1352"/>
                <a:gd name="T15" fmla="*/ 0 h 331"/>
                <a:gd name="T16" fmla="*/ 0 w 1352"/>
                <a:gd name="T17" fmla="*/ 0 h 3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52"/>
                <a:gd name="T28" fmla="*/ 0 h 331"/>
                <a:gd name="T29" fmla="*/ 1352 w 1352"/>
                <a:gd name="T30" fmla="*/ 331 h 3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52" h="331">
                  <a:moveTo>
                    <a:pt x="19" y="139"/>
                  </a:moveTo>
                  <a:cubicBezTo>
                    <a:pt x="30" y="99"/>
                    <a:pt x="16" y="96"/>
                    <a:pt x="147" y="75"/>
                  </a:cubicBezTo>
                  <a:cubicBezTo>
                    <a:pt x="278" y="54"/>
                    <a:pt x="614" y="0"/>
                    <a:pt x="803" y="11"/>
                  </a:cubicBezTo>
                  <a:cubicBezTo>
                    <a:pt x="992" y="22"/>
                    <a:pt x="1214" y="91"/>
                    <a:pt x="1283" y="139"/>
                  </a:cubicBezTo>
                  <a:cubicBezTo>
                    <a:pt x="1352" y="187"/>
                    <a:pt x="1283" y="283"/>
                    <a:pt x="1219" y="299"/>
                  </a:cubicBezTo>
                  <a:cubicBezTo>
                    <a:pt x="1155" y="315"/>
                    <a:pt x="1014" y="246"/>
                    <a:pt x="899" y="235"/>
                  </a:cubicBezTo>
                  <a:cubicBezTo>
                    <a:pt x="784" y="224"/>
                    <a:pt x="667" y="222"/>
                    <a:pt x="531" y="235"/>
                  </a:cubicBezTo>
                  <a:cubicBezTo>
                    <a:pt x="395" y="248"/>
                    <a:pt x="166" y="331"/>
                    <a:pt x="83" y="315"/>
                  </a:cubicBezTo>
                  <a:cubicBezTo>
                    <a:pt x="0" y="299"/>
                    <a:pt x="8" y="179"/>
                    <a:pt x="19" y="139"/>
                  </a:cubicBezTo>
                  <a:close/>
                </a:path>
              </a:pathLst>
            </a:custGeom>
            <a:blipFill dpi="0" rotWithShape="1">
              <a:blip r:embed="rId3" cstate="email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577" name="Group 2"/>
          <p:cNvGrpSpPr>
            <a:grpSpLocks/>
          </p:cNvGrpSpPr>
          <p:nvPr/>
        </p:nvGrpSpPr>
        <p:grpSpPr bwMode="auto">
          <a:xfrm>
            <a:off x="6000750" y="1857375"/>
            <a:ext cx="1214438" cy="1714500"/>
            <a:chOff x="4160" y="2688"/>
            <a:chExt cx="1144" cy="1603"/>
          </a:xfrm>
        </p:grpSpPr>
        <p:sp>
          <p:nvSpPr>
            <p:cNvPr id="9312" name="Freeform 3"/>
            <p:cNvSpPr>
              <a:spLocks/>
            </p:cNvSpPr>
            <p:nvPr/>
          </p:nvSpPr>
          <p:spPr bwMode="auto">
            <a:xfrm>
              <a:off x="4581" y="3633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3" name="Freeform 4"/>
            <p:cNvSpPr>
              <a:spLocks/>
            </p:cNvSpPr>
            <p:nvPr/>
          </p:nvSpPr>
          <p:spPr bwMode="auto">
            <a:xfrm>
              <a:off x="4776" y="3500"/>
              <a:ext cx="32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4" name="Freeform 5"/>
            <p:cNvSpPr>
              <a:spLocks/>
            </p:cNvSpPr>
            <p:nvPr/>
          </p:nvSpPr>
          <p:spPr bwMode="auto">
            <a:xfrm>
              <a:off x="4906" y="3633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5" name="Freeform 6"/>
            <p:cNvSpPr>
              <a:spLocks/>
            </p:cNvSpPr>
            <p:nvPr/>
          </p:nvSpPr>
          <p:spPr bwMode="auto">
            <a:xfrm>
              <a:off x="4450" y="3833"/>
              <a:ext cx="261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6" name="Freeform 7"/>
            <p:cNvSpPr>
              <a:spLocks/>
            </p:cNvSpPr>
            <p:nvPr/>
          </p:nvSpPr>
          <p:spPr bwMode="auto">
            <a:xfrm>
              <a:off x="4646" y="3700"/>
              <a:ext cx="32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7" name="Freeform 8"/>
            <p:cNvSpPr>
              <a:spLocks/>
            </p:cNvSpPr>
            <p:nvPr/>
          </p:nvSpPr>
          <p:spPr bwMode="auto">
            <a:xfrm>
              <a:off x="4776" y="3833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8" name="Freeform 9"/>
            <p:cNvSpPr>
              <a:spLocks/>
            </p:cNvSpPr>
            <p:nvPr/>
          </p:nvSpPr>
          <p:spPr bwMode="auto">
            <a:xfrm>
              <a:off x="4581" y="3567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9" name="Freeform 10"/>
            <p:cNvSpPr>
              <a:spLocks/>
            </p:cNvSpPr>
            <p:nvPr/>
          </p:nvSpPr>
          <p:spPr bwMode="auto">
            <a:xfrm>
              <a:off x="4515" y="3700"/>
              <a:ext cx="326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0" name="Freeform 11"/>
            <p:cNvSpPr>
              <a:spLocks/>
            </p:cNvSpPr>
            <p:nvPr/>
          </p:nvSpPr>
          <p:spPr bwMode="auto">
            <a:xfrm>
              <a:off x="4581" y="3434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1" name="Freeform 12"/>
            <p:cNvSpPr>
              <a:spLocks/>
            </p:cNvSpPr>
            <p:nvPr/>
          </p:nvSpPr>
          <p:spPr bwMode="auto">
            <a:xfrm>
              <a:off x="4776" y="3367"/>
              <a:ext cx="261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2" name="Freeform 13"/>
            <p:cNvSpPr>
              <a:spLocks/>
            </p:cNvSpPr>
            <p:nvPr/>
          </p:nvSpPr>
          <p:spPr bwMode="auto">
            <a:xfrm>
              <a:off x="4320" y="3500"/>
              <a:ext cx="32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3" name="Freeform 14"/>
            <p:cNvSpPr>
              <a:spLocks/>
            </p:cNvSpPr>
            <p:nvPr/>
          </p:nvSpPr>
          <p:spPr bwMode="auto">
            <a:xfrm>
              <a:off x="4604" y="3832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4" name="Freeform 15"/>
            <p:cNvSpPr>
              <a:spLocks/>
            </p:cNvSpPr>
            <p:nvPr/>
          </p:nvSpPr>
          <p:spPr bwMode="auto">
            <a:xfrm>
              <a:off x="4416" y="3648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5" name="Freeform 16"/>
            <p:cNvSpPr>
              <a:spLocks/>
            </p:cNvSpPr>
            <p:nvPr/>
          </p:nvSpPr>
          <p:spPr bwMode="auto">
            <a:xfrm>
              <a:off x="4711" y="3168"/>
              <a:ext cx="326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6" name="Freeform 17"/>
            <p:cNvSpPr>
              <a:spLocks/>
            </p:cNvSpPr>
            <p:nvPr/>
          </p:nvSpPr>
          <p:spPr bwMode="auto">
            <a:xfrm>
              <a:off x="4776" y="3168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7" name="Freeform 18"/>
            <p:cNvSpPr>
              <a:spLocks/>
            </p:cNvSpPr>
            <p:nvPr/>
          </p:nvSpPr>
          <p:spPr bwMode="auto">
            <a:xfrm rot="4384350">
              <a:off x="4903" y="3236"/>
              <a:ext cx="332" cy="196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8" name="Freeform 19"/>
            <p:cNvSpPr>
              <a:spLocks/>
            </p:cNvSpPr>
            <p:nvPr/>
          </p:nvSpPr>
          <p:spPr bwMode="auto">
            <a:xfrm>
              <a:off x="4752" y="3408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9" name="Freeform 20"/>
            <p:cNvSpPr>
              <a:spLocks/>
            </p:cNvSpPr>
            <p:nvPr/>
          </p:nvSpPr>
          <p:spPr bwMode="auto">
            <a:xfrm rot="5400000">
              <a:off x="4969" y="3502"/>
              <a:ext cx="332" cy="195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30" name="Freeform 21"/>
            <p:cNvSpPr>
              <a:spLocks/>
            </p:cNvSpPr>
            <p:nvPr/>
          </p:nvSpPr>
          <p:spPr bwMode="auto">
            <a:xfrm>
              <a:off x="4368" y="3936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31" name="Freeform 22"/>
            <p:cNvSpPr>
              <a:spLocks/>
            </p:cNvSpPr>
            <p:nvPr/>
          </p:nvSpPr>
          <p:spPr bwMode="auto">
            <a:xfrm rot="-6115759">
              <a:off x="4251" y="3702"/>
              <a:ext cx="333" cy="195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32" name="Freeform 23"/>
            <p:cNvSpPr>
              <a:spLocks/>
            </p:cNvSpPr>
            <p:nvPr/>
          </p:nvSpPr>
          <p:spPr bwMode="auto">
            <a:xfrm>
              <a:off x="4971" y="3766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333" name="Group 24"/>
            <p:cNvGrpSpPr>
              <a:grpSpLocks/>
            </p:cNvGrpSpPr>
            <p:nvPr/>
          </p:nvGrpSpPr>
          <p:grpSpPr bwMode="auto">
            <a:xfrm rot="-9616870">
              <a:off x="4289" y="3015"/>
              <a:ext cx="451" cy="636"/>
              <a:chOff x="3757" y="1584"/>
              <a:chExt cx="1062" cy="1997"/>
            </a:xfrm>
          </p:grpSpPr>
          <p:sp>
            <p:nvSpPr>
              <p:cNvPr id="9383" name="Freeform 25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84" name="Freeform 26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85" name="Freeform 27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86" name="Freeform 28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87" name="Freeform 29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88" name="Freeform 30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89" name="Freeform 31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90" name="Freeform 32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91" name="Freeform 33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92" name="Freeform 34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334" name="Group 35"/>
            <p:cNvGrpSpPr>
              <a:grpSpLocks/>
            </p:cNvGrpSpPr>
            <p:nvPr/>
          </p:nvGrpSpPr>
          <p:grpSpPr bwMode="auto">
            <a:xfrm rot="901498">
              <a:off x="4263" y="2916"/>
              <a:ext cx="451" cy="636"/>
              <a:chOff x="3757" y="1584"/>
              <a:chExt cx="1062" cy="1997"/>
            </a:xfrm>
          </p:grpSpPr>
          <p:sp>
            <p:nvSpPr>
              <p:cNvPr id="9373" name="Freeform 36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74" name="Freeform 37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75" name="Freeform 38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76" name="Freeform 39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77" name="Freeform 40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78" name="Freeform 41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79" name="Freeform 42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80" name="Freeform 43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81" name="Freeform 44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82" name="Freeform 45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335" name="Group 46"/>
            <p:cNvGrpSpPr>
              <a:grpSpLocks/>
            </p:cNvGrpSpPr>
            <p:nvPr/>
          </p:nvGrpSpPr>
          <p:grpSpPr bwMode="auto">
            <a:xfrm rot="901498">
              <a:off x="4484" y="3053"/>
              <a:ext cx="451" cy="636"/>
              <a:chOff x="3757" y="1584"/>
              <a:chExt cx="1062" cy="1997"/>
            </a:xfrm>
          </p:grpSpPr>
          <p:sp>
            <p:nvSpPr>
              <p:cNvPr id="9363" name="Freeform 47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4" name="Freeform 48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5" name="Freeform 49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6" name="Freeform 50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7" name="Freeform 51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8" name="Freeform 52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9" name="Freeform 53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70" name="Freeform 54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71" name="Freeform 55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72" name="Freeform 56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336" name="Group 57"/>
            <p:cNvGrpSpPr>
              <a:grpSpLocks/>
            </p:cNvGrpSpPr>
            <p:nvPr/>
          </p:nvGrpSpPr>
          <p:grpSpPr bwMode="auto">
            <a:xfrm rot="1409235">
              <a:off x="4416" y="2928"/>
              <a:ext cx="451" cy="636"/>
              <a:chOff x="3757" y="1584"/>
              <a:chExt cx="1062" cy="1997"/>
            </a:xfrm>
          </p:grpSpPr>
          <p:sp>
            <p:nvSpPr>
              <p:cNvPr id="9353" name="Freeform 58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4" name="Freeform 59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5" name="Freeform 60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6" name="Freeform 61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7" name="Freeform 62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8" name="Freeform 63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9" name="Freeform 64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0" name="Freeform 65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1" name="Freeform 66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2" name="Freeform 67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337" name="Group 68"/>
            <p:cNvGrpSpPr>
              <a:grpSpLocks/>
            </p:cNvGrpSpPr>
            <p:nvPr/>
          </p:nvGrpSpPr>
          <p:grpSpPr bwMode="auto">
            <a:xfrm rot="3393080">
              <a:off x="4556" y="3748"/>
              <a:ext cx="451" cy="636"/>
              <a:chOff x="3757" y="1584"/>
              <a:chExt cx="1062" cy="1997"/>
            </a:xfrm>
          </p:grpSpPr>
          <p:sp>
            <p:nvSpPr>
              <p:cNvPr id="9343" name="Freeform 69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4" name="Freeform 70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5" name="Freeform 71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6" name="Freeform 72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7" name="Freeform 73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8" name="Freeform 74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9" name="Freeform 75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0" name="Freeform 76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1" name="Freeform 77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2" name="Freeform 78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338" name="Freeform 79"/>
            <p:cNvSpPr>
              <a:spLocks/>
            </p:cNvSpPr>
            <p:nvPr/>
          </p:nvSpPr>
          <p:spPr bwMode="auto">
            <a:xfrm rot="-2948677">
              <a:off x="4636" y="3332"/>
              <a:ext cx="266" cy="13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39" name="Freeform 80"/>
            <p:cNvSpPr>
              <a:spLocks/>
            </p:cNvSpPr>
            <p:nvPr/>
          </p:nvSpPr>
          <p:spPr bwMode="auto">
            <a:xfrm>
              <a:off x="4160" y="2864"/>
              <a:ext cx="1144" cy="1280"/>
            </a:xfrm>
            <a:custGeom>
              <a:avLst/>
              <a:gdLst>
                <a:gd name="T0" fmla="*/ 208 w 1144"/>
                <a:gd name="T1" fmla="*/ 1216 h 1280"/>
                <a:gd name="T2" fmla="*/ 880 w 1144"/>
                <a:gd name="T3" fmla="*/ 1264 h 1280"/>
                <a:gd name="T4" fmla="*/ 1024 w 1144"/>
                <a:gd name="T5" fmla="*/ 1120 h 1280"/>
                <a:gd name="T6" fmla="*/ 1120 w 1144"/>
                <a:gd name="T7" fmla="*/ 784 h 1280"/>
                <a:gd name="T8" fmla="*/ 880 w 1144"/>
                <a:gd name="T9" fmla="*/ 208 h 1280"/>
                <a:gd name="T10" fmla="*/ 448 w 1144"/>
                <a:gd name="T11" fmla="*/ 16 h 1280"/>
                <a:gd name="T12" fmla="*/ 208 w 1144"/>
                <a:gd name="T13" fmla="*/ 304 h 1280"/>
                <a:gd name="T14" fmla="*/ 16 w 1144"/>
                <a:gd name="T15" fmla="*/ 592 h 1280"/>
                <a:gd name="T16" fmla="*/ 112 w 1144"/>
                <a:gd name="T17" fmla="*/ 880 h 1280"/>
                <a:gd name="T18" fmla="*/ 160 w 1144"/>
                <a:gd name="T19" fmla="*/ 1072 h 1280"/>
                <a:gd name="T20" fmla="*/ 208 w 1144"/>
                <a:gd name="T21" fmla="*/ 1216 h 12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44"/>
                <a:gd name="T34" fmla="*/ 0 h 1280"/>
                <a:gd name="T35" fmla="*/ 1144 w 1144"/>
                <a:gd name="T36" fmla="*/ 1280 h 128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44" h="1280">
                  <a:moveTo>
                    <a:pt x="208" y="1216"/>
                  </a:moveTo>
                  <a:cubicBezTo>
                    <a:pt x="328" y="1248"/>
                    <a:pt x="744" y="1280"/>
                    <a:pt x="880" y="1264"/>
                  </a:cubicBezTo>
                  <a:cubicBezTo>
                    <a:pt x="1016" y="1248"/>
                    <a:pt x="984" y="1200"/>
                    <a:pt x="1024" y="1120"/>
                  </a:cubicBezTo>
                  <a:cubicBezTo>
                    <a:pt x="1064" y="1040"/>
                    <a:pt x="1144" y="936"/>
                    <a:pt x="1120" y="784"/>
                  </a:cubicBezTo>
                  <a:cubicBezTo>
                    <a:pt x="1096" y="632"/>
                    <a:pt x="992" y="336"/>
                    <a:pt x="880" y="208"/>
                  </a:cubicBezTo>
                  <a:cubicBezTo>
                    <a:pt x="768" y="80"/>
                    <a:pt x="560" y="0"/>
                    <a:pt x="448" y="16"/>
                  </a:cubicBezTo>
                  <a:cubicBezTo>
                    <a:pt x="336" y="32"/>
                    <a:pt x="280" y="208"/>
                    <a:pt x="208" y="304"/>
                  </a:cubicBezTo>
                  <a:cubicBezTo>
                    <a:pt x="136" y="400"/>
                    <a:pt x="32" y="496"/>
                    <a:pt x="16" y="592"/>
                  </a:cubicBezTo>
                  <a:cubicBezTo>
                    <a:pt x="0" y="688"/>
                    <a:pt x="88" y="800"/>
                    <a:pt x="112" y="880"/>
                  </a:cubicBezTo>
                  <a:cubicBezTo>
                    <a:pt x="136" y="960"/>
                    <a:pt x="144" y="1016"/>
                    <a:pt x="160" y="1072"/>
                  </a:cubicBezTo>
                  <a:cubicBezTo>
                    <a:pt x="176" y="1128"/>
                    <a:pt x="88" y="1184"/>
                    <a:pt x="208" y="1216"/>
                  </a:cubicBezTo>
                  <a:close/>
                </a:path>
              </a:pathLst>
            </a:cu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40" name="Freeform 81"/>
            <p:cNvSpPr>
              <a:spLocks/>
            </p:cNvSpPr>
            <p:nvPr/>
          </p:nvSpPr>
          <p:spPr bwMode="auto">
            <a:xfrm>
              <a:off x="4224" y="2880"/>
              <a:ext cx="1056" cy="1248"/>
            </a:xfrm>
            <a:custGeom>
              <a:avLst/>
              <a:gdLst>
                <a:gd name="T0" fmla="*/ 288 w 1056"/>
                <a:gd name="T1" fmla="*/ 48 h 1248"/>
                <a:gd name="T2" fmla="*/ 720 w 1056"/>
                <a:gd name="T3" fmla="*/ 96 h 1248"/>
                <a:gd name="T4" fmla="*/ 192 w 1056"/>
                <a:gd name="T5" fmla="*/ 192 h 1248"/>
                <a:gd name="T6" fmla="*/ 864 w 1056"/>
                <a:gd name="T7" fmla="*/ 240 h 1248"/>
                <a:gd name="T8" fmla="*/ 96 w 1056"/>
                <a:gd name="T9" fmla="*/ 336 h 1248"/>
                <a:gd name="T10" fmla="*/ 960 w 1056"/>
                <a:gd name="T11" fmla="*/ 432 h 1248"/>
                <a:gd name="T12" fmla="*/ 0 w 1056"/>
                <a:gd name="T13" fmla="*/ 528 h 1248"/>
                <a:gd name="T14" fmla="*/ 1056 w 1056"/>
                <a:gd name="T15" fmla="*/ 624 h 1248"/>
                <a:gd name="T16" fmla="*/ 0 w 1056"/>
                <a:gd name="T17" fmla="*/ 720 h 1248"/>
                <a:gd name="T18" fmla="*/ 1056 w 1056"/>
                <a:gd name="T19" fmla="*/ 816 h 1248"/>
                <a:gd name="T20" fmla="*/ 48 w 1056"/>
                <a:gd name="T21" fmla="*/ 912 h 1248"/>
                <a:gd name="T22" fmla="*/ 1008 w 1056"/>
                <a:gd name="T23" fmla="*/ 1008 h 1248"/>
                <a:gd name="T24" fmla="*/ 96 w 1056"/>
                <a:gd name="T25" fmla="*/ 1056 h 1248"/>
                <a:gd name="T26" fmla="*/ 912 w 1056"/>
                <a:gd name="T27" fmla="*/ 1200 h 1248"/>
                <a:gd name="T28" fmla="*/ 816 w 1056"/>
                <a:gd name="T29" fmla="*/ 1200 h 1248"/>
                <a:gd name="T30" fmla="*/ 1056 w 1056"/>
                <a:gd name="T31" fmla="*/ 816 h 1248"/>
                <a:gd name="T32" fmla="*/ 720 w 1056"/>
                <a:gd name="T33" fmla="*/ 1248 h 1248"/>
                <a:gd name="T34" fmla="*/ 1008 w 1056"/>
                <a:gd name="T35" fmla="*/ 528 h 1248"/>
                <a:gd name="T36" fmla="*/ 624 w 1056"/>
                <a:gd name="T37" fmla="*/ 1248 h 1248"/>
                <a:gd name="T38" fmla="*/ 912 w 1056"/>
                <a:gd name="T39" fmla="*/ 288 h 1248"/>
                <a:gd name="T40" fmla="*/ 576 w 1056"/>
                <a:gd name="T41" fmla="*/ 1248 h 1248"/>
                <a:gd name="T42" fmla="*/ 816 w 1056"/>
                <a:gd name="T43" fmla="*/ 192 h 1248"/>
                <a:gd name="T44" fmla="*/ 720 w 1056"/>
                <a:gd name="T45" fmla="*/ 96 h 1248"/>
                <a:gd name="T46" fmla="*/ 576 w 1056"/>
                <a:gd name="T47" fmla="*/ 1200 h 1248"/>
                <a:gd name="T48" fmla="*/ 624 w 1056"/>
                <a:gd name="T49" fmla="*/ 48 h 1248"/>
                <a:gd name="T50" fmla="*/ 528 w 1056"/>
                <a:gd name="T51" fmla="*/ 0 h 1248"/>
                <a:gd name="T52" fmla="*/ 528 w 1056"/>
                <a:gd name="T53" fmla="*/ 1248 h 1248"/>
                <a:gd name="T54" fmla="*/ 480 w 1056"/>
                <a:gd name="T55" fmla="*/ 1200 h 1248"/>
                <a:gd name="T56" fmla="*/ 384 w 1056"/>
                <a:gd name="T57" fmla="*/ 0 h 1248"/>
                <a:gd name="T58" fmla="*/ 288 w 1056"/>
                <a:gd name="T59" fmla="*/ 40 h 1248"/>
                <a:gd name="T60" fmla="*/ 432 w 1056"/>
                <a:gd name="T61" fmla="*/ 1248 h 1248"/>
                <a:gd name="T62" fmla="*/ 288 w 1056"/>
                <a:gd name="T63" fmla="*/ 1152 h 1248"/>
                <a:gd name="T64" fmla="*/ 192 w 1056"/>
                <a:gd name="T65" fmla="*/ 192 h 1248"/>
                <a:gd name="T66" fmla="*/ 192 w 1056"/>
                <a:gd name="T67" fmla="*/ 1152 h 1248"/>
                <a:gd name="T68" fmla="*/ 48 w 1056"/>
                <a:gd name="T69" fmla="*/ 384 h 1248"/>
                <a:gd name="T70" fmla="*/ 48 w 1056"/>
                <a:gd name="T71" fmla="*/ 816 h 1248"/>
                <a:gd name="T72" fmla="*/ 144 w 1056"/>
                <a:gd name="T73" fmla="*/ 1200 h 124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56"/>
                <a:gd name="T112" fmla="*/ 0 h 1248"/>
                <a:gd name="T113" fmla="*/ 1056 w 1056"/>
                <a:gd name="T114" fmla="*/ 1248 h 124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56" h="1248">
                  <a:moveTo>
                    <a:pt x="288" y="48"/>
                  </a:moveTo>
                  <a:lnTo>
                    <a:pt x="720" y="96"/>
                  </a:lnTo>
                  <a:lnTo>
                    <a:pt x="192" y="192"/>
                  </a:lnTo>
                  <a:lnTo>
                    <a:pt x="864" y="240"/>
                  </a:lnTo>
                  <a:lnTo>
                    <a:pt x="96" y="336"/>
                  </a:lnTo>
                  <a:lnTo>
                    <a:pt x="960" y="432"/>
                  </a:lnTo>
                  <a:lnTo>
                    <a:pt x="0" y="528"/>
                  </a:lnTo>
                  <a:lnTo>
                    <a:pt x="1056" y="624"/>
                  </a:lnTo>
                  <a:lnTo>
                    <a:pt x="0" y="720"/>
                  </a:lnTo>
                  <a:lnTo>
                    <a:pt x="1056" y="816"/>
                  </a:lnTo>
                  <a:lnTo>
                    <a:pt x="48" y="912"/>
                  </a:lnTo>
                  <a:lnTo>
                    <a:pt x="1008" y="1008"/>
                  </a:lnTo>
                  <a:lnTo>
                    <a:pt x="96" y="1056"/>
                  </a:lnTo>
                  <a:lnTo>
                    <a:pt x="912" y="1200"/>
                  </a:lnTo>
                  <a:lnTo>
                    <a:pt x="816" y="1200"/>
                  </a:lnTo>
                  <a:lnTo>
                    <a:pt x="1056" y="816"/>
                  </a:lnTo>
                  <a:lnTo>
                    <a:pt x="720" y="1248"/>
                  </a:lnTo>
                  <a:lnTo>
                    <a:pt x="1008" y="528"/>
                  </a:lnTo>
                  <a:lnTo>
                    <a:pt x="624" y="1248"/>
                  </a:lnTo>
                  <a:lnTo>
                    <a:pt x="912" y="288"/>
                  </a:lnTo>
                  <a:lnTo>
                    <a:pt x="576" y="1248"/>
                  </a:lnTo>
                  <a:lnTo>
                    <a:pt x="816" y="192"/>
                  </a:lnTo>
                  <a:lnTo>
                    <a:pt x="720" y="96"/>
                  </a:lnTo>
                  <a:lnTo>
                    <a:pt x="576" y="1200"/>
                  </a:lnTo>
                  <a:lnTo>
                    <a:pt x="624" y="48"/>
                  </a:lnTo>
                  <a:lnTo>
                    <a:pt x="528" y="0"/>
                  </a:lnTo>
                  <a:lnTo>
                    <a:pt x="528" y="1248"/>
                  </a:lnTo>
                  <a:lnTo>
                    <a:pt x="480" y="1200"/>
                  </a:lnTo>
                  <a:lnTo>
                    <a:pt x="384" y="0"/>
                  </a:lnTo>
                  <a:lnTo>
                    <a:pt x="288" y="40"/>
                  </a:lnTo>
                  <a:lnTo>
                    <a:pt x="432" y="1248"/>
                  </a:lnTo>
                  <a:lnTo>
                    <a:pt x="288" y="1152"/>
                  </a:lnTo>
                  <a:lnTo>
                    <a:pt x="192" y="192"/>
                  </a:lnTo>
                  <a:lnTo>
                    <a:pt x="192" y="1152"/>
                  </a:lnTo>
                  <a:lnTo>
                    <a:pt x="48" y="384"/>
                  </a:lnTo>
                  <a:lnTo>
                    <a:pt x="48" y="816"/>
                  </a:lnTo>
                  <a:lnTo>
                    <a:pt x="144" y="1200"/>
                  </a:lnTo>
                </a:path>
              </a:pathLst>
            </a:custGeom>
            <a:noFill/>
            <a:ln w="31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41" name="Freeform 82"/>
            <p:cNvSpPr>
              <a:spLocks/>
            </p:cNvSpPr>
            <p:nvPr/>
          </p:nvSpPr>
          <p:spPr bwMode="auto">
            <a:xfrm>
              <a:off x="4352" y="2752"/>
              <a:ext cx="720" cy="456"/>
            </a:xfrm>
            <a:custGeom>
              <a:avLst/>
              <a:gdLst>
                <a:gd name="T0" fmla="*/ 0 w 720"/>
                <a:gd name="T1" fmla="*/ 456 h 456"/>
                <a:gd name="T2" fmla="*/ 80 w 720"/>
                <a:gd name="T3" fmla="*/ 120 h 456"/>
                <a:gd name="T4" fmla="*/ 288 w 720"/>
                <a:gd name="T5" fmla="*/ 8 h 456"/>
                <a:gd name="T6" fmla="*/ 560 w 720"/>
                <a:gd name="T7" fmla="*/ 72 h 456"/>
                <a:gd name="T8" fmla="*/ 720 w 720"/>
                <a:gd name="T9" fmla="*/ 376 h 4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456"/>
                <a:gd name="T17" fmla="*/ 720 w 720"/>
                <a:gd name="T18" fmla="*/ 456 h 4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456">
                  <a:moveTo>
                    <a:pt x="0" y="456"/>
                  </a:moveTo>
                  <a:cubicBezTo>
                    <a:pt x="13" y="400"/>
                    <a:pt x="32" y="195"/>
                    <a:pt x="80" y="120"/>
                  </a:cubicBezTo>
                  <a:cubicBezTo>
                    <a:pt x="128" y="45"/>
                    <a:pt x="208" y="16"/>
                    <a:pt x="288" y="8"/>
                  </a:cubicBezTo>
                  <a:cubicBezTo>
                    <a:pt x="368" y="0"/>
                    <a:pt x="488" y="11"/>
                    <a:pt x="560" y="72"/>
                  </a:cubicBezTo>
                  <a:cubicBezTo>
                    <a:pt x="632" y="133"/>
                    <a:pt x="687" y="313"/>
                    <a:pt x="720" y="37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42" name="Freeform 83" descr="Дуб"/>
            <p:cNvSpPr>
              <a:spLocks/>
            </p:cNvSpPr>
            <p:nvPr/>
          </p:nvSpPr>
          <p:spPr bwMode="auto">
            <a:xfrm>
              <a:off x="4416" y="2688"/>
              <a:ext cx="514" cy="144"/>
            </a:xfrm>
            <a:custGeom>
              <a:avLst/>
              <a:gdLst>
                <a:gd name="T0" fmla="*/ 0 w 1352"/>
                <a:gd name="T1" fmla="*/ 0 h 331"/>
                <a:gd name="T2" fmla="*/ 0 w 1352"/>
                <a:gd name="T3" fmla="*/ 0 h 331"/>
                <a:gd name="T4" fmla="*/ 0 w 1352"/>
                <a:gd name="T5" fmla="*/ 0 h 331"/>
                <a:gd name="T6" fmla="*/ 0 w 1352"/>
                <a:gd name="T7" fmla="*/ 0 h 331"/>
                <a:gd name="T8" fmla="*/ 0 w 1352"/>
                <a:gd name="T9" fmla="*/ 0 h 331"/>
                <a:gd name="T10" fmla="*/ 0 w 1352"/>
                <a:gd name="T11" fmla="*/ 0 h 331"/>
                <a:gd name="T12" fmla="*/ 0 w 1352"/>
                <a:gd name="T13" fmla="*/ 0 h 331"/>
                <a:gd name="T14" fmla="*/ 0 w 1352"/>
                <a:gd name="T15" fmla="*/ 0 h 331"/>
                <a:gd name="T16" fmla="*/ 0 w 1352"/>
                <a:gd name="T17" fmla="*/ 0 h 3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52"/>
                <a:gd name="T28" fmla="*/ 0 h 331"/>
                <a:gd name="T29" fmla="*/ 1352 w 1352"/>
                <a:gd name="T30" fmla="*/ 331 h 3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52" h="331">
                  <a:moveTo>
                    <a:pt x="19" y="139"/>
                  </a:moveTo>
                  <a:cubicBezTo>
                    <a:pt x="30" y="99"/>
                    <a:pt x="16" y="96"/>
                    <a:pt x="147" y="75"/>
                  </a:cubicBezTo>
                  <a:cubicBezTo>
                    <a:pt x="278" y="54"/>
                    <a:pt x="614" y="0"/>
                    <a:pt x="803" y="11"/>
                  </a:cubicBezTo>
                  <a:cubicBezTo>
                    <a:pt x="992" y="22"/>
                    <a:pt x="1214" y="91"/>
                    <a:pt x="1283" y="139"/>
                  </a:cubicBezTo>
                  <a:cubicBezTo>
                    <a:pt x="1352" y="187"/>
                    <a:pt x="1283" y="283"/>
                    <a:pt x="1219" y="299"/>
                  </a:cubicBezTo>
                  <a:cubicBezTo>
                    <a:pt x="1155" y="315"/>
                    <a:pt x="1014" y="246"/>
                    <a:pt x="899" y="235"/>
                  </a:cubicBezTo>
                  <a:cubicBezTo>
                    <a:pt x="784" y="224"/>
                    <a:pt x="667" y="222"/>
                    <a:pt x="531" y="235"/>
                  </a:cubicBezTo>
                  <a:cubicBezTo>
                    <a:pt x="395" y="248"/>
                    <a:pt x="166" y="331"/>
                    <a:pt x="83" y="315"/>
                  </a:cubicBezTo>
                  <a:cubicBezTo>
                    <a:pt x="0" y="299"/>
                    <a:pt x="8" y="179"/>
                    <a:pt x="19" y="139"/>
                  </a:cubicBezTo>
                  <a:close/>
                </a:path>
              </a:pathLst>
            </a:custGeom>
            <a:blipFill dpi="0" rotWithShape="1">
              <a:blip r:embed="rId3" cstate="email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641" name="Group 2"/>
          <p:cNvGrpSpPr>
            <a:grpSpLocks/>
          </p:cNvGrpSpPr>
          <p:nvPr/>
        </p:nvGrpSpPr>
        <p:grpSpPr bwMode="auto">
          <a:xfrm>
            <a:off x="5214938" y="2000250"/>
            <a:ext cx="1214437" cy="1643063"/>
            <a:chOff x="4160" y="2688"/>
            <a:chExt cx="1144" cy="1603"/>
          </a:xfrm>
        </p:grpSpPr>
        <p:sp>
          <p:nvSpPr>
            <p:cNvPr id="9231" name="Freeform 3"/>
            <p:cNvSpPr>
              <a:spLocks/>
            </p:cNvSpPr>
            <p:nvPr/>
          </p:nvSpPr>
          <p:spPr bwMode="auto">
            <a:xfrm>
              <a:off x="4581" y="3633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2" name="Freeform 4"/>
            <p:cNvSpPr>
              <a:spLocks/>
            </p:cNvSpPr>
            <p:nvPr/>
          </p:nvSpPr>
          <p:spPr bwMode="auto">
            <a:xfrm>
              <a:off x="4776" y="3500"/>
              <a:ext cx="32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3" name="Freeform 5"/>
            <p:cNvSpPr>
              <a:spLocks/>
            </p:cNvSpPr>
            <p:nvPr/>
          </p:nvSpPr>
          <p:spPr bwMode="auto">
            <a:xfrm>
              <a:off x="4906" y="3633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4" name="Freeform 6"/>
            <p:cNvSpPr>
              <a:spLocks/>
            </p:cNvSpPr>
            <p:nvPr/>
          </p:nvSpPr>
          <p:spPr bwMode="auto">
            <a:xfrm>
              <a:off x="4450" y="3833"/>
              <a:ext cx="261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5" name="Freeform 7"/>
            <p:cNvSpPr>
              <a:spLocks/>
            </p:cNvSpPr>
            <p:nvPr/>
          </p:nvSpPr>
          <p:spPr bwMode="auto">
            <a:xfrm>
              <a:off x="4646" y="3700"/>
              <a:ext cx="32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6" name="Freeform 8"/>
            <p:cNvSpPr>
              <a:spLocks/>
            </p:cNvSpPr>
            <p:nvPr/>
          </p:nvSpPr>
          <p:spPr bwMode="auto">
            <a:xfrm>
              <a:off x="4776" y="3833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7" name="Freeform 9"/>
            <p:cNvSpPr>
              <a:spLocks/>
            </p:cNvSpPr>
            <p:nvPr/>
          </p:nvSpPr>
          <p:spPr bwMode="auto">
            <a:xfrm>
              <a:off x="4581" y="3567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8" name="Freeform 10"/>
            <p:cNvSpPr>
              <a:spLocks/>
            </p:cNvSpPr>
            <p:nvPr/>
          </p:nvSpPr>
          <p:spPr bwMode="auto">
            <a:xfrm>
              <a:off x="4515" y="3700"/>
              <a:ext cx="326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9" name="Freeform 11"/>
            <p:cNvSpPr>
              <a:spLocks/>
            </p:cNvSpPr>
            <p:nvPr/>
          </p:nvSpPr>
          <p:spPr bwMode="auto">
            <a:xfrm>
              <a:off x="4581" y="3434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0" name="Freeform 12"/>
            <p:cNvSpPr>
              <a:spLocks/>
            </p:cNvSpPr>
            <p:nvPr/>
          </p:nvSpPr>
          <p:spPr bwMode="auto">
            <a:xfrm>
              <a:off x="4776" y="3367"/>
              <a:ext cx="261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1" name="Freeform 13"/>
            <p:cNvSpPr>
              <a:spLocks/>
            </p:cNvSpPr>
            <p:nvPr/>
          </p:nvSpPr>
          <p:spPr bwMode="auto">
            <a:xfrm>
              <a:off x="4320" y="3500"/>
              <a:ext cx="32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2" name="Freeform 14"/>
            <p:cNvSpPr>
              <a:spLocks/>
            </p:cNvSpPr>
            <p:nvPr/>
          </p:nvSpPr>
          <p:spPr bwMode="auto">
            <a:xfrm>
              <a:off x="4604" y="3832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3" name="Freeform 15"/>
            <p:cNvSpPr>
              <a:spLocks/>
            </p:cNvSpPr>
            <p:nvPr/>
          </p:nvSpPr>
          <p:spPr bwMode="auto">
            <a:xfrm>
              <a:off x="4416" y="3648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4" name="Freeform 16"/>
            <p:cNvSpPr>
              <a:spLocks/>
            </p:cNvSpPr>
            <p:nvPr/>
          </p:nvSpPr>
          <p:spPr bwMode="auto">
            <a:xfrm>
              <a:off x="4711" y="3168"/>
              <a:ext cx="326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5" name="Freeform 17"/>
            <p:cNvSpPr>
              <a:spLocks/>
            </p:cNvSpPr>
            <p:nvPr/>
          </p:nvSpPr>
          <p:spPr bwMode="auto">
            <a:xfrm>
              <a:off x="4776" y="3168"/>
              <a:ext cx="195" cy="199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6" name="Freeform 18"/>
            <p:cNvSpPr>
              <a:spLocks/>
            </p:cNvSpPr>
            <p:nvPr/>
          </p:nvSpPr>
          <p:spPr bwMode="auto">
            <a:xfrm rot="4384350">
              <a:off x="4903" y="3236"/>
              <a:ext cx="332" cy="196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7" name="Freeform 19"/>
            <p:cNvSpPr>
              <a:spLocks/>
            </p:cNvSpPr>
            <p:nvPr/>
          </p:nvSpPr>
          <p:spPr bwMode="auto">
            <a:xfrm>
              <a:off x="4752" y="3408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8" name="Freeform 20"/>
            <p:cNvSpPr>
              <a:spLocks/>
            </p:cNvSpPr>
            <p:nvPr/>
          </p:nvSpPr>
          <p:spPr bwMode="auto">
            <a:xfrm rot="5400000">
              <a:off x="4969" y="3502"/>
              <a:ext cx="332" cy="195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9" name="Freeform 21"/>
            <p:cNvSpPr>
              <a:spLocks/>
            </p:cNvSpPr>
            <p:nvPr/>
          </p:nvSpPr>
          <p:spPr bwMode="auto">
            <a:xfrm>
              <a:off x="4368" y="3936"/>
              <a:ext cx="260" cy="133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0" name="Freeform 22"/>
            <p:cNvSpPr>
              <a:spLocks/>
            </p:cNvSpPr>
            <p:nvPr/>
          </p:nvSpPr>
          <p:spPr bwMode="auto">
            <a:xfrm rot="-6115759">
              <a:off x="4251" y="3702"/>
              <a:ext cx="333" cy="195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1" name="Freeform 23"/>
            <p:cNvSpPr>
              <a:spLocks/>
            </p:cNvSpPr>
            <p:nvPr/>
          </p:nvSpPr>
          <p:spPr bwMode="auto">
            <a:xfrm>
              <a:off x="4971" y="3766"/>
              <a:ext cx="196" cy="20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52" name="Group 24"/>
            <p:cNvGrpSpPr>
              <a:grpSpLocks/>
            </p:cNvGrpSpPr>
            <p:nvPr/>
          </p:nvGrpSpPr>
          <p:grpSpPr bwMode="auto">
            <a:xfrm rot="-9616870">
              <a:off x="4289" y="3015"/>
              <a:ext cx="451" cy="636"/>
              <a:chOff x="3757" y="1584"/>
              <a:chExt cx="1062" cy="1997"/>
            </a:xfrm>
          </p:grpSpPr>
          <p:sp>
            <p:nvSpPr>
              <p:cNvPr id="9302" name="Freeform 25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3" name="Freeform 26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4" name="Freeform 27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5" name="Freeform 28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6" name="Freeform 29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7" name="Freeform 30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8" name="Freeform 31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9" name="Freeform 32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0" name="Freeform 33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1" name="Freeform 34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253" name="Group 35"/>
            <p:cNvGrpSpPr>
              <a:grpSpLocks/>
            </p:cNvGrpSpPr>
            <p:nvPr/>
          </p:nvGrpSpPr>
          <p:grpSpPr bwMode="auto">
            <a:xfrm rot="901498">
              <a:off x="4263" y="2916"/>
              <a:ext cx="451" cy="636"/>
              <a:chOff x="3757" y="1584"/>
              <a:chExt cx="1062" cy="1997"/>
            </a:xfrm>
          </p:grpSpPr>
          <p:sp>
            <p:nvSpPr>
              <p:cNvPr id="9292" name="Freeform 36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3" name="Freeform 37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4" name="Freeform 38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5" name="Freeform 39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6" name="Freeform 40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7" name="Freeform 41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8" name="Freeform 42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9" name="Freeform 43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0" name="Freeform 44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1" name="Freeform 45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254" name="Group 46"/>
            <p:cNvGrpSpPr>
              <a:grpSpLocks/>
            </p:cNvGrpSpPr>
            <p:nvPr/>
          </p:nvGrpSpPr>
          <p:grpSpPr bwMode="auto">
            <a:xfrm rot="901498">
              <a:off x="4484" y="3053"/>
              <a:ext cx="451" cy="636"/>
              <a:chOff x="3757" y="1584"/>
              <a:chExt cx="1062" cy="1997"/>
            </a:xfrm>
          </p:grpSpPr>
          <p:sp>
            <p:nvSpPr>
              <p:cNvPr id="9282" name="Freeform 47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3" name="Freeform 48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4" name="Freeform 49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5" name="Freeform 50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6" name="Freeform 51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7" name="Freeform 52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8" name="Freeform 53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9" name="Freeform 54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0" name="Freeform 55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1" name="Freeform 56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255" name="Group 57"/>
            <p:cNvGrpSpPr>
              <a:grpSpLocks/>
            </p:cNvGrpSpPr>
            <p:nvPr/>
          </p:nvGrpSpPr>
          <p:grpSpPr bwMode="auto">
            <a:xfrm rot="1409235">
              <a:off x="4416" y="2928"/>
              <a:ext cx="451" cy="636"/>
              <a:chOff x="3757" y="1584"/>
              <a:chExt cx="1062" cy="1997"/>
            </a:xfrm>
          </p:grpSpPr>
          <p:sp>
            <p:nvSpPr>
              <p:cNvPr id="9272" name="Freeform 58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3" name="Freeform 59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4" name="Freeform 60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5" name="Freeform 61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6" name="Freeform 62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7" name="Freeform 63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8" name="Freeform 64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9" name="Freeform 65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0" name="Freeform 66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1" name="Freeform 67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256" name="Group 68"/>
            <p:cNvGrpSpPr>
              <a:grpSpLocks/>
            </p:cNvGrpSpPr>
            <p:nvPr/>
          </p:nvGrpSpPr>
          <p:grpSpPr bwMode="auto">
            <a:xfrm rot="3393080">
              <a:off x="4556" y="3748"/>
              <a:ext cx="451" cy="636"/>
              <a:chOff x="3757" y="1584"/>
              <a:chExt cx="1062" cy="1997"/>
            </a:xfrm>
          </p:grpSpPr>
          <p:sp>
            <p:nvSpPr>
              <p:cNvPr id="9262" name="Freeform 69"/>
              <p:cNvSpPr>
                <a:spLocks/>
              </p:cNvSpPr>
              <p:nvPr/>
            </p:nvSpPr>
            <p:spPr bwMode="auto">
              <a:xfrm>
                <a:off x="3757" y="1584"/>
                <a:ext cx="1062" cy="1997"/>
              </a:xfrm>
              <a:custGeom>
                <a:avLst/>
                <a:gdLst>
                  <a:gd name="T0" fmla="*/ 67 w 1062"/>
                  <a:gd name="T1" fmla="*/ 1736 h 1997"/>
                  <a:gd name="T2" fmla="*/ 531 w 1062"/>
                  <a:gd name="T3" fmla="*/ 280 h 1997"/>
                  <a:gd name="T4" fmla="*/ 739 w 1062"/>
                  <a:gd name="T5" fmla="*/ 56 h 1997"/>
                  <a:gd name="T6" fmla="*/ 1027 w 1062"/>
                  <a:gd name="T7" fmla="*/ 168 h 1997"/>
                  <a:gd name="T8" fmla="*/ 947 w 1062"/>
                  <a:gd name="T9" fmla="*/ 408 h 1997"/>
                  <a:gd name="T10" fmla="*/ 403 w 1062"/>
                  <a:gd name="T11" fmla="*/ 1384 h 1997"/>
                  <a:gd name="T12" fmla="*/ 131 w 1062"/>
                  <a:gd name="T13" fmla="*/ 1848 h 1997"/>
                  <a:gd name="T14" fmla="*/ 67 w 1062"/>
                  <a:gd name="T15" fmla="*/ 1736 h 199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62"/>
                  <a:gd name="T25" fmla="*/ 0 h 1997"/>
                  <a:gd name="T26" fmla="*/ 1062 w 1062"/>
                  <a:gd name="T27" fmla="*/ 1997 h 199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62" h="1997">
                    <a:moveTo>
                      <a:pt x="67" y="1736"/>
                    </a:moveTo>
                    <a:cubicBezTo>
                      <a:pt x="134" y="1475"/>
                      <a:pt x="419" y="560"/>
                      <a:pt x="531" y="280"/>
                    </a:cubicBezTo>
                    <a:cubicBezTo>
                      <a:pt x="643" y="0"/>
                      <a:pt x="656" y="75"/>
                      <a:pt x="739" y="56"/>
                    </a:cubicBezTo>
                    <a:cubicBezTo>
                      <a:pt x="822" y="37"/>
                      <a:pt x="992" y="109"/>
                      <a:pt x="1027" y="168"/>
                    </a:cubicBezTo>
                    <a:cubicBezTo>
                      <a:pt x="1062" y="227"/>
                      <a:pt x="1051" y="205"/>
                      <a:pt x="947" y="408"/>
                    </a:cubicBezTo>
                    <a:cubicBezTo>
                      <a:pt x="843" y="611"/>
                      <a:pt x="539" y="1144"/>
                      <a:pt x="403" y="1384"/>
                    </a:cubicBezTo>
                    <a:cubicBezTo>
                      <a:pt x="267" y="1624"/>
                      <a:pt x="190" y="1789"/>
                      <a:pt x="131" y="1848"/>
                    </a:cubicBezTo>
                    <a:cubicBezTo>
                      <a:pt x="72" y="1907"/>
                      <a:pt x="0" y="1997"/>
                      <a:pt x="67" y="1736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63" name="Freeform 70"/>
              <p:cNvSpPr>
                <a:spLocks/>
              </p:cNvSpPr>
              <p:nvPr/>
            </p:nvSpPr>
            <p:spPr bwMode="auto">
              <a:xfrm>
                <a:off x="4499" y="1619"/>
                <a:ext cx="266" cy="141"/>
              </a:xfrm>
              <a:custGeom>
                <a:avLst/>
                <a:gdLst>
                  <a:gd name="T0" fmla="*/ 5 w 266"/>
                  <a:gd name="T1" fmla="*/ 13 h 141"/>
                  <a:gd name="T2" fmla="*/ 165 w 266"/>
                  <a:gd name="T3" fmla="*/ 125 h 141"/>
                  <a:gd name="T4" fmla="*/ 261 w 266"/>
                  <a:gd name="T5" fmla="*/ 109 h 141"/>
                  <a:gd name="T6" fmla="*/ 133 w 266"/>
                  <a:gd name="T7" fmla="*/ 45 h 141"/>
                  <a:gd name="T8" fmla="*/ 5 w 266"/>
                  <a:gd name="T9" fmla="*/ 13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6"/>
                  <a:gd name="T16" fmla="*/ 0 h 141"/>
                  <a:gd name="T17" fmla="*/ 266 w 266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6" h="141">
                    <a:moveTo>
                      <a:pt x="5" y="13"/>
                    </a:moveTo>
                    <a:cubicBezTo>
                      <a:pt x="10" y="26"/>
                      <a:pt x="122" y="109"/>
                      <a:pt x="165" y="125"/>
                    </a:cubicBezTo>
                    <a:cubicBezTo>
                      <a:pt x="208" y="141"/>
                      <a:pt x="266" y="122"/>
                      <a:pt x="261" y="109"/>
                    </a:cubicBezTo>
                    <a:cubicBezTo>
                      <a:pt x="256" y="96"/>
                      <a:pt x="176" y="58"/>
                      <a:pt x="133" y="45"/>
                    </a:cubicBezTo>
                    <a:cubicBezTo>
                      <a:pt x="90" y="32"/>
                      <a:pt x="0" y="0"/>
                      <a:pt x="5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17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64" name="Freeform 71"/>
              <p:cNvSpPr>
                <a:spLocks/>
              </p:cNvSpPr>
              <p:nvPr/>
            </p:nvSpPr>
            <p:spPr bwMode="auto">
              <a:xfrm>
                <a:off x="4307" y="1819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65" name="Freeform 72"/>
              <p:cNvSpPr>
                <a:spLocks/>
              </p:cNvSpPr>
              <p:nvPr/>
            </p:nvSpPr>
            <p:spPr bwMode="auto">
              <a:xfrm>
                <a:off x="4227" y="2027"/>
                <a:ext cx="266" cy="192"/>
              </a:xfrm>
              <a:custGeom>
                <a:avLst/>
                <a:gdLst>
                  <a:gd name="T0" fmla="*/ 13 w 266"/>
                  <a:gd name="T1" fmla="*/ 13 h 192"/>
                  <a:gd name="T2" fmla="*/ 93 w 266"/>
                  <a:gd name="T3" fmla="*/ 141 h 192"/>
                  <a:gd name="T4" fmla="*/ 253 w 266"/>
                  <a:gd name="T5" fmla="*/ 173 h 192"/>
                  <a:gd name="T6" fmla="*/ 173 w 266"/>
                  <a:gd name="T7" fmla="*/ 189 h 192"/>
                  <a:gd name="T8" fmla="*/ 77 w 266"/>
                  <a:gd name="T9" fmla="*/ 157 h 192"/>
                  <a:gd name="T10" fmla="*/ 13 w 266"/>
                  <a:gd name="T11" fmla="*/ 61 h 192"/>
                  <a:gd name="T12" fmla="*/ 13 w 266"/>
                  <a:gd name="T13" fmla="*/ 13 h 1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66"/>
                  <a:gd name="T22" fmla="*/ 0 h 192"/>
                  <a:gd name="T23" fmla="*/ 266 w 266"/>
                  <a:gd name="T24" fmla="*/ 192 h 1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66" h="192">
                    <a:moveTo>
                      <a:pt x="13" y="13"/>
                    </a:moveTo>
                    <a:cubicBezTo>
                      <a:pt x="26" y="26"/>
                      <a:pt x="53" y="114"/>
                      <a:pt x="93" y="141"/>
                    </a:cubicBezTo>
                    <a:cubicBezTo>
                      <a:pt x="133" y="168"/>
                      <a:pt x="240" y="165"/>
                      <a:pt x="253" y="173"/>
                    </a:cubicBezTo>
                    <a:cubicBezTo>
                      <a:pt x="266" y="181"/>
                      <a:pt x="202" y="192"/>
                      <a:pt x="173" y="189"/>
                    </a:cubicBezTo>
                    <a:cubicBezTo>
                      <a:pt x="144" y="186"/>
                      <a:pt x="104" y="178"/>
                      <a:pt x="77" y="157"/>
                    </a:cubicBezTo>
                    <a:cubicBezTo>
                      <a:pt x="50" y="136"/>
                      <a:pt x="21" y="85"/>
                      <a:pt x="13" y="61"/>
                    </a:cubicBezTo>
                    <a:cubicBezTo>
                      <a:pt x="5" y="37"/>
                      <a:pt x="0" y="0"/>
                      <a:pt x="13" y="13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66" name="Freeform 73"/>
              <p:cNvSpPr>
                <a:spLocks/>
              </p:cNvSpPr>
              <p:nvPr/>
            </p:nvSpPr>
            <p:spPr bwMode="auto">
              <a:xfrm>
                <a:off x="4371" y="2112"/>
                <a:ext cx="202" cy="59"/>
              </a:xfrm>
              <a:custGeom>
                <a:avLst/>
                <a:gdLst>
                  <a:gd name="T0" fmla="*/ 13 w 202"/>
                  <a:gd name="T1" fmla="*/ 8 h 59"/>
                  <a:gd name="T2" fmla="*/ 29 w 202"/>
                  <a:gd name="T3" fmla="*/ 8 h 59"/>
                  <a:gd name="T4" fmla="*/ 189 w 202"/>
                  <a:gd name="T5" fmla="*/ 40 h 59"/>
                  <a:gd name="T6" fmla="*/ 109 w 202"/>
                  <a:gd name="T7" fmla="*/ 56 h 59"/>
                  <a:gd name="T8" fmla="*/ 13 w 202"/>
                  <a:gd name="T9" fmla="*/ 24 h 59"/>
                  <a:gd name="T10" fmla="*/ 61 w 202"/>
                  <a:gd name="T11" fmla="*/ 56 h 59"/>
                  <a:gd name="T12" fmla="*/ 13 w 202"/>
                  <a:gd name="T13" fmla="*/ 8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67" name="Freeform 74"/>
              <p:cNvSpPr>
                <a:spLocks/>
              </p:cNvSpPr>
              <p:nvPr/>
            </p:nvSpPr>
            <p:spPr bwMode="auto">
              <a:xfrm>
                <a:off x="4211" y="2399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68" name="Freeform 75"/>
              <p:cNvSpPr>
                <a:spLocks/>
              </p:cNvSpPr>
              <p:nvPr/>
            </p:nvSpPr>
            <p:spPr bwMode="auto">
              <a:xfrm rot="1815386">
                <a:off x="4035" y="2575"/>
                <a:ext cx="202" cy="28"/>
              </a:xfrm>
              <a:custGeom>
                <a:avLst/>
                <a:gdLst>
                  <a:gd name="T0" fmla="*/ 13 w 202"/>
                  <a:gd name="T1" fmla="*/ 0 h 59"/>
                  <a:gd name="T2" fmla="*/ 29 w 202"/>
                  <a:gd name="T3" fmla="*/ 0 h 59"/>
                  <a:gd name="T4" fmla="*/ 189 w 202"/>
                  <a:gd name="T5" fmla="*/ 0 h 59"/>
                  <a:gd name="T6" fmla="*/ 109 w 202"/>
                  <a:gd name="T7" fmla="*/ 0 h 59"/>
                  <a:gd name="T8" fmla="*/ 13 w 202"/>
                  <a:gd name="T9" fmla="*/ 0 h 59"/>
                  <a:gd name="T10" fmla="*/ 61 w 202"/>
                  <a:gd name="T11" fmla="*/ 0 h 59"/>
                  <a:gd name="T12" fmla="*/ 13 w 202"/>
                  <a:gd name="T13" fmla="*/ 0 h 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2"/>
                  <a:gd name="T22" fmla="*/ 0 h 59"/>
                  <a:gd name="T23" fmla="*/ 202 w 202"/>
                  <a:gd name="T24" fmla="*/ 59 h 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2" h="59">
                    <a:moveTo>
                      <a:pt x="13" y="8"/>
                    </a:moveTo>
                    <a:cubicBezTo>
                      <a:pt x="8" y="0"/>
                      <a:pt x="0" y="3"/>
                      <a:pt x="29" y="8"/>
                    </a:cubicBezTo>
                    <a:cubicBezTo>
                      <a:pt x="58" y="13"/>
                      <a:pt x="176" y="32"/>
                      <a:pt x="189" y="40"/>
                    </a:cubicBezTo>
                    <a:cubicBezTo>
                      <a:pt x="202" y="48"/>
                      <a:pt x="138" y="59"/>
                      <a:pt x="109" y="56"/>
                    </a:cubicBezTo>
                    <a:cubicBezTo>
                      <a:pt x="80" y="53"/>
                      <a:pt x="21" y="24"/>
                      <a:pt x="13" y="24"/>
                    </a:cubicBezTo>
                    <a:cubicBezTo>
                      <a:pt x="5" y="24"/>
                      <a:pt x="61" y="59"/>
                      <a:pt x="61" y="56"/>
                    </a:cubicBezTo>
                    <a:cubicBezTo>
                      <a:pt x="61" y="53"/>
                      <a:pt x="18" y="16"/>
                      <a:pt x="13" y="8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69" name="Freeform 76"/>
              <p:cNvSpPr>
                <a:spLocks/>
              </p:cNvSpPr>
              <p:nvPr/>
            </p:nvSpPr>
            <p:spPr bwMode="auto">
              <a:xfrm>
                <a:off x="3975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0" name="Freeform 77"/>
              <p:cNvSpPr>
                <a:spLocks/>
              </p:cNvSpPr>
              <p:nvPr/>
            </p:nvSpPr>
            <p:spPr bwMode="auto">
              <a:xfrm>
                <a:off x="4007" y="2878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1" name="Freeform 78"/>
              <p:cNvSpPr>
                <a:spLocks/>
              </p:cNvSpPr>
              <p:nvPr/>
            </p:nvSpPr>
            <p:spPr bwMode="auto">
              <a:xfrm>
                <a:off x="4071" y="2686"/>
                <a:ext cx="160" cy="139"/>
              </a:xfrm>
              <a:custGeom>
                <a:avLst/>
                <a:gdLst>
                  <a:gd name="T0" fmla="*/ 10 w 160"/>
                  <a:gd name="T1" fmla="*/ 10 h 139"/>
                  <a:gd name="T2" fmla="*/ 23 w 160"/>
                  <a:gd name="T3" fmla="*/ 18 h 139"/>
                  <a:gd name="T4" fmla="*/ 154 w 160"/>
                  <a:gd name="T5" fmla="*/ 111 h 139"/>
                  <a:gd name="T6" fmla="*/ 57 w 160"/>
                  <a:gd name="T7" fmla="*/ 90 h 139"/>
                  <a:gd name="T8" fmla="*/ 6 w 160"/>
                  <a:gd name="T9" fmla="*/ 16 h 139"/>
                  <a:gd name="T10" fmla="*/ 25 w 160"/>
                  <a:gd name="T11" fmla="*/ 138 h 139"/>
                  <a:gd name="T12" fmla="*/ 10 w 160"/>
                  <a:gd name="T13" fmla="*/ 10 h 1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0"/>
                  <a:gd name="T22" fmla="*/ 0 h 139"/>
                  <a:gd name="T23" fmla="*/ 160 w 160"/>
                  <a:gd name="T24" fmla="*/ 139 h 1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0" h="139">
                    <a:moveTo>
                      <a:pt x="10" y="10"/>
                    </a:moveTo>
                    <a:cubicBezTo>
                      <a:pt x="7" y="4"/>
                      <a:pt x="0" y="0"/>
                      <a:pt x="23" y="18"/>
                    </a:cubicBezTo>
                    <a:cubicBezTo>
                      <a:pt x="47" y="34"/>
                      <a:pt x="148" y="99"/>
                      <a:pt x="154" y="111"/>
                    </a:cubicBezTo>
                    <a:cubicBezTo>
                      <a:pt x="160" y="123"/>
                      <a:pt x="82" y="106"/>
                      <a:pt x="57" y="90"/>
                    </a:cubicBezTo>
                    <a:cubicBezTo>
                      <a:pt x="32" y="74"/>
                      <a:pt x="11" y="8"/>
                      <a:pt x="6" y="16"/>
                    </a:cubicBezTo>
                    <a:cubicBezTo>
                      <a:pt x="1" y="24"/>
                      <a:pt x="24" y="139"/>
                      <a:pt x="25" y="138"/>
                    </a:cubicBezTo>
                    <a:cubicBezTo>
                      <a:pt x="26" y="137"/>
                      <a:pt x="13" y="37"/>
                      <a:pt x="10" y="10"/>
                    </a:cubicBezTo>
                    <a:close/>
                  </a:path>
                </a:pathLst>
              </a:custGeom>
              <a:solidFill>
                <a:srgbClr val="CC3300"/>
              </a:solidFill>
              <a:ln w="31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257" name="Freeform 79"/>
            <p:cNvSpPr>
              <a:spLocks/>
            </p:cNvSpPr>
            <p:nvPr/>
          </p:nvSpPr>
          <p:spPr bwMode="auto">
            <a:xfrm rot="-2948677">
              <a:off x="4636" y="3332"/>
              <a:ext cx="266" cy="130"/>
            </a:xfrm>
            <a:custGeom>
              <a:avLst/>
              <a:gdLst>
                <a:gd name="T0" fmla="*/ 0 w 2287"/>
                <a:gd name="T1" fmla="*/ 0 h 1272"/>
                <a:gd name="T2" fmla="*/ 0 w 2287"/>
                <a:gd name="T3" fmla="*/ 0 h 1272"/>
                <a:gd name="T4" fmla="*/ 0 w 2287"/>
                <a:gd name="T5" fmla="*/ 0 h 1272"/>
                <a:gd name="T6" fmla="*/ 0 w 2287"/>
                <a:gd name="T7" fmla="*/ 0 h 1272"/>
                <a:gd name="T8" fmla="*/ 0 w 2287"/>
                <a:gd name="T9" fmla="*/ 0 h 1272"/>
                <a:gd name="T10" fmla="*/ 0 w 2287"/>
                <a:gd name="T11" fmla="*/ 0 h 1272"/>
                <a:gd name="T12" fmla="*/ 0 w 2287"/>
                <a:gd name="T13" fmla="*/ 0 h 1272"/>
                <a:gd name="T14" fmla="*/ 0 w 2287"/>
                <a:gd name="T15" fmla="*/ 0 h 1272"/>
                <a:gd name="T16" fmla="*/ 0 w 2287"/>
                <a:gd name="T17" fmla="*/ 0 h 1272"/>
                <a:gd name="T18" fmla="*/ 0 w 2287"/>
                <a:gd name="T19" fmla="*/ 0 h 1272"/>
                <a:gd name="T20" fmla="*/ 0 w 2287"/>
                <a:gd name="T21" fmla="*/ 0 h 12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87"/>
                <a:gd name="T34" fmla="*/ 0 h 1272"/>
                <a:gd name="T35" fmla="*/ 2287 w 2287"/>
                <a:gd name="T36" fmla="*/ 1272 h 12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87" h="1272">
                  <a:moveTo>
                    <a:pt x="167" y="952"/>
                  </a:moveTo>
                  <a:cubicBezTo>
                    <a:pt x="152" y="912"/>
                    <a:pt x="0" y="848"/>
                    <a:pt x="63" y="712"/>
                  </a:cubicBezTo>
                  <a:cubicBezTo>
                    <a:pt x="126" y="576"/>
                    <a:pt x="375" y="240"/>
                    <a:pt x="543" y="136"/>
                  </a:cubicBezTo>
                  <a:cubicBezTo>
                    <a:pt x="711" y="32"/>
                    <a:pt x="863" y="104"/>
                    <a:pt x="1071" y="88"/>
                  </a:cubicBezTo>
                  <a:cubicBezTo>
                    <a:pt x="1279" y="72"/>
                    <a:pt x="1599" y="0"/>
                    <a:pt x="1791" y="40"/>
                  </a:cubicBezTo>
                  <a:cubicBezTo>
                    <a:pt x="1983" y="80"/>
                    <a:pt x="2159" y="224"/>
                    <a:pt x="2223" y="328"/>
                  </a:cubicBezTo>
                  <a:cubicBezTo>
                    <a:pt x="2287" y="432"/>
                    <a:pt x="2239" y="520"/>
                    <a:pt x="2175" y="664"/>
                  </a:cubicBezTo>
                  <a:cubicBezTo>
                    <a:pt x="2111" y="808"/>
                    <a:pt x="1975" y="1112"/>
                    <a:pt x="1839" y="1192"/>
                  </a:cubicBezTo>
                  <a:cubicBezTo>
                    <a:pt x="1703" y="1272"/>
                    <a:pt x="1567" y="1144"/>
                    <a:pt x="1359" y="1144"/>
                  </a:cubicBezTo>
                  <a:cubicBezTo>
                    <a:pt x="1151" y="1144"/>
                    <a:pt x="791" y="1224"/>
                    <a:pt x="591" y="1192"/>
                  </a:cubicBezTo>
                  <a:cubicBezTo>
                    <a:pt x="391" y="1160"/>
                    <a:pt x="275" y="1056"/>
                    <a:pt x="159" y="952"/>
                  </a:cubicBezTo>
                </a:path>
              </a:pathLst>
            </a:custGeom>
            <a:gradFill rotWithShape="1">
              <a:gsLst>
                <a:gs pos="0">
                  <a:srgbClr val="C84300"/>
                </a:gs>
                <a:gs pos="100000">
                  <a:srgbClr val="8A2E00"/>
                </a:gs>
              </a:gsLst>
              <a:path path="rect">
                <a:fillToRect l="50000" t="50000" r="50000" b="50000"/>
              </a:path>
            </a:gra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8" name="Freeform 80"/>
            <p:cNvSpPr>
              <a:spLocks/>
            </p:cNvSpPr>
            <p:nvPr/>
          </p:nvSpPr>
          <p:spPr bwMode="auto">
            <a:xfrm>
              <a:off x="4160" y="2864"/>
              <a:ext cx="1144" cy="1280"/>
            </a:xfrm>
            <a:custGeom>
              <a:avLst/>
              <a:gdLst>
                <a:gd name="T0" fmla="*/ 208 w 1144"/>
                <a:gd name="T1" fmla="*/ 1216 h 1280"/>
                <a:gd name="T2" fmla="*/ 880 w 1144"/>
                <a:gd name="T3" fmla="*/ 1264 h 1280"/>
                <a:gd name="T4" fmla="*/ 1024 w 1144"/>
                <a:gd name="T5" fmla="*/ 1120 h 1280"/>
                <a:gd name="T6" fmla="*/ 1120 w 1144"/>
                <a:gd name="T7" fmla="*/ 784 h 1280"/>
                <a:gd name="T8" fmla="*/ 880 w 1144"/>
                <a:gd name="T9" fmla="*/ 208 h 1280"/>
                <a:gd name="T10" fmla="*/ 448 w 1144"/>
                <a:gd name="T11" fmla="*/ 16 h 1280"/>
                <a:gd name="T12" fmla="*/ 208 w 1144"/>
                <a:gd name="T13" fmla="*/ 304 h 1280"/>
                <a:gd name="T14" fmla="*/ 16 w 1144"/>
                <a:gd name="T15" fmla="*/ 592 h 1280"/>
                <a:gd name="T16" fmla="*/ 112 w 1144"/>
                <a:gd name="T17" fmla="*/ 880 h 1280"/>
                <a:gd name="T18" fmla="*/ 160 w 1144"/>
                <a:gd name="T19" fmla="*/ 1072 h 1280"/>
                <a:gd name="T20" fmla="*/ 208 w 1144"/>
                <a:gd name="T21" fmla="*/ 1216 h 12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44"/>
                <a:gd name="T34" fmla="*/ 0 h 1280"/>
                <a:gd name="T35" fmla="*/ 1144 w 1144"/>
                <a:gd name="T36" fmla="*/ 1280 h 128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44" h="1280">
                  <a:moveTo>
                    <a:pt x="208" y="1216"/>
                  </a:moveTo>
                  <a:cubicBezTo>
                    <a:pt x="328" y="1248"/>
                    <a:pt x="744" y="1280"/>
                    <a:pt x="880" y="1264"/>
                  </a:cubicBezTo>
                  <a:cubicBezTo>
                    <a:pt x="1016" y="1248"/>
                    <a:pt x="984" y="1200"/>
                    <a:pt x="1024" y="1120"/>
                  </a:cubicBezTo>
                  <a:cubicBezTo>
                    <a:pt x="1064" y="1040"/>
                    <a:pt x="1144" y="936"/>
                    <a:pt x="1120" y="784"/>
                  </a:cubicBezTo>
                  <a:cubicBezTo>
                    <a:pt x="1096" y="632"/>
                    <a:pt x="992" y="336"/>
                    <a:pt x="880" y="208"/>
                  </a:cubicBezTo>
                  <a:cubicBezTo>
                    <a:pt x="768" y="80"/>
                    <a:pt x="560" y="0"/>
                    <a:pt x="448" y="16"/>
                  </a:cubicBezTo>
                  <a:cubicBezTo>
                    <a:pt x="336" y="32"/>
                    <a:pt x="280" y="208"/>
                    <a:pt x="208" y="304"/>
                  </a:cubicBezTo>
                  <a:cubicBezTo>
                    <a:pt x="136" y="400"/>
                    <a:pt x="32" y="496"/>
                    <a:pt x="16" y="592"/>
                  </a:cubicBezTo>
                  <a:cubicBezTo>
                    <a:pt x="0" y="688"/>
                    <a:pt x="88" y="800"/>
                    <a:pt x="112" y="880"/>
                  </a:cubicBezTo>
                  <a:cubicBezTo>
                    <a:pt x="136" y="960"/>
                    <a:pt x="144" y="1016"/>
                    <a:pt x="160" y="1072"/>
                  </a:cubicBezTo>
                  <a:cubicBezTo>
                    <a:pt x="176" y="1128"/>
                    <a:pt x="88" y="1184"/>
                    <a:pt x="208" y="1216"/>
                  </a:cubicBezTo>
                  <a:close/>
                </a:path>
              </a:pathLst>
            </a:cu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9" name="Freeform 81"/>
            <p:cNvSpPr>
              <a:spLocks/>
            </p:cNvSpPr>
            <p:nvPr/>
          </p:nvSpPr>
          <p:spPr bwMode="auto">
            <a:xfrm>
              <a:off x="4224" y="2880"/>
              <a:ext cx="1056" cy="1248"/>
            </a:xfrm>
            <a:custGeom>
              <a:avLst/>
              <a:gdLst>
                <a:gd name="T0" fmla="*/ 288 w 1056"/>
                <a:gd name="T1" fmla="*/ 48 h 1248"/>
                <a:gd name="T2" fmla="*/ 720 w 1056"/>
                <a:gd name="T3" fmla="*/ 96 h 1248"/>
                <a:gd name="T4" fmla="*/ 192 w 1056"/>
                <a:gd name="T5" fmla="*/ 192 h 1248"/>
                <a:gd name="T6" fmla="*/ 864 w 1056"/>
                <a:gd name="T7" fmla="*/ 240 h 1248"/>
                <a:gd name="T8" fmla="*/ 96 w 1056"/>
                <a:gd name="T9" fmla="*/ 336 h 1248"/>
                <a:gd name="T10" fmla="*/ 960 w 1056"/>
                <a:gd name="T11" fmla="*/ 432 h 1248"/>
                <a:gd name="T12" fmla="*/ 0 w 1056"/>
                <a:gd name="T13" fmla="*/ 528 h 1248"/>
                <a:gd name="T14" fmla="*/ 1056 w 1056"/>
                <a:gd name="T15" fmla="*/ 624 h 1248"/>
                <a:gd name="T16" fmla="*/ 0 w 1056"/>
                <a:gd name="T17" fmla="*/ 720 h 1248"/>
                <a:gd name="T18" fmla="*/ 1056 w 1056"/>
                <a:gd name="T19" fmla="*/ 816 h 1248"/>
                <a:gd name="T20" fmla="*/ 48 w 1056"/>
                <a:gd name="T21" fmla="*/ 912 h 1248"/>
                <a:gd name="T22" fmla="*/ 1008 w 1056"/>
                <a:gd name="T23" fmla="*/ 1008 h 1248"/>
                <a:gd name="T24" fmla="*/ 96 w 1056"/>
                <a:gd name="T25" fmla="*/ 1056 h 1248"/>
                <a:gd name="T26" fmla="*/ 912 w 1056"/>
                <a:gd name="T27" fmla="*/ 1200 h 1248"/>
                <a:gd name="T28" fmla="*/ 816 w 1056"/>
                <a:gd name="T29" fmla="*/ 1200 h 1248"/>
                <a:gd name="T30" fmla="*/ 1056 w 1056"/>
                <a:gd name="T31" fmla="*/ 816 h 1248"/>
                <a:gd name="T32" fmla="*/ 720 w 1056"/>
                <a:gd name="T33" fmla="*/ 1248 h 1248"/>
                <a:gd name="T34" fmla="*/ 1008 w 1056"/>
                <a:gd name="T35" fmla="*/ 528 h 1248"/>
                <a:gd name="T36" fmla="*/ 624 w 1056"/>
                <a:gd name="T37" fmla="*/ 1248 h 1248"/>
                <a:gd name="T38" fmla="*/ 912 w 1056"/>
                <a:gd name="T39" fmla="*/ 288 h 1248"/>
                <a:gd name="T40" fmla="*/ 576 w 1056"/>
                <a:gd name="T41" fmla="*/ 1248 h 1248"/>
                <a:gd name="T42" fmla="*/ 816 w 1056"/>
                <a:gd name="T43" fmla="*/ 192 h 1248"/>
                <a:gd name="T44" fmla="*/ 720 w 1056"/>
                <a:gd name="T45" fmla="*/ 96 h 1248"/>
                <a:gd name="T46" fmla="*/ 576 w 1056"/>
                <a:gd name="T47" fmla="*/ 1200 h 1248"/>
                <a:gd name="T48" fmla="*/ 624 w 1056"/>
                <a:gd name="T49" fmla="*/ 48 h 1248"/>
                <a:gd name="T50" fmla="*/ 528 w 1056"/>
                <a:gd name="T51" fmla="*/ 0 h 1248"/>
                <a:gd name="T52" fmla="*/ 528 w 1056"/>
                <a:gd name="T53" fmla="*/ 1248 h 1248"/>
                <a:gd name="T54" fmla="*/ 480 w 1056"/>
                <a:gd name="T55" fmla="*/ 1200 h 1248"/>
                <a:gd name="T56" fmla="*/ 384 w 1056"/>
                <a:gd name="T57" fmla="*/ 0 h 1248"/>
                <a:gd name="T58" fmla="*/ 288 w 1056"/>
                <a:gd name="T59" fmla="*/ 40 h 1248"/>
                <a:gd name="T60" fmla="*/ 432 w 1056"/>
                <a:gd name="T61" fmla="*/ 1248 h 1248"/>
                <a:gd name="T62" fmla="*/ 288 w 1056"/>
                <a:gd name="T63" fmla="*/ 1152 h 1248"/>
                <a:gd name="T64" fmla="*/ 192 w 1056"/>
                <a:gd name="T65" fmla="*/ 192 h 1248"/>
                <a:gd name="T66" fmla="*/ 192 w 1056"/>
                <a:gd name="T67" fmla="*/ 1152 h 1248"/>
                <a:gd name="T68" fmla="*/ 48 w 1056"/>
                <a:gd name="T69" fmla="*/ 384 h 1248"/>
                <a:gd name="T70" fmla="*/ 48 w 1056"/>
                <a:gd name="T71" fmla="*/ 816 h 1248"/>
                <a:gd name="T72" fmla="*/ 144 w 1056"/>
                <a:gd name="T73" fmla="*/ 1200 h 124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56"/>
                <a:gd name="T112" fmla="*/ 0 h 1248"/>
                <a:gd name="T113" fmla="*/ 1056 w 1056"/>
                <a:gd name="T114" fmla="*/ 1248 h 124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56" h="1248">
                  <a:moveTo>
                    <a:pt x="288" y="48"/>
                  </a:moveTo>
                  <a:lnTo>
                    <a:pt x="720" y="96"/>
                  </a:lnTo>
                  <a:lnTo>
                    <a:pt x="192" y="192"/>
                  </a:lnTo>
                  <a:lnTo>
                    <a:pt x="864" y="240"/>
                  </a:lnTo>
                  <a:lnTo>
                    <a:pt x="96" y="336"/>
                  </a:lnTo>
                  <a:lnTo>
                    <a:pt x="960" y="432"/>
                  </a:lnTo>
                  <a:lnTo>
                    <a:pt x="0" y="528"/>
                  </a:lnTo>
                  <a:lnTo>
                    <a:pt x="1056" y="624"/>
                  </a:lnTo>
                  <a:lnTo>
                    <a:pt x="0" y="720"/>
                  </a:lnTo>
                  <a:lnTo>
                    <a:pt x="1056" y="816"/>
                  </a:lnTo>
                  <a:lnTo>
                    <a:pt x="48" y="912"/>
                  </a:lnTo>
                  <a:lnTo>
                    <a:pt x="1008" y="1008"/>
                  </a:lnTo>
                  <a:lnTo>
                    <a:pt x="96" y="1056"/>
                  </a:lnTo>
                  <a:lnTo>
                    <a:pt x="912" y="1200"/>
                  </a:lnTo>
                  <a:lnTo>
                    <a:pt x="816" y="1200"/>
                  </a:lnTo>
                  <a:lnTo>
                    <a:pt x="1056" y="816"/>
                  </a:lnTo>
                  <a:lnTo>
                    <a:pt x="720" y="1248"/>
                  </a:lnTo>
                  <a:lnTo>
                    <a:pt x="1008" y="528"/>
                  </a:lnTo>
                  <a:lnTo>
                    <a:pt x="624" y="1248"/>
                  </a:lnTo>
                  <a:lnTo>
                    <a:pt x="912" y="288"/>
                  </a:lnTo>
                  <a:lnTo>
                    <a:pt x="576" y="1248"/>
                  </a:lnTo>
                  <a:lnTo>
                    <a:pt x="816" y="192"/>
                  </a:lnTo>
                  <a:lnTo>
                    <a:pt x="720" y="96"/>
                  </a:lnTo>
                  <a:lnTo>
                    <a:pt x="576" y="1200"/>
                  </a:lnTo>
                  <a:lnTo>
                    <a:pt x="624" y="48"/>
                  </a:lnTo>
                  <a:lnTo>
                    <a:pt x="528" y="0"/>
                  </a:lnTo>
                  <a:lnTo>
                    <a:pt x="528" y="1248"/>
                  </a:lnTo>
                  <a:lnTo>
                    <a:pt x="480" y="1200"/>
                  </a:lnTo>
                  <a:lnTo>
                    <a:pt x="384" y="0"/>
                  </a:lnTo>
                  <a:lnTo>
                    <a:pt x="288" y="40"/>
                  </a:lnTo>
                  <a:lnTo>
                    <a:pt x="432" y="1248"/>
                  </a:lnTo>
                  <a:lnTo>
                    <a:pt x="288" y="1152"/>
                  </a:lnTo>
                  <a:lnTo>
                    <a:pt x="192" y="192"/>
                  </a:lnTo>
                  <a:lnTo>
                    <a:pt x="192" y="1152"/>
                  </a:lnTo>
                  <a:lnTo>
                    <a:pt x="48" y="384"/>
                  </a:lnTo>
                  <a:lnTo>
                    <a:pt x="48" y="816"/>
                  </a:lnTo>
                  <a:lnTo>
                    <a:pt x="144" y="1200"/>
                  </a:lnTo>
                </a:path>
              </a:pathLst>
            </a:custGeom>
            <a:noFill/>
            <a:ln w="31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0" name="Freeform 82"/>
            <p:cNvSpPr>
              <a:spLocks/>
            </p:cNvSpPr>
            <p:nvPr/>
          </p:nvSpPr>
          <p:spPr bwMode="auto">
            <a:xfrm>
              <a:off x="4352" y="2752"/>
              <a:ext cx="720" cy="456"/>
            </a:xfrm>
            <a:custGeom>
              <a:avLst/>
              <a:gdLst>
                <a:gd name="T0" fmla="*/ 0 w 720"/>
                <a:gd name="T1" fmla="*/ 456 h 456"/>
                <a:gd name="T2" fmla="*/ 80 w 720"/>
                <a:gd name="T3" fmla="*/ 120 h 456"/>
                <a:gd name="T4" fmla="*/ 288 w 720"/>
                <a:gd name="T5" fmla="*/ 8 h 456"/>
                <a:gd name="T6" fmla="*/ 560 w 720"/>
                <a:gd name="T7" fmla="*/ 72 h 456"/>
                <a:gd name="T8" fmla="*/ 720 w 720"/>
                <a:gd name="T9" fmla="*/ 376 h 4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456"/>
                <a:gd name="T17" fmla="*/ 720 w 720"/>
                <a:gd name="T18" fmla="*/ 456 h 4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456">
                  <a:moveTo>
                    <a:pt x="0" y="456"/>
                  </a:moveTo>
                  <a:cubicBezTo>
                    <a:pt x="13" y="400"/>
                    <a:pt x="32" y="195"/>
                    <a:pt x="80" y="120"/>
                  </a:cubicBezTo>
                  <a:cubicBezTo>
                    <a:pt x="128" y="45"/>
                    <a:pt x="208" y="16"/>
                    <a:pt x="288" y="8"/>
                  </a:cubicBezTo>
                  <a:cubicBezTo>
                    <a:pt x="368" y="0"/>
                    <a:pt x="488" y="11"/>
                    <a:pt x="560" y="72"/>
                  </a:cubicBezTo>
                  <a:cubicBezTo>
                    <a:pt x="632" y="133"/>
                    <a:pt x="687" y="313"/>
                    <a:pt x="720" y="37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1" name="Freeform 83" descr="Дуб"/>
            <p:cNvSpPr>
              <a:spLocks/>
            </p:cNvSpPr>
            <p:nvPr/>
          </p:nvSpPr>
          <p:spPr bwMode="auto">
            <a:xfrm>
              <a:off x="4416" y="2688"/>
              <a:ext cx="514" cy="144"/>
            </a:xfrm>
            <a:custGeom>
              <a:avLst/>
              <a:gdLst>
                <a:gd name="T0" fmla="*/ 0 w 1352"/>
                <a:gd name="T1" fmla="*/ 0 h 331"/>
                <a:gd name="T2" fmla="*/ 0 w 1352"/>
                <a:gd name="T3" fmla="*/ 0 h 331"/>
                <a:gd name="T4" fmla="*/ 0 w 1352"/>
                <a:gd name="T5" fmla="*/ 0 h 331"/>
                <a:gd name="T6" fmla="*/ 0 w 1352"/>
                <a:gd name="T7" fmla="*/ 0 h 331"/>
                <a:gd name="T8" fmla="*/ 0 w 1352"/>
                <a:gd name="T9" fmla="*/ 0 h 331"/>
                <a:gd name="T10" fmla="*/ 0 w 1352"/>
                <a:gd name="T11" fmla="*/ 0 h 331"/>
                <a:gd name="T12" fmla="*/ 0 w 1352"/>
                <a:gd name="T13" fmla="*/ 0 h 331"/>
                <a:gd name="T14" fmla="*/ 0 w 1352"/>
                <a:gd name="T15" fmla="*/ 0 h 331"/>
                <a:gd name="T16" fmla="*/ 0 w 1352"/>
                <a:gd name="T17" fmla="*/ 0 h 3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52"/>
                <a:gd name="T28" fmla="*/ 0 h 331"/>
                <a:gd name="T29" fmla="*/ 1352 w 1352"/>
                <a:gd name="T30" fmla="*/ 331 h 3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52" h="331">
                  <a:moveTo>
                    <a:pt x="19" y="139"/>
                  </a:moveTo>
                  <a:cubicBezTo>
                    <a:pt x="30" y="99"/>
                    <a:pt x="16" y="96"/>
                    <a:pt x="147" y="75"/>
                  </a:cubicBezTo>
                  <a:cubicBezTo>
                    <a:pt x="278" y="54"/>
                    <a:pt x="614" y="0"/>
                    <a:pt x="803" y="11"/>
                  </a:cubicBezTo>
                  <a:cubicBezTo>
                    <a:pt x="992" y="22"/>
                    <a:pt x="1214" y="91"/>
                    <a:pt x="1283" y="139"/>
                  </a:cubicBezTo>
                  <a:cubicBezTo>
                    <a:pt x="1352" y="187"/>
                    <a:pt x="1283" y="283"/>
                    <a:pt x="1219" y="299"/>
                  </a:cubicBezTo>
                  <a:cubicBezTo>
                    <a:pt x="1155" y="315"/>
                    <a:pt x="1014" y="246"/>
                    <a:pt x="899" y="235"/>
                  </a:cubicBezTo>
                  <a:cubicBezTo>
                    <a:pt x="784" y="224"/>
                    <a:pt x="667" y="222"/>
                    <a:pt x="531" y="235"/>
                  </a:cubicBezTo>
                  <a:cubicBezTo>
                    <a:pt x="395" y="248"/>
                    <a:pt x="166" y="331"/>
                    <a:pt x="83" y="315"/>
                  </a:cubicBezTo>
                  <a:cubicBezTo>
                    <a:pt x="0" y="299"/>
                    <a:pt x="8" y="179"/>
                    <a:pt x="19" y="139"/>
                  </a:cubicBezTo>
                  <a:close/>
                </a:path>
              </a:pathLst>
            </a:custGeom>
            <a:blipFill dpi="0" rotWithShape="1">
              <a:blip r:embed="rId3" cstate="email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22222E-6 L 0.09722 -0.00371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22222E-6 L 0.09722 -0.0037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" y="-2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0063" y="357188"/>
            <a:ext cx="8143875" cy="10382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ru-RU" sz="4400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85813" y="2500313"/>
            <a:ext cx="7358062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 «Да» и «нет» не говорите,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  знаком их изобразите.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4000" b="1" smtClean="0"/>
              <a:t>«</a:t>
            </a:r>
            <a:r>
              <a:rPr lang="ru-RU" sz="4000" b="1" smtClean="0">
                <a:solidFill>
                  <a:srgbClr val="C00000"/>
                </a:solidFill>
              </a:rPr>
              <a:t>да</a:t>
            </a:r>
            <a:r>
              <a:rPr lang="ru-RU" sz="4000" b="1" smtClean="0"/>
              <a:t>» знаком «</a:t>
            </a:r>
            <a:r>
              <a:rPr lang="ru-RU" sz="4000" b="1" smtClean="0">
                <a:solidFill>
                  <a:srgbClr val="C00000"/>
                </a:solidFill>
              </a:rPr>
              <a:t>+</a:t>
            </a:r>
            <a:r>
              <a:rPr lang="ru-RU" sz="4000" b="1" smtClean="0"/>
              <a:t>»,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4000" b="1" smtClean="0"/>
              <a:t>«</a:t>
            </a:r>
            <a:r>
              <a:rPr lang="ru-RU" sz="4000" b="1" smtClean="0">
                <a:solidFill>
                  <a:srgbClr val="7030A0"/>
                </a:solidFill>
              </a:rPr>
              <a:t>нет</a:t>
            </a:r>
            <a:r>
              <a:rPr lang="ru-RU" sz="4000" b="1" smtClean="0"/>
              <a:t>» знаком «</a:t>
            </a:r>
            <a:r>
              <a:rPr lang="ru-RU" sz="4000" b="1" smtClean="0">
                <a:solidFill>
                  <a:srgbClr val="7030A0"/>
                </a:solidFill>
              </a:rPr>
              <a:t>-</a:t>
            </a:r>
            <a:r>
              <a:rPr lang="ru-RU" sz="4000" b="1" smtClean="0"/>
              <a:t>».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mtClean="0"/>
          </a:p>
        </p:txBody>
      </p:sp>
      <p:pic>
        <p:nvPicPr>
          <p:cNvPr id="10244" name="Picture 7" descr="2х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500" y="428625"/>
            <a:ext cx="2601913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88" y="1143000"/>
            <a:ext cx="8429625" cy="5000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b="1" smtClean="0">
                <a:solidFill>
                  <a:srgbClr val="002060"/>
                </a:solidFill>
              </a:rPr>
              <a:t>1.Зависимость между количеством   товара и стоимостью покупки является прямой пропорциональностью.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b="1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b="1" smtClean="0">
                <a:solidFill>
                  <a:srgbClr val="008000"/>
                </a:solidFill>
              </a:rPr>
              <a:t>2. Рост ребенка и его возраст прямо пропорциональны.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b="1" smtClean="0">
              <a:solidFill>
                <a:srgbClr val="008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b="1" smtClean="0">
                <a:solidFill>
                  <a:srgbClr val="0070C0"/>
                </a:solidFill>
              </a:rPr>
              <a:t>3.При постоянной ширине прямоугольника его длина и площадь прямо пропорциональны.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b="1" smtClean="0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3" name="Rectangle 15"/>
          <p:cNvSpPr>
            <a:spLocks noGrp="1" noChangeArrowheads="1"/>
          </p:cNvSpPr>
          <p:nvPr>
            <p:ph type="body" idx="4294967295"/>
          </p:nvPr>
        </p:nvSpPr>
        <p:spPr>
          <a:xfrm>
            <a:off x="714375" y="642938"/>
            <a:ext cx="7643813" cy="4786312"/>
          </a:xfrm>
        </p:spPr>
        <p:txBody>
          <a:bodyPr>
            <a:noAutofit/>
          </a:bodyPr>
          <a:lstStyle/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solidFill>
                  <a:srgbClr val="0070C0"/>
                </a:solidFill>
              </a:rPr>
              <a:t>4. Скорость автомобиля и время его движения обратно пропорциональны.</a:t>
            </a:r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b="1" dirty="0"/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5. Скорость автомобиля и его пройденный путь обратно пропорциональны.</a:t>
            </a:r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b="1" dirty="0"/>
          </a:p>
          <a:p>
            <a:pPr marL="265176" indent="-265176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dirty="0">
                <a:solidFill>
                  <a:srgbClr val="C00000"/>
                </a:solidFill>
              </a:rPr>
              <a:t>6. Две величины называются обратно пропорциональными, если при увеличении одной из них в два раза другая в два раза уменьшается.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8625" y="785813"/>
            <a:ext cx="8501063" cy="53070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b="1" smtClean="0">
                <a:solidFill>
                  <a:srgbClr val="00B050"/>
                </a:solidFill>
              </a:rPr>
              <a:t>7. Грузоподъемность машин и их количество прямо пропорциональны.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b="1" smtClean="0">
                <a:solidFill>
                  <a:srgbClr val="7030A0"/>
                </a:solidFill>
              </a:rPr>
              <a:t>8. Периметр квадрата и длина его стороны прямо пропорциональны.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9600" b="1" smtClean="0">
                <a:solidFill>
                  <a:srgbClr val="C00000"/>
                </a:solidFill>
              </a:rPr>
              <a:t>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b="1" smtClean="0"/>
          </a:p>
        </p:txBody>
      </p:sp>
      <p:pic>
        <p:nvPicPr>
          <p:cNvPr id="13315" name="Picture 7" descr="2х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86150" y="3929063"/>
            <a:ext cx="2443163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85813" y="857250"/>
            <a:ext cx="7643812" cy="407193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z="3600" b="1" smtClean="0">
                <a:solidFill>
                  <a:srgbClr val="002060"/>
                </a:solidFill>
              </a:rPr>
              <a:t>Проверим ответы: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  <a:p>
            <a:pPr algn="ctr" eaLnBrk="1" hangingPunct="1">
              <a:buFontTx/>
              <a:buNone/>
            </a:pPr>
            <a:r>
              <a:rPr lang="ru-RU" sz="5400" b="1" smtClean="0">
                <a:solidFill>
                  <a:srgbClr val="C00000"/>
                </a:solidFill>
              </a:rPr>
              <a:t>+</a:t>
            </a:r>
            <a:r>
              <a:rPr lang="ru-RU" sz="5400" b="1" smtClean="0"/>
              <a:t> </a:t>
            </a:r>
            <a:r>
              <a:rPr lang="ru-RU" sz="5400" b="1" smtClean="0">
                <a:solidFill>
                  <a:srgbClr val="7030A0"/>
                </a:solidFill>
              </a:rPr>
              <a:t>-</a:t>
            </a:r>
            <a:r>
              <a:rPr lang="ru-RU" sz="5400" b="1" smtClean="0"/>
              <a:t> </a:t>
            </a:r>
            <a:r>
              <a:rPr lang="ru-RU" sz="5400" b="1" smtClean="0">
                <a:solidFill>
                  <a:srgbClr val="C00000"/>
                </a:solidFill>
              </a:rPr>
              <a:t>+ +</a:t>
            </a:r>
            <a:r>
              <a:rPr lang="ru-RU" sz="5400" b="1" smtClean="0"/>
              <a:t> </a:t>
            </a:r>
            <a:r>
              <a:rPr lang="ru-RU" sz="5400" b="1" smtClean="0">
                <a:solidFill>
                  <a:srgbClr val="7030A0"/>
                </a:solidFill>
              </a:rPr>
              <a:t>-</a:t>
            </a:r>
            <a:r>
              <a:rPr lang="ru-RU" sz="5400" b="1" smtClean="0"/>
              <a:t> </a:t>
            </a:r>
            <a:r>
              <a:rPr lang="ru-RU" sz="5400" b="1" smtClean="0">
                <a:solidFill>
                  <a:srgbClr val="C00000"/>
                </a:solidFill>
              </a:rPr>
              <a:t>+</a:t>
            </a:r>
            <a:r>
              <a:rPr lang="ru-RU" sz="5400" b="1" smtClean="0"/>
              <a:t> </a:t>
            </a:r>
            <a:r>
              <a:rPr lang="ru-RU" sz="5400" b="1" smtClean="0">
                <a:solidFill>
                  <a:srgbClr val="7030A0"/>
                </a:solidFill>
              </a:rPr>
              <a:t>-</a:t>
            </a:r>
            <a:r>
              <a:rPr lang="ru-RU" sz="5400" b="1" smtClean="0"/>
              <a:t> </a:t>
            </a:r>
            <a:r>
              <a:rPr lang="ru-RU" sz="5400" b="1" smtClean="0">
                <a:solidFill>
                  <a:srgbClr val="C00000"/>
                </a:solidFill>
              </a:rPr>
              <a:t>+</a:t>
            </a:r>
          </a:p>
          <a:p>
            <a:pPr eaLnBrk="1" hangingPunct="1"/>
            <a:endParaRPr lang="ru-RU" smtClean="0"/>
          </a:p>
        </p:txBody>
      </p:sp>
      <p:pic>
        <p:nvPicPr>
          <p:cNvPr id="14339" name="Picture 6" descr="Хочу все знать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86563" y="642938"/>
            <a:ext cx="2071687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648</TotalTime>
  <Words>569</Words>
  <Application>Microsoft Office PowerPoint</Application>
  <PresentationFormat>Экран (4:3)</PresentationFormat>
  <Paragraphs>111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Comic Sans MS</vt:lpstr>
      <vt:lpstr>Arial</vt:lpstr>
      <vt:lpstr>Verdana</vt:lpstr>
      <vt:lpstr>Wingdings 2</vt:lpstr>
      <vt:lpstr>Calibri</vt:lpstr>
      <vt:lpstr>Times New Roman</vt:lpstr>
      <vt:lpstr>Аспект</vt:lpstr>
      <vt:lpstr>Прямая и обратная пропорциональные зависимости</vt:lpstr>
      <vt:lpstr>Актуализация знаний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Поставь себе оценку:</vt:lpstr>
      <vt:lpstr>Слайд 11</vt:lpstr>
      <vt:lpstr>Решение.</vt:lpstr>
      <vt:lpstr>Слайд 13</vt:lpstr>
      <vt:lpstr>Решение.</vt:lpstr>
      <vt:lpstr>Слайд 15</vt:lpstr>
      <vt:lpstr>Решение.</vt:lpstr>
      <vt:lpstr>?    Проверь себя:</vt:lpstr>
      <vt:lpstr>Домашнее задание.</vt:lpstr>
    </vt:vector>
  </TitlesOfParts>
  <Company>частник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Мария</dc:creator>
  <cp:lastModifiedBy>re</cp:lastModifiedBy>
  <cp:revision>59</cp:revision>
  <dcterms:created xsi:type="dcterms:W3CDTF">2008-01-16T14:09:23Z</dcterms:created>
  <dcterms:modified xsi:type="dcterms:W3CDTF">2014-04-10T17:48:06Z</dcterms:modified>
</cp:coreProperties>
</file>