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58" r:id="rId6"/>
    <p:sldId id="272" r:id="rId7"/>
    <p:sldId id="273" r:id="rId8"/>
    <p:sldId id="264" r:id="rId9"/>
    <p:sldId id="267" r:id="rId10"/>
    <p:sldId id="265" r:id="rId11"/>
    <p:sldId id="261" r:id="rId12"/>
    <p:sldId id="266" r:id="rId13"/>
    <p:sldId id="268" r:id="rId14"/>
    <p:sldId id="270" r:id="rId15"/>
    <p:sldId id="269" r:id="rId16"/>
    <p:sldId id="271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>
        <p:scale>
          <a:sx n="70" d="100"/>
          <a:sy n="70" d="100"/>
        </p:scale>
        <p:origin x="-3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F0F18C-53CA-4588-BE04-4069665CB401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EE47AE1-2EE1-41B2-9335-50D64725EE92}">
      <dgm:prSet phldrT="[Текст]"/>
      <dgm:spPr/>
      <dgm:t>
        <a:bodyPr/>
        <a:lstStyle/>
        <a:p>
          <a:r>
            <a:rPr lang="en-US" dirty="0" smtClean="0">
              <a:solidFill>
                <a:schemeClr val="bg1">
                  <a:lumMod val="20000"/>
                  <a:lumOff val="80000"/>
                </a:schemeClr>
              </a:solidFill>
            </a:rPr>
            <a:t>Present Simple</a:t>
          </a:r>
          <a:endParaRPr lang="ru-RU" dirty="0">
            <a:solidFill>
              <a:schemeClr val="bg1">
                <a:lumMod val="20000"/>
                <a:lumOff val="80000"/>
              </a:schemeClr>
            </a:solidFill>
          </a:endParaRPr>
        </a:p>
      </dgm:t>
    </dgm:pt>
    <dgm:pt modelId="{777F34A8-1D73-48BD-A346-B3EAD7DE42B7}" type="parTrans" cxnId="{14A8357C-2FA4-49AF-AC72-36E46384C3A7}">
      <dgm:prSet/>
      <dgm:spPr/>
      <dgm:t>
        <a:bodyPr/>
        <a:lstStyle/>
        <a:p>
          <a:endParaRPr lang="ru-RU"/>
        </a:p>
      </dgm:t>
    </dgm:pt>
    <dgm:pt modelId="{179EBBEE-90A6-4016-A090-6E21AA5C50F9}" type="sibTrans" cxnId="{14A8357C-2FA4-49AF-AC72-36E46384C3A7}">
      <dgm:prSet/>
      <dgm:spPr/>
      <dgm:t>
        <a:bodyPr/>
        <a:lstStyle/>
        <a:p>
          <a:endParaRPr lang="ru-RU"/>
        </a:p>
      </dgm:t>
    </dgm:pt>
    <dgm:pt modelId="{7C170E1E-198B-424F-A30F-84583B3887B2}">
      <dgm:prSet phldrT="[Текст]" custT="1"/>
      <dgm:spPr/>
      <dgm:t>
        <a:bodyPr/>
        <a:lstStyle/>
        <a:p>
          <a:r>
            <a:rPr lang="en-US" sz="2800" b="1" dirty="0" smtClean="0"/>
            <a:t>do/does</a:t>
          </a:r>
          <a:endParaRPr lang="ru-RU" sz="2800" b="1" dirty="0"/>
        </a:p>
      </dgm:t>
    </dgm:pt>
    <dgm:pt modelId="{F6088B22-B1A9-4DAC-9CC3-602834037053}" type="parTrans" cxnId="{A3D9B349-F62D-4B43-AF92-7C9EA13BF7C0}">
      <dgm:prSet/>
      <dgm:spPr/>
      <dgm:t>
        <a:bodyPr/>
        <a:lstStyle/>
        <a:p>
          <a:endParaRPr lang="ru-RU"/>
        </a:p>
      </dgm:t>
    </dgm:pt>
    <dgm:pt modelId="{A944481D-5A9B-44A4-A7B7-5C12622842F7}" type="sibTrans" cxnId="{A3D9B349-F62D-4B43-AF92-7C9EA13BF7C0}">
      <dgm:prSet/>
      <dgm:spPr/>
      <dgm:t>
        <a:bodyPr/>
        <a:lstStyle/>
        <a:p>
          <a:endParaRPr lang="ru-RU"/>
        </a:p>
      </dgm:t>
    </dgm:pt>
    <dgm:pt modelId="{2A6ECB3E-A663-426F-AFC2-D51490CF37B7}">
      <dgm:prSet phldrT="[Текст]"/>
      <dgm:spPr/>
      <dgm:t>
        <a:bodyPr/>
        <a:lstStyle/>
        <a:p>
          <a:r>
            <a:rPr lang="en-US" dirty="0" smtClean="0">
              <a:solidFill>
                <a:schemeClr val="bg1">
                  <a:lumMod val="20000"/>
                  <a:lumOff val="80000"/>
                </a:schemeClr>
              </a:solidFill>
            </a:rPr>
            <a:t>Simple Past</a:t>
          </a:r>
          <a:endParaRPr lang="ru-RU" dirty="0">
            <a:solidFill>
              <a:schemeClr val="bg1">
                <a:lumMod val="20000"/>
                <a:lumOff val="80000"/>
              </a:schemeClr>
            </a:solidFill>
          </a:endParaRPr>
        </a:p>
      </dgm:t>
    </dgm:pt>
    <dgm:pt modelId="{7377EF17-18C9-43EE-9C76-340CD4ADD16D}" type="parTrans" cxnId="{E1AA85BA-08F3-46A1-833D-BDA24F756AD3}">
      <dgm:prSet/>
      <dgm:spPr/>
      <dgm:t>
        <a:bodyPr/>
        <a:lstStyle/>
        <a:p>
          <a:endParaRPr lang="ru-RU"/>
        </a:p>
      </dgm:t>
    </dgm:pt>
    <dgm:pt modelId="{4199CE8B-579B-409C-A929-BBAD89DF061A}" type="sibTrans" cxnId="{E1AA85BA-08F3-46A1-833D-BDA24F756AD3}">
      <dgm:prSet/>
      <dgm:spPr/>
      <dgm:t>
        <a:bodyPr/>
        <a:lstStyle/>
        <a:p>
          <a:endParaRPr lang="ru-RU"/>
        </a:p>
      </dgm:t>
    </dgm:pt>
    <dgm:pt modelId="{022F18CE-EB55-4B11-9FB5-115EFB82FE8D}">
      <dgm:prSet phldrT="[Текст]" custT="1"/>
      <dgm:spPr/>
      <dgm:t>
        <a:bodyPr/>
        <a:lstStyle/>
        <a:p>
          <a:r>
            <a:rPr lang="en-US" sz="2800" b="1" dirty="0" smtClean="0"/>
            <a:t>did</a:t>
          </a:r>
          <a:endParaRPr lang="ru-RU" sz="2800" b="1" dirty="0"/>
        </a:p>
      </dgm:t>
    </dgm:pt>
    <dgm:pt modelId="{0DF6C2AB-6713-4D7C-9BB6-0448D23A4C08}" type="parTrans" cxnId="{D5C94CA5-7A28-4A5B-AC06-8042FE8DBE1E}">
      <dgm:prSet/>
      <dgm:spPr/>
      <dgm:t>
        <a:bodyPr/>
        <a:lstStyle/>
        <a:p>
          <a:endParaRPr lang="ru-RU"/>
        </a:p>
      </dgm:t>
    </dgm:pt>
    <dgm:pt modelId="{CAD07675-8E4F-47C9-976C-2B23544EB438}" type="sibTrans" cxnId="{D5C94CA5-7A28-4A5B-AC06-8042FE8DBE1E}">
      <dgm:prSet/>
      <dgm:spPr/>
      <dgm:t>
        <a:bodyPr/>
        <a:lstStyle/>
        <a:p>
          <a:endParaRPr lang="ru-RU"/>
        </a:p>
      </dgm:t>
    </dgm:pt>
    <dgm:pt modelId="{4632F668-CA98-439C-8B77-FDC5669A8B15}" type="pres">
      <dgm:prSet presAssocID="{3FF0F18C-53CA-4588-BE04-4069665CB40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BA34FCB-8844-4EE9-B255-4CBE32A22778}" type="pres">
      <dgm:prSet presAssocID="{2EE47AE1-2EE1-41B2-9335-50D64725EE92}" presName="root" presStyleCnt="0"/>
      <dgm:spPr/>
    </dgm:pt>
    <dgm:pt modelId="{BDDE2ED2-1F89-412A-96A9-C96E6086F25A}" type="pres">
      <dgm:prSet presAssocID="{2EE47AE1-2EE1-41B2-9335-50D64725EE92}" presName="rootComposite" presStyleCnt="0"/>
      <dgm:spPr/>
    </dgm:pt>
    <dgm:pt modelId="{BB074EA2-79F9-4F4F-BDDD-5A8E703A88B4}" type="pres">
      <dgm:prSet presAssocID="{2EE47AE1-2EE1-41B2-9335-50D64725EE92}" presName="rootText" presStyleLbl="node1" presStyleIdx="0" presStyleCnt="2"/>
      <dgm:spPr/>
      <dgm:t>
        <a:bodyPr/>
        <a:lstStyle/>
        <a:p>
          <a:endParaRPr lang="ru-RU"/>
        </a:p>
      </dgm:t>
    </dgm:pt>
    <dgm:pt modelId="{F05842AD-0059-4A17-A0C6-FA91E37C748A}" type="pres">
      <dgm:prSet presAssocID="{2EE47AE1-2EE1-41B2-9335-50D64725EE92}" presName="rootConnector" presStyleLbl="node1" presStyleIdx="0" presStyleCnt="2"/>
      <dgm:spPr/>
      <dgm:t>
        <a:bodyPr/>
        <a:lstStyle/>
        <a:p>
          <a:endParaRPr lang="ru-RU"/>
        </a:p>
      </dgm:t>
    </dgm:pt>
    <dgm:pt modelId="{9F67BC65-5DDE-4455-A089-1854F92AAFD6}" type="pres">
      <dgm:prSet presAssocID="{2EE47AE1-2EE1-41B2-9335-50D64725EE92}" presName="childShape" presStyleCnt="0"/>
      <dgm:spPr/>
    </dgm:pt>
    <dgm:pt modelId="{5599E6E7-99B0-4196-A7FE-8D75596DB695}" type="pres">
      <dgm:prSet presAssocID="{F6088B22-B1A9-4DAC-9CC3-602834037053}" presName="Name13" presStyleLbl="parChTrans1D2" presStyleIdx="0" presStyleCnt="2"/>
      <dgm:spPr/>
      <dgm:t>
        <a:bodyPr/>
        <a:lstStyle/>
        <a:p>
          <a:endParaRPr lang="ru-RU"/>
        </a:p>
      </dgm:t>
    </dgm:pt>
    <dgm:pt modelId="{BE23246E-2D26-4E0A-B0A7-62FD1A732898}" type="pres">
      <dgm:prSet presAssocID="{7C170E1E-198B-424F-A30F-84583B3887B2}" presName="childText" presStyleLbl="bgAcc1" presStyleIdx="0" presStyleCnt="2" custScaleX="141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898C6F-A76D-4908-8DAB-932141C50C7E}" type="pres">
      <dgm:prSet presAssocID="{2A6ECB3E-A663-426F-AFC2-D51490CF37B7}" presName="root" presStyleCnt="0"/>
      <dgm:spPr/>
    </dgm:pt>
    <dgm:pt modelId="{95845B29-81FC-4288-8054-D11BA9F5D19E}" type="pres">
      <dgm:prSet presAssocID="{2A6ECB3E-A663-426F-AFC2-D51490CF37B7}" presName="rootComposite" presStyleCnt="0"/>
      <dgm:spPr/>
    </dgm:pt>
    <dgm:pt modelId="{E1C52A5D-7DCB-448E-8E3C-6C47C1EE3A4A}" type="pres">
      <dgm:prSet presAssocID="{2A6ECB3E-A663-426F-AFC2-D51490CF37B7}" presName="rootText" presStyleLbl="node1" presStyleIdx="1" presStyleCnt="2"/>
      <dgm:spPr/>
      <dgm:t>
        <a:bodyPr/>
        <a:lstStyle/>
        <a:p>
          <a:endParaRPr lang="ru-RU"/>
        </a:p>
      </dgm:t>
    </dgm:pt>
    <dgm:pt modelId="{0B607254-6DC2-438A-A95C-176A91C12CF2}" type="pres">
      <dgm:prSet presAssocID="{2A6ECB3E-A663-426F-AFC2-D51490CF37B7}" presName="rootConnector" presStyleLbl="node1" presStyleIdx="1" presStyleCnt="2"/>
      <dgm:spPr/>
      <dgm:t>
        <a:bodyPr/>
        <a:lstStyle/>
        <a:p>
          <a:endParaRPr lang="ru-RU"/>
        </a:p>
      </dgm:t>
    </dgm:pt>
    <dgm:pt modelId="{E9AC500F-390B-40F4-A4A3-3DBEF493C8E4}" type="pres">
      <dgm:prSet presAssocID="{2A6ECB3E-A663-426F-AFC2-D51490CF37B7}" presName="childShape" presStyleCnt="0"/>
      <dgm:spPr/>
    </dgm:pt>
    <dgm:pt modelId="{1C4BB37B-63F5-4674-B523-9162225D2865}" type="pres">
      <dgm:prSet presAssocID="{0DF6C2AB-6713-4D7C-9BB6-0448D23A4C08}" presName="Name13" presStyleLbl="parChTrans1D2" presStyleIdx="1" presStyleCnt="2"/>
      <dgm:spPr/>
      <dgm:t>
        <a:bodyPr/>
        <a:lstStyle/>
        <a:p>
          <a:endParaRPr lang="ru-RU"/>
        </a:p>
      </dgm:t>
    </dgm:pt>
    <dgm:pt modelId="{97126D30-929C-4DE5-BF5F-925A14F43B90}" type="pres">
      <dgm:prSet presAssocID="{022F18CE-EB55-4B11-9FB5-115EFB82FE8D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2021C1B-6C5E-43DE-A02B-62458DB3E4E7}" type="presOf" srcId="{3FF0F18C-53CA-4588-BE04-4069665CB401}" destId="{4632F668-CA98-439C-8B77-FDC5669A8B15}" srcOrd="0" destOrd="0" presId="urn:microsoft.com/office/officeart/2005/8/layout/hierarchy3"/>
    <dgm:cxn modelId="{098DF33D-373C-42A4-85EF-AE1FD9E0ADD0}" type="presOf" srcId="{2EE47AE1-2EE1-41B2-9335-50D64725EE92}" destId="{F05842AD-0059-4A17-A0C6-FA91E37C748A}" srcOrd="1" destOrd="0" presId="urn:microsoft.com/office/officeart/2005/8/layout/hierarchy3"/>
    <dgm:cxn modelId="{ACDAE06F-D060-46C7-9B01-9B35C4BA4552}" type="presOf" srcId="{022F18CE-EB55-4B11-9FB5-115EFB82FE8D}" destId="{97126D30-929C-4DE5-BF5F-925A14F43B90}" srcOrd="0" destOrd="0" presId="urn:microsoft.com/office/officeart/2005/8/layout/hierarchy3"/>
    <dgm:cxn modelId="{4A40D1AE-37C4-488E-9800-76F7FBAA5395}" type="presOf" srcId="{2EE47AE1-2EE1-41B2-9335-50D64725EE92}" destId="{BB074EA2-79F9-4F4F-BDDD-5A8E703A88B4}" srcOrd="0" destOrd="0" presId="urn:microsoft.com/office/officeart/2005/8/layout/hierarchy3"/>
    <dgm:cxn modelId="{0EF73442-0538-4EE8-9D05-1F7B72A159EF}" type="presOf" srcId="{7C170E1E-198B-424F-A30F-84583B3887B2}" destId="{BE23246E-2D26-4E0A-B0A7-62FD1A732898}" srcOrd="0" destOrd="0" presId="urn:microsoft.com/office/officeart/2005/8/layout/hierarchy3"/>
    <dgm:cxn modelId="{A3D9B349-F62D-4B43-AF92-7C9EA13BF7C0}" srcId="{2EE47AE1-2EE1-41B2-9335-50D64725EE92}" destId="{7C170E1E-198B-424F-A30F-84583B3887B2}" srcOrd="0" destOrd="0" parTransId="{F6088B22-B1A9-4DAC-9CC3-602834037053}" sibTransId="{A944481D-5A9B-44A4-A7B7-5C12622842F7}"/>
    <dgm:cxn modelId="{E1AA85BA-08F3-46A1-833D-BDA24F756AD3}" srcId="{3FF0F18C-53CA-4588-BE04-4069665CB401}" destId="{2A6ECB3E-A663-426F-AFC2-D51490CF37B7}" srcOrd="1" destOrd="0" parTransId="{7377EF17-18C9-43EE-9C76-340CD4ADD16D}" sibTransId="{4199CE8B-579B-409C-A929-BBAD89DF061A}"/>
    <dgm:cxn modelId="{ED457FC0-2B72-4D71-A3B4-C0A5C1434487}" type="presOf" srcId="{2A6ECB3E-A663-426F-AFC2-D51490CF37B7}" destId="{E1C52A5D-7DCB-448E-8E3C-6C47C1EE3A4A}" srcOrd="0" destOrd="0" presId="urn:microsoft.com/office/officeart/2005/8/layout/hierarchy3"/>
    <dgm:cxn modelId="{14A8357C-2FA4-49AF-AC72-36E46384C3A7}" srcId="{3FF0F18C-53CA-4588-BE04-4069665CB401}" destId="{2EE47AE1-2EE1-41B2-9335-50D64725EE92}" srcOrd="0" destOrd="0" parTransId="{777F34A8-1D73-48BD-A346-B3EAD7DE42B7}" sibTransId="{179EBBEE-90A6-4016-A090-6E21AA5C50F9}"/>
    <dgm:cxn modelId="{6779B00D-A71F-4C1A-88BF-D1DA395F9F47}" type="presOf" srcId="{0DF6C2AB-6713-4D7C-9BB6-0448D23A4C08}" destId="{1C4BB37B-63F5-4674-B523-9162225D2865}" srcOrd="0" destOrd="0" presId="urn:microsoft.com/office/officeart/2005/8/layout/hierarchy3"/>
    <dgm:cxn modelId="{37ED7212-03FA-40CA-B4A8-512616CA1615}" type="presOf" srcId="{2A6ECB3E-A663-426F-AFC2-D51490CF37B7}" destId="{0B607254-6DC2-438A-A95C-176A91C12CF2}" srcOrd="1" destOrd="0" presId="urn:microsoft.com/office/officeart/2005/8/layout/hierarchy3"/>
    <dgm:cxn modelId="{5AF94BFC-4EDE-41B3-AC7B-FC87F7342174}" type="presOf" srcId="{F6088B22-B1A9-4DAC-9CC3-602834037053}" destId="{5599E6E7-99B0-4196-A7FE-8D75596DB695}" srcOrd="0" destOrd="0" presId="urn:microsoft.com/office/officeart/2005/8/layout/hierarchy3"/>
    <dgm:cxn modelId="{D5C94CA5-7A28-4A5B-AC06-8042FE8DBE1E}" srcId="{2A6ECB3E-A663-426F-AFC2-D51490CF37B7}" destId="{022F18CE-EB55-4B11-9FB5-115EFB82FE8D}" srcOrd="0" destOrd="0" parTransId="{0DF6C2AB-6713-4D7C-9BB6-0448D23A4C08}" sibTransId="{CAD07675-8E4F-47C9-976C-2B23544EB438}"/>
    <dgm:cxn modelId="{DD6AD4CE-E067-4E6C-8148-D6E3D91DDD4F}" type="presParOf" srcId="{4632F668-CA98-439C-8B77-FDC5669A8B15}" destId="{8BA34FCB-8844-4EE9-B255-4CBE32A22778}" srcOrd="0" destOrd="0" presId="urn:microsoft.com/office/officeart/2005/8/layout/hierarchy3"/>
    <dgm:cxn modelId="{A0820578-ACE7-4664-AC3C-0878B2C384A7}" type="presParOf" srcId="{8BA34FCB-8844-4EE9-B255-4CBE32A22778}" destId="{BDDE2ED2-1F89-412A-96A9-C96E6086F25A}" srcOrd="0" destOrd="0" presId="urn:microsoft.com/office/officeart/2005/8/layout/hierarchy3"/>
    <dgm:cxn modelId="{46E74189-5E96-4FD4-B91B-E1EAB897FC8A}" type="presParOf" srcId="{BDDE2ED2-1F89-412A-96A9-C96E6086F25A}" destId="{BB074EA2-79F9-4F4F-BDDD-5A8E703A88B4}" srcOrd="0" destOrd="0" presId="urn:microsoft.com/office/officeart/2005/8/layout/hierarchy3"/>
    <dgm:cxn modelId="{DB978DFE-AA28-434B-9152-692E42AC1715}" type="presParOf" srcId="{BDDE2ED2-1F89-412A-96A9-C96E6086F25A}" destId="{F05842AD-0059-4A17-A0C6-FA91E37C748A}" srcOrd="1" destOrd="0" presId="urn:microsoft.com/office/officeart/2005/8/layout/hierarchy3"/>
    <dgm:cxn modelId="{26659E00-BD83-4E3D-B0A0-F212FFAB4896}" type="presParOf" srcId="{8BA34FCB-8844-4EE9-B255-4CBE32A22778}" destId="{9F67BC65-5DDE-4455-A089-1854F92AAFD6}" srcOrd="1" destOrd="0" presId="urn:microsoft.com/office/officeart/2005/8/layout/hierarchy3"/>
    <dgm:cxn modelId="{DE0E5B20-D4E8-418C-A005-1A5F82B811FC}" type="presParOf" srcId="{9F67BC65-5DDE-4455-A089-1854F92AAFD6}" destId="{5599E6E7-99B0-4196-A7FE-8D75596DB695}" srcOrd="0" destOrd="0" presId="urn:microsoft.com/office/officeart/2005/8/layout/hierarchy3"/>
    <dgm:cxn modelId="{E9970A3B-25E7-452F-BB20-5728973151E8}" type="presParOf" srcId="{9F67BC65-5DDE-4455-A089-1854F92AAFD6}" destId="{BE23246E-2D26-4E0A-B0A7-62FD1A732898}" srcOrd="1" destOrd="0" presId="urn:microsoft.com/office/officeart/2005/8/layout/hierarchy3"/>
    <dgm:cxn modelId="{2DAD5378-0F84-4493-8060-9225B331D95A}" type="presParOf" srcId="{4632F668-CA98-439C-8B77-FDC5669A8B15}" destId="{04898C6F-A76D-4908-8DAB-932141C50C7E}" srcOrd="1" destOrd="0" presId="urn:microsoft.com/office/officeart/2005/8/layout/hierarchy3"/>
    <dgm:cxn modelId="{E3CAD48A-357C-4E56-AE17-8FD31A2BBFB4}" type="presParOf" srcId="{04898C6F-A76D-4908-8DAB-932141C50C7E}" destId="{95845B29-81FC-4288-8054-D11BA9F5D19E}" srcOrd="0" destOrd="0" presId="urn:microsoft.com/office/officeart/2005/8/layout/hierarchy3"/>
    <dgm:cxn modelId="{2E5295CF-97B1-4657-B61F-830277A402EB}" type="presParOf" srcId="{95845B29-81FC-4288-8054-D11BA9F5D19E}" destId="{E1C52A5D-7DCB-448E-8E3C-6C47C1EE3A4A}" srcOrd="0" destOrd="0" presId="urn:microsoft.com/office/officeart/2005/8/layout/hierarchy3"/>
    <dgm:cxn modelId="{C0C9E815-5188-4A5D-A51F-109028363A38}" type="presParOf" srcId="{95845B29-81FC-4288-8054-D11BA9F5D19E}" destId="{0B607254-6DC2-438A-A95C-176A91C12CF2}" srcOrd="1" destOrd="0" presId="urn:microsoft.com/office/officeart/2005/8/layout/hierarchy3"/>
    <dgm:cxn modelId="{24C6D751-6852-4EDF-90C8-85B3330B733A}" type="presParOf" srcId="{04898C6F-A76D-4908-8DAB-932141C50C7E}" destId="{E9AC500F-390B-40F4-A4A3-3DBEF493C8E4}" srcOrd="1" destOrd="0" presId="urn:microsoft.com/office/officeart/2005/8/layout/hierarchy3"/>
    <dgm:cxn modelId="{E6DBAC9A-1A59-4B30-B8FB-EBDC0E34677E}" type="presParOf" srcId="{E9AC500F-390B-40F4-A4A3-3DBEF493C8E4}" destId="{1C4BB37B-63F5-4674-B523-9162225D2865}" srcOrd="0" destOrd="0" presId="urn:microsoft.com/office/officeart/2005/8/layout/hierarchy3"/>
    <dgm:cxn modelId="{DE4B1F3C-9430-4B1D-870C-DBE635CF56DD}" type="presParOf" srcId="{E9AC500F-390B-40F4-A4A3-3DBEF493C8E4}" destId="{97126D30-929C-4DE5-BF5F-925A14F43B9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B074EA2-79F9-4F4F-BDDD-5A8E703A88B4}">
      <dsp:nvSpPr>
        <dsp:cNvPr id="0" name=""/>
        <dsp:cNvSpPr/>
      </dsp:nvSpPr>
      <dsp:spPr>
        <a:xfrm>
          <a:off x="741867" y="244"/>
          <a:ext cx="1777578" cy="8887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bg1">
                  <a:lumMod val="20000"/>
                  <a:lumOff val="80000"/>
                </a:schemeClr>
              </a:solidFill>
            </a:rPr>
            <a:t>Present Simple</a:t>
          </a:r>
          <a:endParaRPr lang="ru-RU" sz="2900" kern="1200" dirty="0">
            <a:solidFill>
              <a:schemeClr val="bg1">
                <a:lumMod val="20000"/>
                <a:lumOff val="80000"/>
              </a:schemeClr>
            </a:solidFill>
          </a:endParaRPr>
        </a:p>
      </dsp:txBody>
      <dsp:txXfrm>
        <a:off x="741867" y="244"/>
        <a:ext cx="1777578" cy="888789"/>
      </dsp:txXfrm>
    </dsp:sp>
    <dsp:sp modelId="{5599E6E7-99B0-4196-A7FE-8D75596DB695}">
      <dsp:nvSpPr>
        <dsp:cNvPr id="0" name=""/>
        <dsp:cNvSpPr/>
      </dsp:nvSpPr>
      <dsp:spPr>
        <a:xfrm>
          <a:off x="919625" y="889033"/>
          <a:ext cx="177757" cy="666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6591"/>
              </a:lnTo>
              <a:lnTo>
                <a:pt x="177757" y="6665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23246E-2D26-4E0A-B0A7-62FD1A732898}">
      <dsp:nvSpPr>
        <dsp:cNvPr id="0" name=""/>
        <dsp:cNvSpPr/>
      </dsp:nvSpPr>
      <dsp:spPr>
        <a:xfrm>
          <a:off x="1097383" y="1111230"/>
          <a:ext cx="2009331" cy="8887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do/does</a:t>
          </a:r>
          <a:endParaRPr lang="ru-RU" sz="2800" b="1" kern="1200" dirty="0"/>
        </a:p>
      </dsp:txBody>
      <dsp:txXfrm>
        <a:off x="1097383" y="1111230"/>
        <a:ext cx="2009331" cy="888789"/>
      </dsp:txXfrm>
    </dsp:sp>
    <dsp:sp modelId="{E1C52A5D-7DCB-448E-8E3C-6C47C1EE3A4A}">
      <dsp:nvSpPr>
        <dsp:cNvPr id="0" name=""/>
        <dsp:cNvSpPr/>
      </dsp:nvSpPr>
      <dsp:spPr>
        <a:xfrm>
          <a:off x="3195594" y="244"/>
          <a:ext cx="1777578" cy="8887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bg1">
                  <a:lumMod val="20000"/>
                  <a:lumOff val="80000"/>
                </a:schemeClr>
              </a:solidFill>
            </a:rPr>
            <a:t>Simple Past</a:t>
          </a:r>
          <a:endParaRPr lang="ru-RU" sz="2900" kern="1200" dirty="0">
            <a:solidFill>
              <a:schemeClr val="bg1">
                <a:lumMod val="20000"/>
                <a:lumOff val="80000"/>
              </a:schemeClr>
            </a:solidFill>
          </a:endParaRPr>
        </a:p>
      </dsp:txBody>
      <dsp:txXfrm>
        <a:off x="3195594" y="244"/>
        <a:ext cx="1777578" cy="888789"/>
      </dsp:txXfrm>
    </dsp:sp>
    <dsp:sp modelId="{1C4BB37B-63F5-4674-B523-9162225D2865}">
      <dsp:nvSpPr>
        <dsp:cNvPr id="0" name=""/>
        <dsp:cNvSpPr/>
      </dsp:nvSpPr>
      <dsp:spPr>
        <a:xfrm>
          <a:off x="3373351" y="889033"/>
          <a:ext cx="177757" cy="666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6591"/>
              </a:lnTo>
              <a:lnTo>
                <a:pt x="177757" y="6665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126D30-929C-4DE5-BF5F-925A14F43B90}">
      <dsp:nvSpPr>
        <dsp:cNvPr id="0" name=""/>
        <dsp:cNvSpPr/>
      </dsp:nvSpPr>
      <dsp:spPr>
        <a:xfrm>
          <a:off x="3551109" y="1111230"/>
          <a:ext cx="1422062" cy="8887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did</a:t>
          </a:r>
          <a:endParaRPr lang="ru-RU" sz="2800" b="1" kern="1200" dirty="0"/>
        </a:p>
      </dsp:txBody>
      <dsp:txXfrm>
        <a:off x="3551109" y="1111230"/>
        <a:ext cx="1422062" cy="888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9A19E-1AFB-4CC8-AAA7-67210F6C1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55243-DCEF-463C-A647-132BE91F4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E09BF-3652-4DA4-9FDD-CE7F2C58ED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834C7-FE93-4A82-AB1B-4E41F5705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B8077-6E6E-4AE5-88D2-0E1E56155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6CE02-C113-47AB-B375-E8812E50D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F045B-8EE8-451F-B384-E5A8AF9BEE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98AF6-4A22-4AEA-9EC3-1B5EA6612E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4ED15-EFCF-45F2-8597-6BBB63217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07462-6EFA-48E5-A253-CAD5A4EAE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7838C-79B3-495D-8224-420ABCD08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8F7BF11-A21A-4983-8BF5-E2E2076CA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kuzma.ru/sites/default/files/mostik319.jpg" TargetMode="External"/><Relationship Id="rId2" Type="http://schemas.openxmlformats.org/officeDocument/2006/relationships/hyperlink" Target="http://www.fotokanal.com/images/63/picture-4175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5813" y="1071563"/>
            <a:ext cx="7772400" cy="1470025"/>
          </a:xfrm>
        </p:spPr>
        <p:txBody>
          <a:bodyPr/>
          <a:lstStyle/>
          <a:p>
            <a:pPr eaLnBrk="1" hangingPunct="1"/>
            <a:r>
              <a:rPr lang="en-US" b="1" smtClean="0"/>
              <a:t>Tag-questions</a:t>
            </a:r>
            <a:endParaRPr lang="ru-RU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00188" y="2857500"/>
            <a:ext cx="6400800" cy="2786063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accent3">
                    <a:lumMod val="25000"/>
                  </a:schemeClr>
                </a:solidFill>
              </a:rPr>
              <a:t>Автор: </a:t>
            </a:r>
          </a:p>
          <a:p>
            <a:pPr eaLnBrk="1" hangingPunct="1">
              <a:defRPr/>
            </a:pPr>
            <a:r>
              <a:rPr lang="ru-RU" dirty="0" smtClean="0">
                <a:solidFill>
                  <a:schemeClr val="accent3">
                    <a:lumMod val="25000"/>
                  </a:schemeClr>
                </a:solidFill>
              </a:rPr>
              <a:t>Пономарева Светлана Александровна,  </a:t>
            </a:r>
          </a:p>
          <a:p>
            <a:pPr eaLnBrk="1" hangingPunct="1">
              <a:defRPr/>
            </a:pPr>
            <a:r>
              <a:rPr lang="ru-RU" dirty="0" smtClean="0">
                <a:solidFill>
                  <a:schemeClr val="accent3">
                    <a:lumMod val="25000"/>
                  </a:schemeClr>
                </a:solidFill>
              </a:rPr>
              <a:t>учитель английского языка МБОУ «СОШ </a:t>
            </a:r>
            <a:r>
              <a:rPr lang="ru-RU" dirty="0" err="1" smtClean="0">
                <a:solidFill>
                  <a:schemeClr val="accent3">
                    <a:lumMod val="25000"/>
                  </a:schemeClr>
                </a:solidFill>
              </a:rPr>
              <a:t>п.Харута</a:t>
            </a:r>
            <a:r>
              <a:rPr lang="ru-RU" dirty="0" smtClean="0">
                <a:solidFill>
                  <a:schemeClr val="accent3">
                    <a:lumMod val="25000"/>
                  </a:schemeClr>
                </a:solidFill>
              </a:rPr>
              <a:t>» </a:t>
            </a:r>
          </a:p>
        </p:txBody>
      </p:sp>
      <p:pic>
        <p:nvPicPr>
          <p:cNvPr id="1026" name="Picture 2" descr="F:\таги\Разделительные вопросы, 5 класс\вопрос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2" y="1142984"/>
            <a:ext cx="2071682" cy="2367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611231"/>
            <a:ext cx="850112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Если в первой части предложения нет  глаголов 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to be (is, am, are, was, were)</a:t>
            </a:r>
            <a:r>
              <a:rPr lang="ru-RU" sz="2800" b="1" dirty="0" smtClean="0">
                <a:solidFill>
                  <a:srgbClr val="C00000"/>
                </a:solidFill>
                <a:latin typeface="+mn-lt"/>
              </a:rPr>
              <a:t>,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 to have (has, had), will/ shall, can/ could, would/must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, то во второй части предложения используется 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do/ does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или 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did</a:t>
            </a:r>
            <a:endParaRPr lang="ru-RU" sz="2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 rot="20512481">
            <a:off x="208709" y="183296"/>
            <a:ext cx="1428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C000"/>
                </a:solidFill>
                <a:latin typeface="+mn-lt"/>
              </a:rPr>
              <a:t>Look and learn</a:t>
            </a:r>
            <a:endParaRPr lang="ru-RU" sz="3200" b="1" dirty="0">
              <a:solidFill>
                <a:srgbClr val="FFC000"/>
              </a:solidFill>
              <a:latin typeface="+mn-lt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857356" y="285728"/>
          <a:ext cx="5715040" cy="2000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28596" y="2571744"/>
            <a:ext cx="47313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+mn-lt"/>
              </a:rPr>
              <a:t>You 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like</a:t>
            </a:r>
            <a:r>
              <a:rPr lang="en-US" sz="2800" b="1" dirty="0" smtClean="0">
                <a:latin typeface="+mn-lt"/>
              </a:rPr>
              <a:t> coffee, 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don’t </a:t>
            </a:r>
            <a:r>
              <a:rPr lang="en-US" sz="2800" b="1" dirty="0" smtClean="0">
                <a:latin typeface="+mn-lt"/>
              </a:rPr>
              <a:t>you?</a:t>
            </a:r>
            <a:endParaRPr lang="ru-RU" sz="2800" b="1" dirty="0">
              <a:latin typeface="+mn-lt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453771" y="3143248"/>
            <a:ext cx="669022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+mn-lt"/>
              </a:rPr>
              <a:t>Mary </a:t>
            </a:r>
            <a:r>
              <a:rPr lang="en-US" sz="2800" b="1" dirty="0">
                <a:solidFill>
                  <a:srgbClr val="C00000"/>
                </a:solidFill>
                <a:latin typeface="+mn-lt"/>
              </a:rPr>
              <a:t>works</a:t>
            </a:r>
            <a:r>
              <a:rPr lang="en-US" sz="2800" b="1" dirty="0">
                <a:latin typeface="+mn-lt"/>
              </a:rPr>
              <a:t> in a factory</a:t>
            </a:r>
            <a:r>
              <a:rPr lang="en-US" sz="2800" b="1" dirty="0" smtClean="0">
                <a:latin typeface="+mn-lt"/>
              </a:rPr>
              <a:t>, 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doesn’t</a:t>
            </a:r>
            <a:r>
              <a:rPr lang="en-US" sz="2800" b="1" dirty="0" smtClean="0">
                <a:latin typeface="+mn-lt"/>
              </a:rPr>
              <a:t> she?</a:t>
            </a:r>
            <a:endParaRPr lang="ru-RU" sz="2800" b="1" dirty="0">
              <a:latin typeface="+mn-lt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57158" y="3786190"/>
            <a:ext cx="58560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latin typeface="+mn-lt"/>
              </a:rPr>
              <a:t>He </a:t>
            </a:r>
            <a:r>
              <a:rPr lang="en-US" sz="2800" b="1" dirty="0">
                <a:solidFill>
                  <a:srgbClr val="C00000"/>
                </a:solidFill>
                <a:latin typeface="+mn-lt"/>
              </a:rPr>
              <a:t>met </a:t>
            </a:r>
            <a:r>
              <a:rPr lang="en-US" sz="2800" b="1" dirty="0" smtClean="0">
                <a:latin typeface="+mn-lt"/>
              </a:rPr>
              <a:t>Paul </a:t>
            </a:r>
            <a:r>
              <a:rPr lang="en-US" sz="2800" b="1" dirty="0">
                <a:latin typeface="+mn-lt"/>
              </a:rPr>
              <a:t>last </a:t>
            </a:r>
            <a:r>
              <a:rPr lang="en-US" sz="2800" b="1" dirty="0" smtClean="0">
                <a:latin typeface="+mn-lt"/>
              </a:rPr>
              <a:t>week, 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didn’t</a:t>
            </a:r>
            <a:r>
              <a:rPr lang="en-US" sz="2800" b="1" dirty="0" smtClean="0">
                <a:latin typeface="+mn-lt"/>
              </a:rPr>
              <a:t> he?</a:t>
            </a:r>
            <a:endParaRPr lang="ru-RU" sz="2800" b="1" dirty="0">
              <a:latin typeface="+mn-lt"/>
            </a:endParaRPr>
          </a:p>
        </p:txBody>
      </p:sp>
      <p:pic>
        <p:nvPicPr>
          <p:cNvPr id="9" name="Picture 2" descr="F:\таги\Разделительные вопросы, 5 класс\вопрос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715272" y="285728"/>
            <a:ext cx="857256" cy="9797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438275" y="0"/>
            <a:ext cx="7705725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При ответе на разделительный вопрос следует помнить, что в отличие от русского языка обе части ответа должны содержать</a:t>
            </a:r>
            <a:r>
              <a:rPr lang="en-US" sz="2800" b="1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 </a:t>
            </a:r>
            <a:r>
              <a:rPr lang="ru-RU" sz="2800" b="1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либо отрицание, либо утверждение.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57188" y="2428875"/>
            <a:ext cx="54292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+mn-lt"/>
              </a:rPr>
              <a:t>You don’t have diary, do you?</a:t>
            </a:r>
            <a:endParaRPr lang="ru-RU" sz="2800" b="1" kern="0" dirty="0">
              <a:latin typeface="+mn-lt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43250" y="3286125"/>
            <a:ext cx="60007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ru-RU" sz="2800" b="1" kern="0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У тебя </a:t>
            </a:r>
            <a:r>
              <a:rPr lang="ru-RU" sz="2800" b="1" u="sng" kern="0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нет</a:t>
            </a:r>
            <a:r>
              <a:rPr lang="ru-RU" sz="2800" b="1" kern="0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 дневника, не так ли</a:t>
            </a:r>
            <a:r>
              <a:rPr lang="en-US" sz="2800" b="1" kern="0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?</a:t>
            </a:r>
            <a:endParaRPr lang="ru-RU" sz="2800" b="1" kern="0" dirty="0">
              <a:solidFill>
                <a:schemeClr val="accent3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285875" y="4000500"/>
            <a:ext cx="24288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+mn-lt"/>
              </a:rPr>
              <a:t>Yes, I do</a:t>
            </a:r>
            <a:r>
              <a:rPr lang="ru-RU" sz="2800" b="1" kern="0" dirty="0">
                <a:latin typeface="+mn-lt"/>
              </a:rPr>
              <a:t>.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214438" y="5214938"/>
            <a:ext cx="24288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+mn-lt"/>
              </a:rPr>
              <a:t>No, I don’t</a:t>
            </a:r>
            <a:r>
              <a:rPr lang="ru-RU" sz="2800" b="1" kern="0" dirty="0">
                <a:latin typeface="+mn-lt"/>
              </a:rPr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000500" y="4357688"/>
            <a:ext cx="4243388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Нет, есть. </a:t>
            </a:r>
            <a:r>
              <a:rPr lang="en-US" sz="2800" b="1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(</a:t>
            </a:r>
            <a:r>
              <a:rPr lang="ru-RU" sz="2800" b="1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несогласие)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037013" y="5715000"/>
            <a:ext cx="495935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Да, нет с собой. </a:t>
            </a:r>
            <a:r>
              <a:rPr lang="en-US" sz="2800" b="1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(</a:t>
            </a:r>
            <a:r>
              <a:rPr lang="ru-RU" sz="2800" b="1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согласие)</a:t>
            </a:r>
          </a:p>
        </p:txBody>
      </p:sp>
      <p:sp>
        <p:nvSpPr>
          <p:cNvPr id="12" name="TextBox 11"/>
          <p:cNvSpPr txBox="1"/>
          <p:nvPr/>
        </p:nvSpPr>
        <p:spPr>
          <a:xfrm rot="20512481">
            <a:off x="208709" y="183296"/>
            <a:ext cx="1428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C000"/>
                </a:solidFill>
                <a:latin typeface="+mn-lt"/>
              </a:rPr>
              <a:t>Look and learn</a:t>
            </a:r>
            <a:endParaRPr lang="ru-RU" sz="3200" b="1" dirty="0">
              <a:solidFill>
                <a:srgbClr val="FFC000"/>
              </a:solidFill>
              <a:latin typeface="+mn-lt"/>
            </a:endParaRPr>
          </a:p>
        </p:txBody>
      </p:sp>
      <p:pic>
        <p:nvPicPr>
          <p:cNvPr id="13" name="Picture 2" descr="F:\таги\Разделительные вопросы, 5 класс\вопрос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29520" y="2000240"/>
            <a:ext cx="857256" cy="9797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285720" y="1214422"/>
            <a:ext cx="564360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latin typeface="+mn-lt"/>
              </a:rPr>
              <a:t>You haven't got  a </a:t>
            </a:r>
            <a:r>
              <a:rPr lang="en-US" sz="2800" b="1" dirty="0" smtClean="0">
                <a:latin typeface="+mn-lt"/>
              </a:rPr>
              <a:t>cat,</a:t>
            </a:r>
            <a:endParaRPr lang="en-US" sz="2800" b="1" dirty="0">
              <a:latin typeface="+mn-lt"/>
            </a:endParaRPr>
          </a:p>
          <a:p>
            <a:endParaRPr lang="ru-RU" sz="2800" b="1" dirty="0">
              <a:latin typeface="+mn-lt"/>
            </a:endParaRPr>
          </a:p>
          <a:p>
            <a:r>
              <a:rPr lang="en-US" sz="2800" b="1" dirty="0">
                <a:latin typeface="+mn-lt"/>
              </a:rPr>
              <a:t>Mary will be here soon,</a:t>
            </a:r>
          </a:p>
          <a:p>
            <a:endParaRPr lang="en-US" sz="2800" b="1" dirty="0">
              <a:latin typeface="+mn-lt"/>
            </a:endParaRPr>
          </a:p>
          <a:p>
            <a:r>
              <a:rPr lang="en-US" sz="2800" b="1" dirty="0">
                <a:latin typeface="+mn-lt"/>
              </a:rPr>
              <a:t>Tom could help </a:t>
            </a:r>
            <a:r>
              <a:rPr lang="en-US" sz="2800" b="1" dirty="0" smtClean="0">
                <a:latin typeface="+mn-lt"/>
              </a:rPr>
              <a:t>mum,</a:t>
            </a:r>
            <a:endParaRPr lang="en-US" sz="2800" b="1" dirty="0">
              <a:latin typeface="+mn-lt"/>
            </a:endParaRPr>
          </a:p>
          <a:p>
            <a:endParaRPr lang="en-US" sz="2800" b="1" dirty="0">
              <a:latin typeface="+mn-lt"/>
            </a:endParaRPr>
          </a:p>
          <a:p>
            <a:r>
              <a:rPr lang="en-US" sz="2800" b="1" dirty="0">
                <a:latin typeface="+mn-lt"/>
              </a:rPr>
              <a:t>There was a lot of traffic,</a:t>
            </a:r>
          </a:p>
          <a:p>
            <a:endParaRPr lang="en-US" sz="2800" b="1" dirty="0">
              <a:latin typeface="+mn-lt"/>
            </a:endParaRPr>
          </a:p>
          <a:p>
            <a:r>
              <a:rPr lang="en-US" sz="2800" b="1" dirty="0" smtClean="0">
                <a:latin typeface="+mn-lt"/>
              </a:rPr>
              <a:t>Susan </a:t>
            </a:r>
            <a:r>
              <a:rPr lang="en-US" sz="2800" b="1" dirty="0">
                <a:latin typeface="+mn-lt"/>
              </a:rPr>
              <a:t>doesn’t like </a:t>
            </a:r>
            <a:r>
              <a:rPr lang="en-US" sz="2800" b="1" dirty="0" smtClean="0">
                <a:latin typeface="+mn-lt"/>
              </a:rPr>
              <a:t>bananas,</a:t>
            </a:r>
          </a:p>
          <a:p>
            <a:endParaRPr lang="en-US" sz="2800" b="1" dirty="0">
              <a:latin typeface="+mn-lt"/>
            </a:endParaRPr>
          </a:p>
          <a:p>
            <a:r>
              <a:rPr lang="en-US" sz="2800" b="1" dirty="0" smtClean="0">
                <a:latin typeface="+mn-lt"/>
              </a:rPr>
              <a:t>Nick wrote the letter,</a:t>
            </a:r>
            <a:endParaRPr lang="ru-RU" sz="2800" b="1" dirty="0">
              <a:latin typeface="+mn-lt"/>
            </a:endParaRPr>
          </a:p>
        </p:txBody>
      </p:sp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6215074" y="1285860"/>
            <a:ext cx="264953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+mn-lt"/>
              </a:rPr>
              <a:t>couldn’t he?</a:t>
            </a:r>
          </a:p>
          <a:p>
            <a:endParaRPr lang="en-US" sz="2800" b="1" dirty="0">
              <a:latin typeface="+mn-lt"/>
            </a:endParaRPr>
          </a:p>
          <a:p>
            <a:r>
              <a:rPr lang="en-US" sz="2800" b="1" dirty="0">
                <a:latin typeface="+mn-lt"/>
              </a:rPr>
              <a:t>won’t she?</a:t>
            </a:r>
          </a:p>
          <a:p>
            <a:endParaRPr lang="en-US" sz="2800" b="1" dirty="0">
              <a:latin typeface="+mn-lt"/>
            </a:endParaRPr>
          </a:p>
          <a:p>
            <a:r>
              <a:rPr lang="en-US" sz="2800" b="1" dirty="0">
                <a:latin typeface="+mn-lt"/>
              </a:rPr>
              <a:t>have you?</a:t>
            </a:r>
          </a:p>
          <a:p>
            <a:endParaRPr lang="en-US" sz="2800" b="1" dirty="0">
              <a:latin typeface="+mn-lt"/>
            </a:endParaRPr>
          </a:p>
          <a:p>
            <a:r>
              <a:rPr lang="en-US" sz="2800" b="1" dirty="0">
                <a:latin typeface="+mn-lt"/>
              </a:rPr>
              <a:t>does she?</a:t>
            </a:r>
          </a:p>
          <a:p>
            <a:endParaRPr lang="en-US" sz="2800" b="1" dirty="0" smtClean="0">
              <a:latin typeface="+mn-lt"/>
            </a:endParaRPr>
          </a:p>
          <a:p>
            <a:r>
              <a:rPr lang="en-US" sz="2800" b="1" dirty="0" smtClean="0">
                <a:latin typeface="+mn-lt"/>
              </a:rPr>
              <a:t>didn’t he?</a:t>
            </a:r>
            <a:endParaRPr lang="en-US" sz="2800" b="1" dirty="0">
              <a:latin typeface="+mn-lt"/>
            </a:endParaRPr>
          </a:p>
          <a:p>
            <a:endParaRPr lang="en-US" sz="2800" b="1" dirty="0">
              <a:latin typeface="+mn-lt"/>
            </a:endParaRPr>
          </a:p>
          <a:p>
            <a:r>
              <a:rPr lang="en-US" sz="2800" b="1" dirty="0">
                <a:latin typeface="+mn-lt"/>
              </a:rPr>
              <a:t>wasn’t there?</a:t>
            </a:r>
          </a:p>
          <a:p>
            <a:endParaRPr lang="ru-RU" sz="2800" b="1" dirty="0">
              <a:latin typeface="+mn-lt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928688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Add the Tag endings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4214810" y="1571612"/>
            <a:ext cx="1928826" cy="164307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572000" y="4214818"/>
            <a:ext cx="1714512" cy="14287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357686" y="2428868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4286248" y="1714488"/>
            <a:ext cx="1928826" cy="15001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5000628" y="4143380"/>
            <a:ext cx="1214446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4000496" y="5072074"/>
            <a:ext cx="2143140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1" name="Picture 2" descr="F:\таги\Разделительные вопросы, 5 класс\вопрос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715272" y="285728"/>
            <a:ext cx="857256" cy="9797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0" y="1428736"/>
            <a:ext cx="7200900" cy="3532183"/>
          </a:xfrm>
          <a:prstGeom prst="rect">
            <a:avLst/>
          </a:prstGeom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00760" y="3357562"/>
            <a:ext cx="2879725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928688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Match the questions and the answers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 descr="F:\таги\Разделительные вопросы, 5 класс\вопрос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00958" y="1928802"/>
            <a:ext cx="857256" cy="9797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2071678"/>
            <a:ext cx="6286500" cy="7143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b="1" dirty="0" smtClean="0"/>
              <a:t>What do you have on the table?</a:t>
            </a:r>
            <a:endParaRPr lang="ru-RU" sz="2800" b="1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28596" y="2714620"/>
            <a:ext cx="62865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+mn-lt"/>
              </a:rPr>
              <a:t>Do you have … ?</a:t>
            </a:r>
            <a:endParaRPr lang="ru-RU" sz="2800" b="1" kern="0" dirty="0">
              <a:latin typeface="+mn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28625" y="3429000"/>
            <a:ext cx="62865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+mn-lt"/>
              </a:rPr>
              <a:t>Do you have … or …?</a:t>
            </a:r>
            <a:endParaRPr lang="ru-RU" sz="2800" b="1" kern="0" dirty="0">
              <a:latin typeface="+mn-lt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28596" y="4143380"/>
            <a:ext cx="62865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+mn-lt"/>
              </a:rPr>
              <a:t>You have …, don’t you?</a:t>
            </a:r>
            <a:endParaRPr lang="ru-RU" sz="2800" b="1" kern="0" dirty="0">
              <a:latin typeface="+mn-lt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92868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Act out the dialogues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 descr="F:\таги\Разделительные вопросы, 5 класс\вопрос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715272" y="285728"/>
            <a:ext cx="857256" cy="9797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285992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Thank you for the lesson.</a:t>
            </a:r>
            <a:b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See you soon.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Использованные ресурсы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Изображение восклицательного знака </a:t>
            </a:r>
            <a:r>
              <a:rPr lang="en-US" sz="2800" dirty="0" smtClean="0">
                <a:hlinkClick r:id="rId2"/>
              </a:rPr>
              <a:t>http://www.fotokanal.com/images/63/picture-4175.jpg</a:t>
            </a:r>
            <a:r>
              <a:rPr lang="ru-RU" sz="2800" dirty="0" smtClean="0"/>
              <a:t> </a:t>
            </a:r>
          </a:p>
          <a:p>
            <a:r>
              <a:rPr lang="ru-RU" sz="2800" dirty="0" smtClean="0"/>
              <a:t>Изображение мостика </a:t>
            </a:r>
            <a:r>
              <a:rPr lang="en-US" sz="2800" dirty="0" smtClean="0">
                <a:hlinkClick r:id="rId3"/>
              </a:rPr>
              <a:t>http://kuzma.ru/sites/default/files/mostik319.jpg</a:t>
            </a:r>
            <a:r>
              <a:rPr lang="ru-RU" sz="2800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571500"/>
            <a:ext cx="6286500" cy="7143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b="1" dirty="0" smtClean="0"/>
              <a:t>What do you have on the table?</a:t>
            </a:r>
            <a:endParaRPr lang="ru-RU" sz="2800" b="1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28625" y="2000250"/>
            <a:ext cx="62865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+mn-lt"/>
              </a:rPr>
              <a:t>Do you have … ?</a:t>
            </a:r>
            <a:endParaRPr lang="ru-RU" sz="2800" b="1" kern="0" dirty="0">
              <a:latin typeface="+mn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28625" y="3429000"/>
            <a:ext cx="62865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+mn-lt"/>
              </a:rPr>
              <a:t>Do you have … or …?</a:t>
            </a:r>
            <a:endParaRPr lang="ru-RU" sz="2800" b="1" kern="0" dirty="0">
              <a:latin typeface="+mn-lt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28625" y="4714875"/>
            <a:ext cx="62865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+mn-lt"/>
              </a:rPr>
              <a:t>You have …, don’t you?</a:t>
            </a:r>
            <a:endParaRPr lang="ru-RU" sz="2800" b="1" kern="0" dirty="0">
              <a:latin typeface="+mn-lt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0" y="1285875"/>
            <a:ext cx="4143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ru-RU" sz="2800" b="1" kern="0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Специальный вопрос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00563" y="2571750"/>
            <a:ext cx="40005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ru-RU" sz="2800" b="1" kern="0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Общий  вопрос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00563" y="4071938"/>
            <a:ext cx="4643437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ru-RU" sz="2800" b="1" kern="0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Разделительный вопрос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4572000" y="5572125"/>
            <a:ext cx="8572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ru-RU" sz="2800" b="1" kern="0" dirty="0">
                <a:solidFill>
                  <a:schemeClr val="accent3">
                    <a:lumMod val="25000"/>
                  </a:schemeClr>
                </a:solidFill>
                <a:latin typeface="+mn-lt"/>
              </a:rPr>
              <a:t>???</a:t>
            </a:r>
          </a:p>
        </p:txBody>
      </p:sp>
      <p:pic>
        <p:nvPicPr>
          <p:cNvPr id="11" name="Picture 2" descr="F:\таги\Разделительные вопросы, 5 класс\вопрос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715272" y="285728"/>
            <a:ext cx="857256" cy="9797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28688" y="0"/>
            <a:ext cx="7772400" cy="1470025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00000"/>
                </a:solidFill>
              </a:rPr>
              <a:t>Tag-questions</a:t>
            </a:r>
            <a:endParaRPr lang="ru-RU" b="1" smtClean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714488"/>
            <a:ext cx="6400800" cy="335756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25000"/>
                  </a:schemeClr>
                </a:solidFill>
              </a:rPr>
              <a:t>В английском языке существуют специальные </a:t>
            </a:r>
            <a:r>
              <a:rPr lang="ru-RU" sz="2800" b="1" i="1" u="sng" dirty="0" smtClean="0">
                <a:solidFill>
                  <a:srgbClr val="C00000"/>
                </a:solidFill>
              </a:rPr>
              <a:t>окончания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r>
              <a:rPr lang="ru-RU" sz="2800" b="1" dirty="0" smtClean="0">
                <a:solidFill>
                  <a:schemeClr val="accent3">
                    <a:lumMod val="25000"/>
                  </a:schemeClr>
                </a:solidFill>
              </a:rPr>
              <a:t>вопросов, которые очень важны для поддержания беседы. Они как бы помогают перебросить "мостик" к собеседнику, чтобы тот смог продолжить беседу.</a:t>
            </a:r>
          </a:p>
          <a:p>
            <a:pPr eaLnBrk="1" hangingPunct="1">
              <a:defRPr/>
            </a:pPr>
            <a:endParaRPr lang="ru-RU" dirty="0" smtClean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500" y="4929188"/>
            <a:ext cx="6286500" cy="18161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latin typeface="+mn-lt"/>
              </a:rPr>
              <a:t>Главное -  научиться выбирать нужные окончания вопросов, которых в английском языке больше, чем в русском</a:t>
            </a:r>
          </a:p>
        </p:txBody>
      </p:sp>
      <p:sp>
        <p:nvSpPr>
          <p:cNvPr id="5" name="TextBox 4"/>
          <p:cNvSpPr txBox="1"/>
          <p:nvPr/>
        </p:nvSpPr>
        <p:spPr>
          <a:xfrm rot="20512481">
            <a:off x="208709" y="183296"/>
            <a:ext cx="1428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C000"/>
                </a:solidFill>
                <a:latin typeface="+mn-lt"/>
              </a:rPr>
              <a:t>Look and learn</a:t>
            </a:r>
            <a:endParaRPr lang="ru-RU" sz="3200" b="1" dirty="0">
              <a:solidFill>
                <a:srgbClr val="FFC000"/>
              </a:solidFill>
              <a:latin typeface="+mn-lt"/>
            </a:endParaRPr>
          </a:p>
        </p:txBody>
      </p:sp>
      <p:pic>
        <p:nvPicPr>
          <p:cNvPr id="2050" name="Picture 2" descr="F:\таги\Разделительные вопросы, 5 класс\мостик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8016" y="2071678"/>
            <a:ext cx="1676791" cy="12954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28688" y="0"/>
            <a:ext cx="7772400" cy="1470025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C00000"/>
                </a:solidFill>
              </a:rPr>
              <a:t>Look, read and translate</a:t>
            </a:r>
            <a:endParaRPr lang="ru-RU" b="1" dirty="0" smtClean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625" y="1214438"/>
            <a:ext cx="857227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He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488" y="1857364"/>
            <a:ext cx="78581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You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2500306"/>
            <a:ext cx="592935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She 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     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not got </a:t>
            </a:r>
            <a:r>
              <a:rPr lang="en-US" sz="2800" b="1" dirty="0" smtClean="0">
                <a:latin typeface="Calibri" pitchFamily="34" charset="0"/>
              </a:rPr>
              <a:t>five kittens, 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     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latin typeface="Calibri" pitchFamily="34" charset="0"/>
              </a:rPr>
              <a:t>she?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868" y="3214686"/>
            <a:ext cx="857259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had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3786190"/>
            <a:ext cx="628654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They            </a:t>
            </a:r>
            <a:r>
              <a:rPr lang="ru-RU" sz="2800" b="1" dirty="0" smtClean="0">
                <a:latin typeface="Calibri" pitchFamily="34" charset="0"/>
              </a:rPr>
              <a:t>  </a:t>
            </a:r>
            <a:r>
              <a:rPr lang="en-US" sz="2800" b="1" dirty="0" smtClean="0">
                <a:latin typeface="Calibri" pitchFamily="34" charset="0"/>
              </a:rPr>
              <a:t>read,             </a:t>
            </a:r>
            <a:r>
              <a:rPr lang="ru-RU" sz="2800" b="1" dirty="0" smtClean="0">
                <a:latin typeface="Calibri" pitchFamily="34" charset="0"/>
              </a:rPr>
              <a:t>  </a:t>
            </a:r>
            <a:r>
              <a:rPr lang="en-US" sz="2800" b="1" dirty="0" smtClean="0">
                <a:latin typeface="Calibri" pitchFamily="34" charset="0"/>
              </a:rPr>
              <a:t> not </a:t>
            </a:r>
            <a:r>
              <a:rPr lang="en-US" sz="2800" b="1" dirty="0">
                <a:latin typeface="Calibri" pitchFamily="34" charset="0"/>
              </a:rPr>
              <a:t>they</a:t>
            </a:r>
            <a:r>
              <a:rPr lang="ru-RU" sz="2800" b="1" dirty="0" smtClean="0">
                <a:latin typeface="Calibri" pitchFamily="34" charset="0"/>
              </a:rPr>
              <a:t>?</a:t>
            </a:r>
            <a:endParaRPr lang="en-US" sz="2800" b="1" dirty="0" smtClean="0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28926" y="4357694"/>
            <a:ext cx="621507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She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       not open the door,        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she?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8596" y="4929198"/>
            <a:ext cx="842968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You</a:t>
            </a:r>
            <a:r>
              <a:rPr lang="ru-RU" sz="2800" b="1" dirty="0" smtClean="0">
                <a:latin typeface="Calibri" pitchFamily="34" charset="0"/>
              </a:rPr>
              <a:t> </a:t>
            </a:r>
            <a:r>
              <a:rPr lang="en-US" sz="2800" b="1" dirty="0" smtClean="0">
                <a:latin typeface="Calibri" pitchFamily="34" charset="0"/>
              </a:rPr>
              <a:t>           </a:t>
            </a:r>
            <a:r>
              <a:rPr lang="en-US" sz="2800" b="1" dirty="0">
                <a:latin typeface="Calibri" pitchFamily="34" charset="0"/>
              </a:rPr>
              <a:t>write a letter next week,  </a:t>
            </a:r>
            <a:r>
              <a:rPr lang="en-US" sz="2800" b="1" dirty="0" smtClean="0">
                <a:latin typeface="Calibri" pitchFamily="34" charset="0"/>
              </a:rPr>
              <a:t>           not you</a:t>
            </a:r>
            <a:r>
              <a:rPr lang="ru-RU" sz="2800" b="1" dirty="0" smtClean="0">
                <a:latin typeface="Calibri" pitchFamily="34" charset="0"/>
              </a:rPr>
              <a:t>?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1538" y="1214422"/>
            <a:ext cx="57150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is</a:t>
            </a:r>
            <a:endParaRPr lang="en-US" sz="2800" b="1" dirty="0" smtClean="0">
              <a:latin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57290" y="1214422"/>
            <a:ext cx="335758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a </a:t>
            </a:r>
            <a:r>
              <a:rPr lang="en-US" sz="2800" b="1" dirty="0">
                <a:latin typeface="Calibri" pitchFamily="34" charset="0"/>
              </a:rPr>
              <a:t>very good doctor, </a:t>
            </a:r>
            <a:endParaRPr lang="en-US" sz="2800" b="1" dirty="0" smtClean="0">
              <a:latin typeface="Calibr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29124" y="1214422"/>
            <a:ext cx="57150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is</a:t>
            </a:r>
            <a:endParaRPr lang="en-US" sz="2800" b="1" dirty="0" smtClean="0">
              <a:latin typeface="Calibr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5008" y="1214422"/>
            <a:ext cx="78578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he?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00628" y="1214422"/>
            <a:ext cx="714380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not</a:t>
            </a:r>
            <a:endParaRPr lang="en-US" sz="2800" b="1" dirty="0" smtClean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00430" y="1857364"/>
            <a:ext cx="78581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are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43372" y="1857364"/>
            <a:ext cx="2428892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my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best friend,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15272" y="1857364"/>
            <a:ext cx="92869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you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?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00826" y="1857364"/>
            <a:ext cx="78581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are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72330" y="1857364"/>
            <a:ext cx="1000131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not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43174" y="3214686"/>
            <a:ext cx="1214445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They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14810" y="3214686"/>
            <a:ext cx="264320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three red pens, 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643702" y="3214686"/>
            <a:ext cx="857259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had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358082" y="3214686"/>
            <a:ext cx="1000131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not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29586" y="3214686"/>
            <a:ext cx="121441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they?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00100" y="2500306"/>
            <a:ext cx="78581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has</a:t>
            </a:r>
            <a:endParaRPr lang="en-US" sz="2800" b="1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0" y="2500306"/>
            <a:ext cx="78581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has</a:t>
            </a:r>
            <a:endParaRPr lang="en-US" sz="2800" b="1" dirty="0" smtClean="0">
              <a:latin typeface="Calibri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214414" y="3786190"/>
            <a:ext cx="121444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must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86116" y="3786190"/>
            <a:ext cx="114300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must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72330" y="4357694"/>
            <a:ext cx="85725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can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00430" y="4357694"/>
            <a:ext cx="85725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can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71538" y="4929198"/>
            <a:ext cx="85725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will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643570" y="4929198"/>
            <a:ext cx="85725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will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071802" y="5572140"/>
            <a:ext cx="607219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We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            not do this task,              we?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714744" y="5572140"/>
            <a:ext cx="121444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could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143768" y="5572140"/>
            <a:ext cx="128588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could</a:t>
            </a:r>
          </a:p>
        </p:txBody>
      </p:sp>
      <p:pic>
        <p:nvPicPr>
          <p:cNvPr id="46" name="Picture 2" descr="F:\таги\Разделительные вопросы, 5 класс\вопрос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072462" y="642918"/>
            <a:ext cx="857256" cy="9797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2" calcmode="lin" valueType="num">
                                      <p:cBhvr override="childStyle">
                                        <p:cTn id="1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2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2" calcmode="lin" valueType="num">
                                      <p:cBhvr override="childStyle">
                                        <p:cTn id="1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2" calcmode="lin" valueType="num">
                                      <p:cBhvr override="childStyle">
                                        <p:cTn id="1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8" presetID="4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1.2" calcmode="lin" valueType="num">
                                      <p:cBhvr override="childStyle">
                                        <p:cTn id="1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2" calcmode="lin" valueType="num">
                                      <p:cBhvr override="childStyle">
                                        <p:cTn id="1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4" presetID="4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1.2" calcmode="lin" valueType="num">
                                      <p:cBhvr override="childStyle">
                                        <p:cTn id="1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2" calcmode="lin" valueType="num">
                                      <p:cBhvr override="childStyle">
                                        <p:cTn id="1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0" presetID="4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1.2" calcmode="lin" valueType="num">
                                      <p:cBhvr override="childStyle">
                                        <p:cTn id="1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2" calcmode="lin" valueType="num">
                                      <p:cBhvr override="childStyle">
                                        <p:cTn id="1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6" presetID="4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1.2" calcmode="lin" valueType="num">
                                      <p:cBhvr override="childStyle">
                                        <p:cTn id="1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2" calcmode="lin" valueType="num">
                                      <p:cBhvr override="childStyle">
                                        <p:cTn id="1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2" presetID="4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1.2" calcmode="lin" valueType="num">
                                      <p:cBhvr override="childStyle">
                                        <p:cTn id="1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2" calcmode="lin" valueType="num">
                                      <p:cBhvr override="childStyle">
                                        <p:cTn id="1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8" presetID="4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1.2" calcmode="lin" valueType="num">
                                      <p:cBhvr override="childStyle">
                                        <p:cTn id="1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2" calcmode="lin" valueType="num">
                                      <p:cBhvr override="childStyle">
                                        <p:cTn id="16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4" presetID="4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1.2" calcmode="lin" valueType="num">
                                      <p:cBhvr override="childStyle">
                                        <p:cTn id="1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5" grpId="0"/>
      <p:bldP spid="7" grpId="0"/>
      <p:bldP spid="7" grpId="1"/>
      <p:bldP spid="8" grpId="0"/>
      <p:bldP spid="9" grpId="0"/>
      <p:bldP spid="10" grpId="0"/>
      <p:bldP spid="11" grpId="0"/>
      <p:bldP spid="12" grpId="0"/>
      <p:bldP spid="13" grpId="0"/>
      <p:bldP spid="13" grpId="1"/>
      <p:bldP spid="14" grpId="0"/>
      <p:bldP spid="15" grpId="0"/>
      <p:bldP spid="16" grpId="0"/>
      <p:bldP spid="16" grpId="1"/>
      <p:bldP spid="17" grpId="0"/>
      <p:bldP spid="18" grpId="0"/>
      <p:bldP spid="19" grpId="0"/>
      <p:bldP spid="19" grpId="1"/>
      <p:bldP spid="20" grpId="0"/>
      <p:bldP spid="21" grpId="0"/>
      <p:bldP spid="22" grpId="0"/>
      <p:bldP spid="23" grpId="0"/>
      <p:bldP spid="23" grpId="1"/>
      <p:bldP spid="24" grpId="0"/>
      <p:bldP spid="25" grpId="0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43" grpId="0"/>
      <p:bldP spid="44" grpId="0"/>
      <p:bldP spid="44" grpId="1"/>
      <p:bldP spid="45" grpId="0"/>
      <p:bldP spid="4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071678"/>
            <a:ext cx="8229600" cy="2400300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   Если в первой части предложения есть  глаголы </a:t>
            </a:r>
            <a:r>
              <a:rPr lang="en-US" sz="2800" b="1" dirty="0" smtClean="0">
                <a:solidFill>
                  <a:srgbClr val="C00000"/>
                </a:solidFill>
              </a:rPr>
              <a:t>to be (is, am, are, was, were)</a:t>
            </a:r>
            <a:r>
              <a:rPr lang="ru-RU" sz="2800" b="1" dirty="0" smtClean="0">
                <a:solidFill>
                  <a:srgbClr val="C00000"/>
                </a:solidFill>
              </a:rPr>
              <a:t>,</a:t>
            </a:r>
            <a:r>
              <a:rPr lang="en-US" sz="2800" b="1" dirty="0" smtClean="0">
                <a:solidFill>
                  <a:srgbClr val="C00000"/>
                </a:solidFill>
              </a:rPr>
              <a:t> to have (has, had), will/ shall, can/ could, would/must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, то во второй части предложения используется </a:t>
            </a:r>
            <a:r>
              <a:rPr lang="ru-RU" sz="2800" b="1" dirty="0" smtClean="0">
                <a:solidFill>
                  <a:srgbClr val="C00000"/>
                </a:solidFill>
              </a:rPr>
              <a:t>тот же глагол</a:t>
            </a:r>
            <a:endParaRPr lang="ru-RU" sz="2800" dirty="0" smtClean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20512481">
            <a:off x="208709" y="183296"/>
            <a:ext cx="1428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C000"/>
                </a:solidFill>
                <a:latin typeface="+mn-lt"/>
              </a:rPr>
              <a:t>Look and learn</a:t>
            </a:r>
            <a:endParaRPr lang="ru-RU" sz="3200" b="1" dirty="0">
              <a:solidFill>
                <a:srgbClr val="FFC000"/>
              </a:solidFill>
              <a:latin typeface="+mn-lt"/>
            </a:endParaRPr>
          </a:p>
        </p:txBody>
      </p:sp>
      <p:pic>
        <p:nvPicPr>
          <p:cNvPr id="15" name="Picture 2" descr="F:\таги\Разделительные вопросы, 5 класс\вопрос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71934" y="4643446"/>
            <a:ext cx="1500198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Скругленный прямоугольник 53"/>
          <p:cNvSpPr/>
          <p:nvPr/>
        </p:nvSpPr>
        <p:spPr>
          <a:xfrm>
            <a:off x="4857752" y="5572140"/>
            <a:ext cx="50006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6643702" y="4929198"/>
            <a:ext cx="50006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357686" y="4357694"/>
            <a:ext cx="50006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4429124" y="3786190"/>
            <a:ext cx="50006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7429520" y="3214686"/>
            <a:ext cx="50006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7143768" y="1928802"/>
            <a:ext cx="50006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5072066" y="1214422"/>
            <a:ext cx="50006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1785918" y="2500306"/>
            <a:ext cx="50006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28688" y="0"/>
            <a:ext cx="7772400" cy="1470025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C00000"/>
                </a:solidFill>
              </a:rPr>
              <a:t>Look, read and translate</a:t>
            </a:r>
            <a:endParaRPr lang="ru-RU" b="1" dirty="0" smtClean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625" y="1214438"/>
            <a:ext cx="857227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He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488" y="1857364"/>
            <a:ext cx="78581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You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2500306"/>
            <a:ext cx="592935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She 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     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not got </a:t>
            </a:r>
            <a:r>
              <a:rPr lang="en-US" sz="2800" b="1" dirty="0" smtClean="0">
                <a:latin typeface="Calibri" pitchFamily="34" charset="0"/>
              </a:rPr>
              <a:t>five kittens, 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     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latin typeface="Calibri" pitchFamily="34" charset="0"/>
              </a:rPr>
              <a:t>she?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868" y="3214686"/>
            <a:ext cx="857259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had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3786190"/>
            <a:ext cx="628654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They            </a:t>
            </a:r>
            <a:r>
              <a:rPr lang="ru-RU" sz="2800" b="1" dirty="0" smtClean="0">
                <a:latin typeface="Calibri" pitchFamily="34" charset="0"/>
              </a:rPr>
              <a:t>  </a:t>
            </a:r>
            <a:r>
              <a:rPr lang="en-US" sz="2800" b="1" dirty="0" smtClean="0">
                <a:latin typeface="Calibri" pitchFamily="34" charset="0"/>
              </a:rPr>
              <a:t>read,             </a:t>
            </a:r>
            <a:r>
              <a:rPr lang="ru-RU" sz="2800" b="1" dirty="0" smtClean="0">
                <a:latin typeface="Calibri" pitchFamily="34" charset="0"/>
              </a:rPr>
              <a:t>  </a:t>
            </a:r>
            <a:r>
              <a:rPr lang="en-US" sz="2800" b="1" dirty="0" smtClean="0">
                <a:latin typeface="Calibri" pitchFamily="34" charset="0"/>
              </a:rPr>
              <a:t> not </a:t>
            </a:r>
            <a:r>
              <a:rPr lang="en-US" sz="2800" b="1" dirty="0">
                <a:latin typeface="Calibri" pitchFamily="34" charset="0"/>
              </a:rPr>
              <a:t>they</a:t>
            </a:r>
            <a:r>
              <a:rPr lang="ru-RU" sz="2800" b="1" dirty="0" smtClean="0">
                <a:latin typeface="Calibri" pitchFamily="34" charset="0"/>
              </a:rPr>
              <a:t>?</a:t>
            </a:r>
            <a:endParaRPr lang="en-US" sz="2800" b="1" dirty="0" smtClean="0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28926" y="4357694"/>
            <a:ext cx="621507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She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       not open the door,        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she?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8596" y="4929198"/>
            <a:ext cx="842968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You</a:t>
            </a:r>
            <a:r>
              <a:rPr lang="ru-RU" sz="2800" b="1" dirty="0" smtClean="0">
                <a:latin typeface="Calibri" pitchFamily="34" charset="0"/>
              </a:rPr>
              <a:t> </a:t>
            </a:r>
            <a:r>
              <a:rPr lang="en-US" sz="2800" b="1" dirty="0" smtClean="0">
                <a:latin typeface="Calibri" pitchFamily="34" charset="0"/>
              </a:rPr>
              <a:t>           </a:t>
            </a:r>
            <a:r>
              <a:rPr lang="en-US" sz="2800" b="1" dirty="0">
                <a:latin typeface="Calibri" pitchFamily="34" charset="0"/>
              </a:rPr>
              <a:t>write a letter next week,  </a:t>
            </a:r>
            <a:r>
              <a:rPr lang="en-US" sz="2800" b="1" dirty="0" smtClean="0">
                <a:latin typeface="Calibri" pitchFamily="34" charset="0"/>
              </a:rPr>
              <a:t>           not you</a:t>
            </a:r>
            <a:r>
              <a:rPr lang="ru-RU" sz="2800" b="1" dirty="0" smtClean="0">
                <a:latin typeface="Calibri" pitchFamily="34" charset="0"/>
              </a:rPr>
              <a:t>?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1538" y="1214422"/>
            <a:ext cx="57150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is</a:t>
            </a:r>
            <a:endParaRPr lang="en-US" sz="2800" b="1" dirty="0" smtClean="0">
              <a:latin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57290" y="1214422"/>
            <a:ext cx="335758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a </a:t>
            </a:r>
            <a:r>
              <a:rPr lang="en-US" sz="2800" b="1" dirty="0">
                <a:latin typeface="Calibri" pitchFamily="34" charset="0"/>
              </a:rPr>
              <a:t>very good doctor, </a:t>
            </a:r>
            <a:endParaRPr lang="en-US" sz="2800" b="1" dirty="0" smtClean="0">
              <a:latin typeface="Calibr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29124" y="1214422"/>
            <a:ext cx="57150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is</a:t>
            </a:r>
            <a:endParaRPr lang="en-US" sz="2800" b="1" dirty="0" smtClean="0">
              <a:latin typeface="Calibr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5008" y="1214422"/>
            <a:ext cx="78578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he?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00628" y="1214422"/>
            <a:ext cx="714380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not</a:t>
            </a:r>
            <a:endParaRPr lang="en-US" sz="2800" b="1" dirty="0" smtClean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00430" y="1857364"/>
            <a:ext cx="78581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are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43372" y="1857364"/>
            <a:ext cx="2428892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my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best friend,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15272" y="1857364"/>
            <a:ext cx="92869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you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?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00826" y="1857364"/>
            <a:ext cx="78581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are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72330" y="1857364"/>
            <a:ext cx="1000131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not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43174" y="3214686"/>
            <a:ext cx="1214445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They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14810" y="3214686"/>
            <a:ext cx="264320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three red pens, 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643702" y="3214686"/>
            <a:ext cx="857259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had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358082" y="3214686"/>
            <a:ext cx="1000131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not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29586" y="3214686"/>
            <a:ext cx="121441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they?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00100" y="2500306"/>
            <a:ext cx="78581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has</a:t>
            </a:r>
            <a:endParaRPr lang="en-US" sz="2800" b="1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0" y="2500306"/>
            <a:ext cx="78581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has</a:t>
            </a:r>
            <a:endParaRPr lang="en-US" sz="2800" b="1" dirty="0" smtClean="0">
              <a:latin typeface="Calibri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214414" y="3786190"/>
            <a:ext cx="121444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must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86116" y="3786190"/>
            <a:ext cx="114300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must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72330" y="4357694"/>
            <a:ext cx="85725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can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00430" y="4357694"/>
            <a:ext cx="85725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can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71538" y="4929198"/>
            <a:ext cx="85725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will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643570" y="4929198"/>
            <a:ext cx="85725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will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071802" y="5572140"/>
            <a:ext cx="607219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We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            not do this task,              we?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714744" y="5572140"/>
            <a:ext cx="121444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could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143768" y="5572140"/>
            <a:ext cx="128588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could</a:t>
            </a:r>
          </a:p>
        </p:txBody>
      </p:sp>
      <p:pic>
        <p:nvPicPr>
          <p:cNvPr id="46" name="Picture 2" descr="F:\таги\Разделительные вопросы, 5 класс\вопрос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072462" y="642918"/>
            <a:ext cx="857256" cy="9797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1472" y="1928802"/>
            <a:ext cx="750099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+mn-lt"/>
              </a:rPr>
              <a:t> Если первая часть вопроса утвердительная, то вторая –  отрицательная</a:t>
            </a:r>
            <a:r>
              <a:rPr lang="en-US" sz="2800" b="1" dirty="0" smtClean="0">
                <a:latin typeface="+mn-lt"/>
              </a:rPr>
              <a:t>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(содержит частицу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not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),</a:t>
            </a:r>
            <a:endParaRPr lang="ru-RU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  <a:p>
            <a:pPr algn="ctr"/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и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наоборот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endParaRPr lang="en-US" sz="2800" b="1" dirty="0">
              <a:latin typeface="+mn-lt"/>
            </a:endParaRPr>
          </a:p>
        </p:txBody>
      </p:sp>
      <p:sp>
        <p:nvSpPr>
          <p:cNvPr id="6" name="Плюс 5"/>
          <p:cNvSpPr/>
          <p:nvPr/>
        </p:nvSpPr>
        <p:spPr>
          <a:xfrm>
            <a:off x="2928926" y="4000504"/>
            <a:ext cx="714380" cy="642942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люс 6"/>
          <p:cNvSpPr/>
          <p:nvPr/>
        </p:nvSpPr>
        <p:spPr>
          <a:xfrm>
            <a:off x="4357686" y="5286388"/>
            <a:ext cx="714380" cy="642942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Минус 7"/>
          <p:cNvSpPr/>
          <p:nvPr/>
        </p:nvSpPr>
        <p:spPr>
          <a:xfrm>
            <a:off x="4286248" y="4000504"/>
            <a:ext cx="785818" cy="64294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Минус 8"/>
          <p:cNvSpPr/>
          <p:nvPr/>
        </p:nvSpPr>
        <p:spPr>
          <a:xfrm>
            <a:off x="2857488" y="5286388"/>
            <a:ext cx="785818" cy="64294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звернутая стрелка 9"/>
          <p:cNvSpPr/>
          <p:nvPr/>
        </p:nvSpPr>
        <p:spPr>
          <a:xfrm flipH="1">
            <a:off x="3857620" y="4500570"/>
            <a:ext cx="214314" cy="42862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Развернутая стрелка 10"/>
          <p:cNvSpPr/>
          <p:nvPr/>
        </p:nvSpPr>
        <p:spPr>
          <a:xfrm flipH="1">
            <a:off x="3857620" y="5643578"/>
            <a:ext cx="214314" cy="42862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6380" y="3786190"/>
            <a:ext cx="5715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ru-RU" sz="6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57818" y="5000636"/>
            <a:ext cx="5715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ru-RU" sz="6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20512481">
            <a:off x="208709" y="183296"/>
            <a:ext cx="1428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C000"/>
                </a:solidFill>
                <a:latin typeface="+mn-lt"/>
              </a:rPr>
              <a:t>Look and learn</a:t>
            </a:r>
            <a:endParaRPr lang="ru-RU" sz="3200" b="1" dirty="0">
              <a:solidFill>
                <a:srgbClr val="FFC000"/>
              </a:solidFill>
              <a:latin typeface="+mn-lt"/>
            </a:endParaRPr>
          </a:p>
        </p:txBody>
      </p:sp>
      <p:pic>
        <p:nvPicPr>
          <p:cNvPr id="15" name="Picture 2" descr="F:\таги\Разделительные вопросы, 5 класс\вопрос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001024" y="285728"/>
            <a:ext cx="857256" cy="9797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28688" y="0"/>
            <a:ext cx="7772400" cy="1470025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C00000"/>
                </a:solidFill>
              </a:rPr>
              <a:t>Look and read</a:t>
            </a:r>
            <a:endParaRPr lang="ru-RU" b="1" dirty="0" smtClean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1357298"/>
            <a:ext cx="7786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Mary</a:t>
            </a:r>
            <a:r>
              <a:rPr lang="en-US" sz="2800" b="1" dirty="0" smtClean="0">
                <a:latin typeface="+mn-lt"/>
              </a:rPr>
              <a:t> was at the zoo last week, was not 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she</a:t>
            </a:r>
            <a:r>
              <a:rPr lang="en-US" sz="2800" b="1" dirty="0" smtClean="0">
                <a:latin typeface="+mn-lt"/>
              </a:rPr>
              <a:t>?</a:t>
            </a:r>
            <a:endParaRPr lang="ru-RU" sz="2800" b="1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2143116"/>
            <a:ext cx="7786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Peter</a:t>
            </a:r>
            <a:r>
              <a:rPr lang="en-US" sz="2800" b="1" dirty="0" smtClean="0">
                <a:latin typeface="+mn-lt"/>
              </a:rPr>
              <a:t> will play football tomorrow, won’t 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he</a:t>
            </a:r>
            <a:r>
              <a:rPr lang="en-US" sz="2800" b="1" dirty="0" smtClean="0">
                <a:latin typeface="+mn-lt"/>
              </a:rPr>
              <a:t>?</a:t>
            </a:r>
            <a:endParaRPr lang="ru-RU" sz="2800" b="1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00037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Kate and Anna</a:t>
            </a:r>
            <a:r>
              <a:rPr lang="en-US" sz="2800" b="1" dirty="0" smtClean="0">
                <a:latin typeface="+mn-lt"/>
              </a:rPr>
              <a:t> can give you a nice book, can’t 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they</a:t>
            </a:r>
            <a:r>
              <a:rPr lang="en-US" sz="2800" b="1" dirty="0" smtClean="0">
                <a:latin typeface="+mn-lt"/>
              </a:rPr>
              <a:t>?</a:t>
            </a:r>
            <a:endParaRPr lang="ru-RU" sz="2800" b="1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3929066"/>
            <a:ext cx="7786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My parents </a:t>
            </a:r>
            <a:r>
              <a:rPr lang="en-US" sz="2800" b="1" dirty="0" smtClean="0">
                <a:latin typeface="+mn-lt"/>
              </a:rPr>
              <a:t>could not phone me, could 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they</a:t>
            </a:r>
            <a:r>
              <a:rPr lang="en-US" sz="2800" b="1" dirty="0" smtClean="0">
                <a:latin typeface="+mn-lt"/>
              </a:rPr>
              <a:t>?</a:t>
            </a:r>
            <a:endParaRPr lang="ru-RU" sz="2800" b="1" dirty="0"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85852" y="5000636"/>
            <a:ext cx="69294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n-lt"/>
              </a:rPr>
              <a:t>Подлежащее</a:t>
            </a:r>
            <a:r>
              <a:rPr lang="en-US" sz="2800" b="1" dirty="0" smtClean="0">
                <a:solidFill>
                  <a:schemeClr val="accent3">
                    <a:lumMod val="10000"/>
                  </a:schemeClr>
                </a:solidFill>
                <a:latin typeface="+mn-lt"/>
              </a:rPr>
              <a:t> (</a:t>
            </a:r>
            <a:r>
              <a:rPr lang="ru-RU" sz="2800" b="1" dirty="0" smtClean="0">
                <a:solidFill>
                  <a:schemeClr val="accent3">
                    <a:lumMod val="10000"/>
                  </a:schemeClr>
                </a:solidFill>
                <a:latin typeface="+mn-lt"/>
              </a:rPr>
              <a:t>выраженное существительным) заменяется на соответствующее </a:t>
            </a:r>
            <a:r>
              <a:rPr lang="ru-RU" sz="2800" b="1" dirty="0" smtClean="0">
                <a:solidFill>
                  <a:srgbClr val="C00000"/>
                </a:solidFill>
                <a:latin typeface="+mn-lt"/>
              </a:rPr>
              <a:t>местоимение</a:t>
            </a:r>
            <a:r>
              <a:rPr lang="ru-RU" sz="2800" b="1" dirty="0" smtClean="0">
                <a:solidFill>
                  <a:schemeClr val="accent3">
                    <a:lumMod val="10000"/>
                  </a:schemeClr>
                </a:solidFill>
                <a:latin typeface="+mn-lt"/>
              </a:rPr>
              <a:t>.</a:t>
            </a:r>
            <a:endParaRPr lang="ru-RU" sz="2800" dirty="0">
              <a:solidFill>
                <a:schemeClr val="accent3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 rot="20512481">
            <a:off x="208709" y="4398114"/>
            <a:ext cx="1428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C000"/>
                </a:solidFill>
                <a:latin typeface="+mn-lt"/>
              </a:rPr>
              <a:t>Look and learn</a:t>
            </a:r>
            <a:endParaRPr lang="ru-RU" sz="3200" b="1" dirty="0">
              <a:solidFill>
                <a:srgbClr val="FFC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714348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Dynamic pause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Рисунок 6" descr="children_0133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1538" y="2071678"/>
            <a:ext cx="7024072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к уроку">
  <a:themeElements>
    <a:clrScheme name="Тема Office 1">
      <a:dk1>
        <a:srgbClr val="000000"/>
      </a:dk1>
      <a:lt1>
        <a:srgbClr val="98FB98"/>
      </a:lt1>
      <a:dk2>
        <a:srgbClr val="000000"/>
      </a:dk2>
      <a:lt2>
        <a:srgbClr val="969696"/>
      </a:lt2>
      <a:accent1>
        <a:srgbClr val="25CD51"/>
      </a:accent1>
      <a:accent2>
        <a:srgbClr val="6BA808"/>
      </a:accent2>
      <a:accent3>
        <a:srgbClr val="CAFDCA"/>
      </a:accent3>
      <a:accent4>
        <a:srgbClr val="000000"/>
      </a:accent4>
      <a:accent5>
        <a:srgbClr val="ACE3B3"/>
      </a:accent5>
      <a:accent6>
        <a:srgbClr val="609806"/>
      </a:accent6>
      <a:hlink>
        <a:srgbClr val="0B830B"/>
      </a:hlink>
      <a:folHlink>
        <a:srgbClr val="023402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98FB98"/>
        </a:lt1>
        <a:dk2>
          <a:srgbClr val="000000"/>
        </a:dk2>
        <a:lt2>
          <a:srgbClr val="969696"/>
        </a:lt2>
        <a:accent1>
          <a:srgbClr val="25CD51"/>
        </a:accent1>
        <a:accent2>
          <a:srgbClr val="6BA808"/>
        </a:accent2>
        <a:accent3>
          <a:srgbClr val="CAFDCA"/>
        </a:accent3>
        <a:accent4>
          <a:srgbClr val="000000"/>
        </a:accent4>
        <a:accent5>
          <a:srgbClr val="ACE3B3"/>
        </a:accent5>
        <a:accent6>
          <a:srgbClr val="609806"/>
        </a:accent6>
        <a:hlink>
          <a:srgbClr val="0B830B"/>
        </a:hlink>
        <a:folHlink>
          <a:srgbClr val="02340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98FB98"/>
        </a:lt1>
        <a:dk2>
          <a:srgbClr val="000000"/>
        </a:dk2>
        <a:lt2>
          <a:srgbClr val="969696"/>
        </a:lt2>
        <a:accent1>
          <a:srgbClr val="85B804"/>
        </a:accent1>
        <a:accent2>
          <a:srgbClr val="16ADF9"/>
        </a:accent2>
        <a:accent3>
          <a:srgbClr val="CAFDCA"/>
        </a:accent3>
        <a:accent4>
          <a:srgbClr val="000000"/>
        </a:accent4>
        <a:accent5>
          <a:srgbClr val="C2D8AA"/>
        </a:accent5>
        <a:accent6>
          <a:srgbClr val="139CE2"/>
        </a:accent6>
        <a:hlink>
          <a:srgbClr val="007000"/>
        </a:hlink>
        <a:folHlink>
          <a:srgbClr val="003B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98FB98"/>
        </a:lt1>
        <a:dk2>
          <a:srgbClr val="000000"/>
        </a:dk2>
        <a:lt2>
          <a:srgbClr val="969696"/>
        </a:lt2>
        <a:accent1>
          <a:srgbClr val="0BD70B"/>
        </a:accent1>
        <a:accent2>
          <a:srgbClr val="F8A367"/>
        </a:accent2>
        <a:accent3>
          <a:srgbClr val="CAFDCA"/>
        </a:accent3>
        <a:accent4>
          <a:srgbClr val="000000"/>
        </a:accent4>
        <a:accent5>
          <a:srgbClr val="AAE8AA"/>
        </a:accent5>
        <a:accent6>
          <a:srgbClr val="E1935D"/>
        </a:accent6>
        <a:hlink>
          <a:srgbClr val="680039"/>
        </a:hlink>
        <a:folHlink>
          <a:srgbClr val="004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98FB98"/>
        </a:lt1>
        <a:dk2>
          <a:srgbClr val="000000"/>
        </a:dk2>
        <a:lt2>
          <a:srgbClr val="969696"/>
        </a:lt2>
        <a:accent1>
          <a:srgbClr val="5353FB"/>
        </a:accent1>
        <a:accent2>
          <a:srgbClr val="FB5F4F"/>
        </a:accent2>
        <a:accent3>
          <a:srgbClr val="CAFDCA"/>
        </a:accent3>
        <a:accent4>
          <a:srgbClr val="000000"/>
        </a:accent4>
        <a:accent5>
          <a:srgbClr val="B3B3FD"/>
        </a:accent5>
        <a:accent6>
          <a:srgbClr val="E35547"/>
        </a:accent6>
        <a:hlink>
          <a:srgbClr val="605000"/>
        </a:hlink>
        <a:folHlink>
          <a:srgbClr val="004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25CD51"/>
        </a:accent1>
        <a:accent2>
          <a:srgbClr val="6BA808"/>
        </a:accent2>
        <a:accent3>
          <a:srgbClr val="FFFFFF"/>
        </a:accent3>
        <a:accent4>
          <a:srgbClr val="000000"/>
        </a:accent4>
        <a:accent5>
          <a:srgbClr val="ACE3B3"/>
        </a:accent5>
        <a:accent6>
          <a:srgbClr val="609806"/>
        </a:accent6>
        <a:hlink>
          <a:srgbClr val="0B830B"/>
        </a:hlink>
        <a:folHlink>
          <a:srgbClr val="02340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85B804"/>
        </a:accent1>
        <a:accent2>
          <a:srgbClr val="16ADF9"/>
        </a:accent2>
        <a:accent3>
          <a:srgbClr val="FFFFFF"/>
        </a:accent3>
        <a:accent4>
          <a:srgbClr val="000000"/>
        </a:accent4>
        <a:accent5>
          <a:srgbClr val="C2D8AA"/>
        </a:accent5>
        <a:accent6>
          <a:srgbClr val="139CE2"/>
        </a:accent6>
        <a:hlink>
          <a:srgbClr val="007000"/>
        </a:hlink>
        <a:folHlink>
          <a:srgbClr val="003B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BD70B"/>
        </a:accent1>
        <a:accent2>
          <a:srgbClr val="F8A367"/>
        </a:accent2>
        <a:accent3>
          <a:srgbClr val="FFFFFF"/>
        </a:accent3>
        <a:accent4>
          <a:srgbClr val="000000"/>
        </a:accent4>
        <a:accent5>
          <a:srgbClr val="AAE8AA"/>
        </a:accent5>
        <a:accent6>
          <a:srgbClr val="E1935D"/>
        </a:accent6>
        <a:hlink>
          <a:srgbClr val="680039"/>
        </a:hlink>
        <a:folHlink>
          <a:srgbClr val="004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353FB"/>
        </a:accent1>
        <a:accent2>
          <a:srgbClr val="FB5F4F"/>
        </a:accent2>
        <a:accent3>
          <a:srgbClr val="FFFFFF"/>
        </a:accent3>
        <a:accent4>
          <a:srgbClr val="000000"/>
        </a:accent4>
        <a:accent5>
          <a:srgbClr val="B3B3FD"/>
        </a:accent5>
        <a:accent6>
          <a:srgbClr val="E35547"/>
        </a:accent6>
        <a:hlink>
          <a:srgbClr val="605000"/>
        </a:hlink>
        <a:folHlink>
          <a:srgbClr val="0042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к уроку</Template>
  <TotalTime>360</TotalTime>
  <Words>674</Words>
  <Application>Microsoft Office PowerPoint</Application>
  <PresentationFormat>Экран (4:3)</PresentationFormat>
  <Paragraphs>149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Презентация к уроку</vt:lpstr>
      <vt:lpstr>Tag-questions</vt:lpstr>
      <vt:lpstr>Слайд 2</vt:lpstr>
      <vt:lpstr>Tag-questions</vt:lpstr>
      <vt:lpstr>Look, read and translate</vt:lpstr>
      <vt:lpstr>Слайд 5</vt:lpstr>
      <vt:lpstr>Look, read and translate</vt:lpstr>
      <vt:lpstr>Слайд 7</vt:lpstr>
      <vt:lpstr>Look and read</vt:lpstr>
      <vt:lpstr>Слайд 9</vt:lpstr>
      <vt:lpstr>Слайд 10</vt:lpstr>
      <vt:lpstr>Слайд 11</vt:lpstr>
      <vt:lpstr>Слайд 12</vt:lpstr>
      <vt:lpstr>Слайд 13</vt:lpstr>
      <vt:lpstr>Слайд 14</vt:lpstr>
      <vt:lpstr>Thank you for the lesson.  See you soon.</vt:lpstr>
      <vt:lpstr>Использованные ресурсы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Tag-questions</dc:title>
  <dc:creator>Valued Acer Customer</dc:creator>
  <cp:lastModifiedBy>re</cp:lastModifiedBy>
  <cp:revision>39</cp:revision>
  <dcterms:created xsi:type="dcterms:W3CDTF">2014-01-30T13:38:47Z</dcterms:created>
  <dcterms:modified xsi:type="dcterms:W3CDTF">2014-04-10T15:10:43Z</dcterms:modified>
</cp:coreProperties>
</file>