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B30B8252-4FE5-49F5-BB76-BEE71EEA7D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2D356CF-5061-4C2C-AEB4-28E2F14D17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6E031DC4-8E65-4EC2-BB95-ABD59FF5A5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1D815796-C836-4B99-A6D2-7E94FED006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0FFF8C4A-EDB2-4D61-B09A-D24722F5DD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66E09BBC-20A2-45C3-A90C-4037357A2C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2BD7600E-81AA-46E7-873C-7BD5D3A455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B32B7F9-A39C-4C38-97B6-9B5BD469A4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BA28CE1-1BBF-4D6E-9894-D884FE56E5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D3868E7-D020-41E3-8825-B70C094440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7A8243C3-E10E-4B47-A824-614368E06C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4013588C-E709-41B8-A947-83401CFB77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894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aseline="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94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aseline="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94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B750BC-76EA-4BD3-9B48-B0829930CA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>
            <a:off x="755650" y="476250"/>
            <a:ext cx="4752975" cy="1800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FFFF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+mn-lt"/>
                <a:ea typeface="+mn-lt"/>
                <a:cs typeface="+mn-lt"/>
              </a:rPr>
              <a:t>Обобщающий урок</a:t>
            </a:r>
          </a:p>
          <a:p>
            <a:pPr algn="ctr"/>
            <a:r>
              <a:rPr lang="ru-RU" sz="3600" kern="10">
                <a:ln w="1270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FFFFFF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+mn-lt"/>
                <a:ea typeface="+mn-lt"/>
                <a:cs typeface="+mn-lt"/>
              </a:rPr>
              <a:t>по теме:</a:t>
            </a:r>
          </a:p>
        </p:txBody>
      </p:sp>
      <p:sp>
        <p:nvSpPr>
          <p:cNvPr id="4101" name="WordArt 5"/>
          <p:cNvSpPr>
            <a:spLocks noChangeArrowheads="1" noChangeShapeType="1" noTextEdit="1"/>
          </p:cNvSpPr>
          <p:nvPr/>
        </p:nvSpPr>
        <p:spPr bwMode="auto">
          <a:xfrm>
            <a:off x="827088" y="2781300"/>
            <a:ext cx="7921625" cy="3168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"Изменение </a:t>
            </a:r>
          </a:p>
          <a:p>
            <a:pPr algn="ctr"/>
            <a:r>
              <a:rPr lang="ru-RU" sz="3600" kern="10">
                <a:ln w="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агрегатных состояний </a:t>
            </a:r>
          </a:p>
          <a:p>
            <a:pPr algn="ctr"/>
            <a:r>
              <a:rPr lang="ru-RU" sz="3600" kern="10">
                <a:ln w="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вещества"</a:t>
            </a:r>
          </a:p>
        </p:txBody>
      </p:sp>
      <p:pic>
        <p:nvPicPr>
          <p:cNvPr id="4102" name="Picture 6" descr="g3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11188" y="5157788"/>
            <a:ext cx="1524000" cy="126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7" descr="sun_tu4a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9775" y="0"/>
            <a:ext cx="2054225" cy="249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8" descr="37R4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6688" y="1268413"/>
            <a:ext cx="1793875" cy="137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nimBg="1"/>
      <p:bldP spid="410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82" name="Text Box 6"/>
          <p:cNvSpPr txBox="1">
            <a:spLocks noChangeArrowheads="1"/>
          </p:cNvSpPr>
          <p:nvPr/>
        </p:nvSpPr>
        <p:spPr bwMode="auto">
          <a:xfrm>
            <a:off x="3995738" y="908050"/>
            <a:ext cx="1511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>
                <a:solidFill>
                  <a:srgbClr val="FFFFFF"/>
                </a:solidFill>
                <a:latin typeface="Times New Roman" pitchFamily="18" charset="0"/>
              </a:rPr>
              <a:t>Решение:</a:t>
            </a:r>
          </a:p>
        </p:txBody>
      </p:sp>
      <p:sp>
        <p:nvSpPr>
          <p:cNvPr id="229383" name="Text Box 7"/>
          <p:cNvSpPr txBox="1">
            <a:spLocks noChangeArrowheads="1"/>
          </p:cNvSpPr>
          <p:nvPr/>
        </p:nvSpPr>
        <p:spPr bwMode="auto">
          <a:xfrm>
            <a:off x="1547813" y="3500438"/>
            <a:ext cx="3241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Times New Roman" pitchFamily="18" charset="0"/>
              </a:rPr>
              <a:t>  </a:t>
            </a:r>
            <a:r>
              <a:rPr lang="en-US" sz="2000" b="1">
                <a:solidFill>
                  <a:srgbClr val="FFFFFF"/>
                </a:solidFill>
                <a:latin typeface="Times New Roman" pitchFamily="18" charset="0"/>
              </a:rPr>
              <a:t>Q = Q</a:t>
            </a:r>
            <a:r>
              <a:rPr lang="en-US" sz="2000" b="1" baseline="-25000">
                <a:solidFill>
                  <a:srgbClr val="FFFFFF"/>
                </a:solidFill>
                <a:latin typeface="Times New Roman" pitchFamily="18" charset="0"/>
              </a:rPr>
              <a:t>1</a:t>
            </a:r>
            <a:r>
              <a:rPr lang="en-US" sz="2000" b="1">
                <a:solidFill>
                  <a:srgbClr val="FFFFFF"/>
                </a:solidFill>
                <a:latin typeface="Times New Roman" pitchFamily="18" charset="0"/>
              </a:rPr>
              <a:t>+ Q</a:t>
            </a:r>
            <a:r>
              <a:rPr lang="en-US" sz="2000" b="1" baseline="-25000">
                <a:solidFill>
                  <a:srgbClr val="FFFFFF"/>
                </a:solidFill>
                <a:latin typeface="Times New Roman" pitchFamily="18" charset="0"/>
              </a:rPr>
              <a:t>2</a:t>
            </a:r>
            <a:r>
              <a:rPr lang="en-US" sz="2000" b="1">
                <a:solidFill>
                  <a:srgbClr val="FFFFFF"/>
                </a:solidFill>
                <a:latin typeface="Times New Roman" pitchFamily="18" charset="0"/>
              </a:rPr>
              <a:t>+ Q</a:t>
            </a:r>
            <a:r>
              <a:rPr lang="en-US" sz="2000" b="1" baseline="-25000">
                <a:solidFill>
                  <a:srgbClr val="FFFFFF"/>
                </a:solidFill>
                <a:latin typeface="Times New Roman" pitchFamily="18" charset="0"/>
              </a:rPr>
              <a:t>3</a:t>
            </a:r>
            <a:r>
              <a:rPr lang="en-US" sz="2000" b="1">
                <a:solidFill>
                  <a:srgbClr val="FFFFFF"/>
                </a:solidFill>
                <a:latin typeface="Times New Roman" pitchFamily="18" charset="0"/>
              </a:rPr>
              <a:t>+ Q</a:t>
            </a:r>
            <a:r>
              <a:rPr lang="en-US" sz="2000" b="1" baseline="-25000">
                <a:solidFill>
                  <a:srgbClr val="FFFFFF"/>
                </a:solidFill>
                <a:latin typeface="Times New Roman" pitchFamily="18" charset="0"/>
              </a:rPr>
              <a:t>4</a:t>
            </a:r>
            <a:r>
              <a:rPr lang="ru-RU" sz="2000" b="1" baseline="-25000">
                <a:solidFill>
                  <a:srgbClr val="FFFFFF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229386" name="Text Box 10"/>
          <p:cNvSpPr txBox="1">
            <a:spLocks noChangeArrowheads="1"/>
          </p:cNvSpPr>
          <p:nvPr/>
        </p:nvSpPr>
        <p:spPr bwMode="auto">
          <a:xfrm>
            <a:off x="1692275" y="1484313"/>
            <a:ext cx="69834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FF"/>
                </a:solidFill>
                <a:latin typeface="Times New Roman" pitchFamily="18" charset="0"/>
              </a:rPr>
              <a:t>Q</a:t>
            </a:r>
            <a:r>
              <a:rPr lang="en-US" sz="2000" b="1" baseline="-25000">
                <a:solidFill>
                  <a:srgbClr val="FFFFFF"/>
                </a:solidFill>
                <a:latin typeface="Times New Roman" pitchFamily="18" charset="0"/>
              </a:rPr>
              <a:t>1</a:t>
            </a:r>
            <a:r>
              <a:rPr lang="en-US" sz="2000" b="1">
                <a:solidFill>
                  <a:srgbClr val="FFFFFF"/>
                </a:solidFill>
                <a:latin typeface="Times New Roman" pitchFamily="18" charset="0"/>
              </a:rPr>
              <a:t>= m</a:t>
            </a:r>
            <a:r>
              <a:rPr lang="ru-RU" sz="20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en-US" sz="2000" b="1">
                <a:solidFill>
                  <a:srgbClr val="FFFFFF"/>
                </a:solidFill>
                <a:latin typeface="Times New Roman" pitchFamily="18" charset="0"/>
              </a:rPr>
              <a:t>c</a:t>
            </a:r>
            <a:r>
              <a:rPr lang="ru-RU" sz="2000" b="1" baseline="-25000">
                <a:solidFill>
                  <a:srgbClr val="FFFFFF"/>
                </a:solidFill>
                <a:latin typeface="Times New Roman" pitchFamily="18" charset="0"/>
              </a:rPr>
              <a:t>1</a:t>
            </a:r>
            <a:r>
              <a:rPr lang="ru-RU" sz="2000" b="1" baseline="-250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en-US" sz="2000" b="1">
                <a:solidFill>
                  <a:srgbClr val="FFFFFF"/>
                </a:solidFill>
                <a:latin typeface="Times New Roman" pitchFamily="18" charset="0"/>
              </a:rPr>
              <a:t>(t</a:t>
            </a:r>
            <a:r>
              <a:rPr lang="en-US" sz="2000" b="1" baseline="-25000">
                <a:solidFill>
                  <a:srgbClr val="FFFFFF"/>
                </a:solidFill>
                <a:latin typeface="Times New Roman" pitchFamily="18" charset="0"/>
              </a:rPr>
              <a:t>2</a:t>
            </a:r>
            <a:r>
              <a:rPr lang="en-US" sz="2000" b="1">
                <a:solidFill>
                  <a:srgbClr val="FFFFFF"/>
                </a:solidFill>
                <a:latin typeface="Times New Roman" pitchFamily="18" charset="0"/>
              </a:rPr>
              <a:t>-t</a:t>
            </a:r>
            <a:r>
              <a:rPr lang="en-US" sz="2000" b="1" baseline="-25000">
                <a:solidFill>
                  <a:srgbClr val="FFFFFF"/>
                </a:solidFill>
                <a:latin typeface="Times New Roman" pitchFamily="18" charset="0"/>
              </a:rPr>
              <a:t>1</a:t>
            </a:r>
            <a:r>
              <a:rPr lang="en-US" sz="2000" b="1">
                <a:solidFill>
                  <a:srgbClr val="FFFFFF"/>
                </a:solidFill>
                <a:latin typeface="Times New Roman" pitchFamily="18" charset="0"/>
              </a:rPr>
              <a:t>)</a:t>
            </a:r>
            <a:r>
              <a:rPr lang="ru-RU" sz="2000" b="1">
                <a:solidFill>
                  <a:srgbClr val="FFFFFF"/>
                </a:solidFill>
                <a:latin typeface="Times New Roman" pitchFamily="18" charset="0"/>
              </a:rPr>
              <a:t> = </a:t>
            </a:r>
            <a:r>
              <a:rPr lang="ru-RU" sz="2000">
                <a:solidFill>
                  <a:srgbClr val="FFFFFF"/>
                </a:solidFill>
                <a:latin typeface="Times New Roman" pitchFamily="18" charset="0"/>
              </a:rPr>
              <a:t>2кг </a:t>
            </a:r>
            <a:r>
              <a:rPr lang="ru-RU" sz="20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ru-RU" sz="2000">
                <a:solidFill>
                  <a:srgbClr val="FFFFFF"/>
                </a:solidFill>
                <a:latin typeface="Times New Roman" pitchFamily="18" charset="0"/>
              </a:rPr>
              <a:t>2100Дж/кг. С </a:t>
            </a:r>
            <a:r>
              <a:rPr lang="ru-RU" sz="20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ru-RU" sz="2000">
                <a:solidFill>
                  <a:srgbClr val="FFFFFF"/>
                </a:solidFill>
                <a:latin typeface="Times New Roman" pitchFamily="18" charset="0"/>
              </a:rPr>
              <a:t> (0С - (-10С)) = 42000Дж.</a:t>
            </a:r>
          </a:p>
        </p:txBody>
      </p:sp>
      <p:sp>
        <p:nvSpPr>
          <p:cNvPr id="229390" name="Text Box 14"/>
          <p:cNvSpPr txBox="1">
            <a:spLocks noChangeArrowheads="1"/>
          </p:cNvSpPr>
          <p:nvPr/>
        </p:nvSpPr>
        <p:spPr bwMode="auto">
          <a:xfrm>
            <a:off x="1692275" y="1989138"/>
            <a:ext cx="69834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FF"/>
                </a:solidFill>
                <a:latin typeface="Times New Roman" pitchFamily="18" charset="0"/>
              </a:rPr>
              <a:t>Q</a:t>
            </a:r>
            <a:r>
              <a:rPr lang="en-US" sz="2000" b="1" baseline="-25000">
                <a:solidFill>
                  <a:srgbClr val="FFFFFF"/>
                </a:solidFill>
                <a:latin typeface="Times New Roman" pitchFamily="18" charset="0"/>
              </a:rPr>
              <a:t>2</a:t>
            </a:r>
            <a:r>
              <a:rPr lang="en-US" sz="2000" b="1">
                <a:solidFill>
                  <a:srgbClr val="FFFFFF"/>
                </a:solidFill>
                <a:latin typeface="Times New Roman" pitchFamily="18" charset="0"/>
              </a:rPr>
              <a:t>= m</a:t>
            </a:r>
            <a:r>
              <a:rPr lang="ru-RU" sz="20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el-GR" sz="20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ru-RU" sz="20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20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2кг ∙ 3,4</a:t>
            </a:r>
            <a:r>
              <a:rPr lang="en-US" sz="20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ru-RU" sz="20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000" baseline="300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0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Дж/кг = 6,8</a:t>
            </a:r>
            <a:r>
              <a:rPr lang="en-US" sz="20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ru-RU" sz="20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000" baseline="300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0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Дж</a:t>
            </a:r>
            <a:endParaRPr lang="el-GR" sz="200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9391" name="Text Box 15"/>
          <p:cNvSpPr txBox="1">
            <a:spLocks noChangeArrowheads="1"/>
          </p:cNvSpPr>
          <p:nvPr/>
        </p:nvSpPr>
        <p:spPr bwMode="auto">
          <a:xfrm>
            <a:off x="1692275" y="2492375"/>
            <a:ext cx="69834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FF"/>
                </a:solidFill>
                <a:latin typeface="Times New Roman" pitchFamily="18" charset="0"/>
              </a:rPr>
              <a:t>Q</a:t>
            </a:r>
            <a:r>
              <a:rPr lang="ru-RU" sz="2000" b="1" baseline="-25000">
                <a:solidFill>
                  <a:srgbClr val="FFFFFF"/>
                </a:solidFill>
                <a:latin typeface="Times New Roman" pitchFamily="18" charset="0"/>
              </a:rPr>
              <a:t>3</a:t>
            </a:r>
            <a:r>
              <a:rPr lang="en-US" sz="2000" b="1">
                <a:solidFill>
                  <a:srgbClr val="FFFFFF"/>
                </a:solidFill>
                <a:latin typeface="Times New Roman" pitchFamily="18" charset="0"/>
              </a:rPr>
              <a:t>= m</a:t>
            </a:r>
            <a:r>
              <a:rPr lang="en-US" sz="20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en-US" sz="2000" b="1">
                <a:solidFill>
                  <a:srgbClr val="FFFFFF"/>
                </a:solidFill>
                <a:latin typeface="Times New Roman" pitchFamily="18" charset="0"/>
              </a:rPr>
              <a:t>c</a:t>
            </a:r>
            <a:r>
              <a:rPr lang="ru-RU" sz="2000" b="1" baseline="-25000">
                <a:solidFill>
                  <a:srgbClr val="FFFFFF"/>
                </a:solidFill>
                <a:latin typeface="Times New Roman" pitchFamily="18" charset="0"/>
              </a:rPr>
              <a:t>2</a:t>
            </a:r>
            <a:r>
              <a:rPr lang="en-US" sz="2000" b="1" baseline="-250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>
                <a:solidFill>
                  <a:srgbClr val="FFFFFF"/>
                </a:solidFill>
                <a:latin typeface="Times New Roman" pitchFamily="18" charset="0"/>
              </a:rPr>
              <a:t>(t</a:t>
            </a:r>
            <a:r>
              <a:rPr lang="ru-RU" sz="2000" b="1" baseline="-25000">
                <a:solidFill>
                  <a:srgbClr val="FFFFFF"/>
                </a:solidFill>
                <a:latin typeface="Times New Roman" pitchFamily="18" charset="0"/>
              </a:rPr>
              <a:t>3</a:t>
            </a:r>
            <a:r>
              <a:rPr lang="ru-RU" sz="2000" b="1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000" b="1">
                <a:solidFill>
                  <a:srgbClr val="FFFFFF"/>
                </a:solidFill>
                <a:latin typeface="Times New Roman" pitchFamily="18" charset="0"/>
              </a:rPr>
              <a:t>–t</a:t>
            </a:r>
            <a:r>
              <a:rPr lang="ru-RU" sz="2000" b="1" baseline="-25000">
                <a:solidFill>
                  <a:srgbClr val="FFFFFF"/>
                </a:solidFill>
                <a:latin typeface="Times New Roman" pitchFamily="18" charset="0"/>
              </a:rPr>
              <a:t>2</a:t>
            </a:r>
            <a:r>
              <a:rPr lang="en-US" sz="2000" b="1">
                <a:solidFill>
                  <a:srgbClr val="FFFFFF"/>
                </a:solidFill>
                <a:latin typeface="Times New Roman" pitchFamily="18" charset="0"/>
              </a:rPr>
              <a:t>)</a:t>
            </a:r>
            <a:r>
              <a:rPr lang="ru-RU" sz="2000" b="1">
                <a:solidFill>
                  <a:srgbClr val="FFFFFF"/>
                </a:solidFill>
                <a:latin typeface="Times New Roman" pitchFamily="18" charset="0"/>
              </a:rPr>
              <a:t> = </a:t>
            </a:r>
            <a:r>
              <a:rPr lang="ru-RU" sz="2000">
                <a:solidFill>
                  <a:srgbClr val="FFFFFF"/>
                </a:solidFill>
                <a:latin typeface="Times New Roman" pitchFamily="18" charset="0"/>
              </a:rPr>
              <a:t>2 кг</a:t>
            </a:r>
            <a:r>
              <a:rPr lang="en-US" sz="200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ru-RU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ru-RU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ru-RU" sz="2000">
                <a:solidFill>
                  <a:srgbClr val="FFFFFF"/>
                </a:solidFill>
                <a:latin typeface="Times New Roman" pitchFamily="18" charset="0"/>
              </a:rPr>
              <a:t>4200Дж/кг </a:t>
            </a:r>
            <a:r>
              <a:rPr lang="ru-RU" sz="20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ru-RU" sz="2000">
                <a:solidFill>
                  <a:srgbClr val="FFFFFF"/>
                </a:solidFill>
                <a:latin typeface="Times New Roman" pitchFamily="18" charset="0"/>
              </a:rPr>
              <a:t> (100С</a:t>
            </a:r>
            <a:r>
              <a:rPr lang="en-US" sz="200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ru-RU" sz="2000">
                <a:solidFill>
                  <a:srgbClr val="FFFFFF"/>
                </a:solidFill>
                <a:latin typeface="Times New Roman" pitchFamily="18" charset="0"/>
              </a:rPr>
              <a:t>-</a:t>
            </a:r>
            <a:r>
              <a:rPr lang="en-US" sz="200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ru-RU" sz="2000">
                <a:solidFill>
                  <a:srgbClr val="FFFFFF"/>
                </a:solidFill>
                <a:latin typeface="Times New Roman" pitchFamily="18" charset="0"/>
              </a:rPr>
              <a:t>0С) = 840000Дж</a:t>
            </a:r>
          </a:p>
        </p:txBody>
      </p:sp>
      <p:sp>
        <p:nvSpPr>
          <p:cNvPr id="229393" name="Text Box 17"/>
          <p:cNvSpPr txBox="1">
            <a:spLocks noChangeArrowheads="1"/>
          </p:cNvSpPr>
          <p:nvPr/>
        </p:nvSpPr>
        <p:spPr bwMode="auto">
          <a:xfrm>
            <a:off x="1692275" y="3068638"/>
            <a:ext cx="6696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FF"/>
                </a:solidFill>
                <a:latin typeface="Times New Roman" pitchFamily="18" charset="0"/>
              </a:rPr>
              <a:t>Q</a:t>
            </a:r>
            <a:r>
              <a:rPr lang="en-US" sz="2000" b="1" baseline="-25000">
                <a:solidFill>
                  <a:srgbClr val="FFFFFF"/>
                </a:solidFill>
                <a:latin typeface="Times New Roman" pitchFamily="18" charset="0"/>
              </a:rPr>
              <a:t>4</a:t>
            </a:r>
            <a:r>
              <a:rPr lang="en-US" sz="2000" b="1">
                <a:solidFill>
                  <a:srgbClr val="FFFFFF"/>
                </a:solidFill>
                <a:latin typeface="Times New Roman" pitchFamily="18" charset="0"/>
              </a:rPr>
              <a:t> = m</a:t>
            </a:r>
            <a:r>
              <a:rPr lang="ru-RU" sz="20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en-US" sz="2000" b="1">
                <a:solidFill>
                  <a:srgbClr val="FFFFFF"/>
                </a:solidFill>
                <a:latin typeface="Times New Roman" pitchFamily="18" charset="0"/>
              </a:rPr>
              <a:t>L</a:t>
            </a:r>
            <a:r>
              <a:rPr lang="ru-RU" sz="2000" b="1">
                <a:solidFill>
                  <a:srgbClr val="FFFFFF"/>
                </a:solidFill>
                <a:latin typeface="Times New Roman" pitchFamily="18" charset="0"/>
              </a:rPr>
              <a:t>= </a:t>
            </a:r>
            <a:r>
              <a:rPr lang="ru-RU" sz="2000">
                <a:solidFill>
                  <a:srgbClr val="FFFFFF"/>
                </a:solidFill>
                <a:latin typeface="Times New Roman" pitchFamily="18" charset="0"/>
              </a:rPr>
              <a:t>2кг </a:t>
            </a:r>
            <a:r>
              <a:rPr lang="en-US" sz="200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ru-RU" sz="20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ru-RU" sz="2000">
                <a:solidFill>
                  <a:srgbClr val="FFFFFF"/>
                </a:solidFill>
                <a:latin typeface="Times New Roman" pitchFamily="18" charset="0"/>
              </a:rPr>
              <a:t> 2,3</a:t>
            </a:r>
            <a:r>
              <a:rPr lang="en-US" sz="20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ru-RU" sz="2000">
                <a:solidFill>
                  <a:srgbClr val="FFFFFF"/>
                </a:solidFill>
                <a:latin typeface="Times New Roman" pitchFamily="18" charset="0"/>
              </a:rPr>
              <a:t>10</a:t>
            </a:r>
            <a:r>
              <a:rPr lang="ru-RU" sz="2000" baseline="30000">
                <a:solidFill>
                  <a:srgbClr val="FFFFFF"/>
                </a:solidFill>
                <a:latin typeface="Times New Roman" pitchFamily="18" charset="0"/>
              </a:rPr>
              <a:t>6</a:t>
            </a:r>
            <a:r>
              <a:rPr lang="ru-RU" sz="2000">
                <a:solidFill>
                  <a:srgbClr val="FFFFFF"/>
                </a:solidFill>
                <a:latin typeface="Times New Roman" pitchFamily="18" charset="0"/>
              </a:rPr>
              <a:t> Дж/кг  = 4,6</a:t>
            </a:r>
            <a:r>
              <a:rPr lang="en-US" sz="20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ru-RU" sz="2000">
                <a:solidFill>
                  <a:srgbClr val="FFFFFF"/>
                </a:solidFill>
                <a:latin typeface="Times New Roman" pitchFamily="18" charset="0"/>
              </a:rPr>
              <a:t>10</a:t>
            </a:r>
            <a:r>
              <a:rPr lang="ru-RU" sz="2000" baseline="30000">
                <a:solidFill>
                  <a:srgbClr val="FFFFFF"/>
                </a:solidFill>
                <a:latin typeface="Times New Roman" pitchFamily="18" charset="0"/>
              </a:rPr>
              <a:t>6</a:t>
            </a:r>
            <a:r>
              <a:rPr lang="ru-RU" sz="2000">
                <a:solidFill>
                  <a:srgbClr val="FFFFFF"/>
                </a:solidFill>
                <a:latin typeface="Times New Roman" pitchFamily="18" charset="0"/>
              </a:rPr>
              <a:t> Дж</a:t>
            </a:r>
          </a:p>
        </p:txBody>
      </p:sp>
      <p:sp>
        <p:nvSpPr>
          <p:cNvPr id="229397" name="Text Box 21"/>
          <p:cNvSpPr txBox="1">
            <a:spLocks noChangeArrowheads="1"/>
          </p:cNvSpPr>
          <p:nvPr/>
        </p:nvSpPr>
        <p:spPr bwMode="auto">
          <a:xfrm>
            <a:off x="5867400" y="5516563"/>
            <a:ext cx="2160588" cy="3762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000099"/>
                </a:solidFill>
                <a:latin typeface="Times New Roman" pitchFamily="18" charset="0"/>
              </a:rPr>
              <a:t>Ответ:</a:t>
            </a:r>
            <a:r>
              <a:rPr lang="en-US" b="1">
                <a:solidFill>
                  <a:srgbClr val="000099"/>
                </a:solidFill>
                <a:latin typeface="Times New Roman" pitchFamily="18" charset="0"/>
              </a:rPr>
              <a:t> m</a:t>
            </a:r>
            <a:r>
              <a:rPr lang="ru-RU" b="1" baseline="-25000">
                <a:solidFill>
                  <a:srgbClr val="000099"/>
                </a:solidFill>
                <a:latin typeface="Times New Roman" pitchFamily="18" charset="0"/>
              </a:rPr>
              <a:t>1</a:t>
            </a:r>
            <a:r>
              <a:rPr lang="ru-RU" b="1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en-US" b="1">
                <a:solidFill>
                  <a:srgbClr val="000099"/>
                </a:solidFill>
                <a:latin typeface="Times New Roman" pitchFamily="18" charset="0"/>
              </a:rPr>
              <a:t>= </a:t>
            </a:r>
            <a:r>
              <a:rPr lang="ru-RU" b="1">
                <a:solidFill>
                  <a:srgbClr val="000099"/>
                </a:solidFill>
                <a:latin typeface="Times New Roman" pitchFamily="18" charset="0"/>
              </a:rPr>
              <a:t>0,6 кг</a:t>
            </a:r>
          </a:p>
        </p:txBody>
      </p:sp>
      <p:sp>
        <p:nvSpPr>
          <p:cNvPr id="229399" name="Text Box 23"/>
          <p:cNvSpPr txBox="1">
            <a:spLocks noChangeArrowheads="1"/>
          </p:cNvSpPr>
          <p:nvPr/>
        </p:nvSpPr>
        <p:spPr bwMode="auto">
          <a:xfrm>
            <a:off x="1979613" y="6165850"/>
            <a:ext cx="2232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b="1">
                <a:solidFill>
                  <a:srgbClr val="FFFFFF"/>
                </a:solidFill>
                <a:latin typeface="Times New Roman" pitchFamily="18" charset="0"/>
              </a:rPr>
              <a:t>Вернуться к  условию задачи</a:t>
            </a:r>
          </a:p>
        </p:txBody>
      </p:sp>
      <p:sp>
        <p:nvSpPr>
          <p:cNvPr id="229400" name="Text Box 24"/>
          <p:cNvSpPr txBox="1">
            <a:spLocks noChangeArrowheads="1"/>
          </p:cNvSpPr>
          <p:nvPr/>
        </p:nvSpPr>
        <p:spPr bwMode="auto">
          <a:xfrm>
            <a:off x="5508625" y="6165850"/>
            <a:ext cx="2232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b="1">
                <a:solidFill>
                  <a:srgbClr val="FFFFFF"/>
                </a:solidFill>
                <a:latin typeface="Times New Roman" pitchFamily="18" charset="0"/>
              </a:rPr>
              <a:t>Вернуться к анализу задачи</a:t>
            </a:r>
          </a:p>
        </p:txBody>
      </p:sp>
      <p:sp>
        <p:nvSpPr>
          <p:cNvPr id="229403" name="Text Box 27"/>
          <p:cNvSpPr txBox="1">
            <a:spLocks noChangeArrowheads="1"/>
          </p:cNvSpPr>
          <p:nvPr/>
        </p:nvSpPr>
        <p:spPr bwMode="auto">
          <a:xfrm>
            <a:off x="0" y="1412875"/>
            <a:ext cx="1403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>
                <a:solidFill>
                  <a:srgbClr val="FFFFFF"/>
                </a:solidFill>
                <a:latin typeface="Times New Roman" pitchFamily="18" charset="0"/>
              </a:rPr>
              <a:t>Дано:</a:t>
            </a:r>
          </a:p>
        </p:txBody>
      </p:sp>
      <p:sp>
        <p:nvSpPr>
          <p:cNvPr id="229404" name="Text Box 28"/>
          <p:cNvSpPr txBox="1">
            <a:spLocks noChangeArrowheads="1"/>
          </p:cNvSpPr>
          <p:nvPr/>
        </p:nvSpPr>
        <p:spPr bwMode="auto">
          <a:xfrm>
            <a:off x="0" y="1989138"/>
            <a:ext cx="9001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rgbClr val="FFFFFF"/>
                </a:solidFill>
                <a:latin typeface="Times New Roman" pitchFamily="18" charset="0"/>
              </a:rPr>
              <a:t>m</a:t>
            </a:r>
            <a:r>
              <a:rPr lang="en-US" sz="120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ru-RU" sz="1200">
                <a:solidFill>
                  <a:srgbClr val="FFFFFF"/>
                </a:solidFill>
                <a:latin typeface="Times New Roman" pitchFamily="18" charset="0"/>
              </a:rPr>
              <a:t>=2 кг. </a:t>
            </a:r>
          </a:p>
        </p:txBody>
      </p:sp>
      <p:sp>
        <p:nvSpPr>
          <p:cNvPr id="229406" name="Text Box 30"/>
          <p:cNvSpPr txBox="1">
            <a:spLocks noChangeArrowheads="1"/>
          </p:cNvSpPr>
          <p:nvPr/>
        </p:nvSpPr>
        <p:spPr bwMode="auto">
          <a:xfrm>
            <a:off x="0" y="2349500"/>
            <a:ext cx="14763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rgbClr val="FFFFFF"/>
                </a:solidFill>
                <a:latin typeface="Times New Roman" pitchFamily="18" charset="0"/>
              </a:rPr>
              <a:t>t</a:t>
            </a:r>
            <a:r>
              <a:rPr lang="en-US" sz="1200" b="1" baseline="-25000">
                <a:solidFill>
                  <a:srgbClr val="FFFFFF"/>
                </a:solidFill>
                <a:latin typeface="Times New Roman" pitchFamily="18" charset="0"/>
              </a:rPr>
              <a:t>1</a:t>
            </a:r>
            <a:r>
              <a:rPr lang="en-US" sz="1200" baseline="-2500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1200">
                <a:solidFill>
                  <a:srgbClr val="FFFFFF"/>
                </a:solidFill>
                <a:latin typeface="Times New Roman" pitchFamily="18" charset="0"/>
              </a:rPr>
              <a:t>= -</a:t>
            </a:r>
            <a:r>
              <a:rPr lang="ru-RU" sz="1200">
                <a:solidFill>
                  <a:srgbClr val="FFFFFF"/>
                </a:solidFill>
                <a:latin typeface="Times New Roman" pitchFamily="18" charset="0"/>
              </a:rPr>
              <a:t>1</a:t>
            </a:r>
            <a:r>
              <a:rPr lang="en-US" sz="1200">
                <a:solidFill>
                  <a:srgbClr val="FFFFFF"/>
                </a:solidFill>
                <a:latin typeface="Times New Roman" pitchFamily="18" charset="0"/>
              </a:rPr>
              <a:t>0</a:t>
            </a:r>
            <a:r>
              <a:rPr lang="en-US" sz="1200" baseline="30000">
                <a:solidFill>
                  <a:srgbClr val="FFFFFF"/>
                </a:solidFill>
                <a:latin typeface="Times New Roman" pitchFamily="18" charset="0"/>
              </a:rPr>
              <a:t>0</a:t>
            </a:r>
            <a:r>
              <a:rPr lang="en-US" sz="1200">
                <a:solidFill>
                  <a:srgbClr val="FFFFFF"/>
                </a:solidFill>
                <a:latin typeface="Times New Roman" pitchFamily="18" charset="0"/>
              </a:rPr>
              <a:t>C</a:t>
            </a:r>
            <a:endParaRPr lang="ru-RU" sz="12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229407" name="Text Box 31"/>
          <p:cNvSpPr txBox="1">
            <a:spLocks noChangeArrowheads="1"/>
          </p:cNvSpPr>
          <p:nvPr/>
        </p:nvSpPr>
        <p:spPr bwMode="auto">
          <a:xfrm>
            <a:off x="0" y="2636838"/>
            <a:ext cx="11160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rgbClr val="FFFFFF"/>
                </a:solidFill>
                <a:latin typeface="Times New Roman" pitchFamily="18" charset="0"/>
              </a:rPr>
              <a:t>t</a:t>
            </a:r>
            <a:r>
              <a:rPr lang="en-US" sz="1200" b="1" baseline="-25000">
                <a:solidFill>
                  <a:srgbClr val="FFFFFF"/>
                </a:solidFill>
                <a:latin typeface="Times New Roman" pitchFamily="18" charset="0"/>
              </a:rPr>
              <a:t>2</a:t>
            </a:r>
            <a:r>
              <a:rPr lang="en-US" sz="1200">
                <a:solidFill>
                  <a:srgbClr val="FFFFFF"/>
                </a:solidFill>
                <a:latin typeface="Times New Roman" pitchFamily="18" charset="0"/>
              </a:rPr>
              <a:t> = 0</a:t>
            </a:r>
            <a:r>
              <a:rPr lang="en-US" sz="1200" baseline="30000">
                <a:solidFill>
                  <a:srgbClr val="FFFFFF"/>
                </a:solidFill>
                <a:latin typeface="Times New Roman" pitchFamily="18" charset="0"/>
              </a:rPr>
              <a:t>0</a:t>
            </a:r>
            <a:r>
              <a:rPr lang="en-US" sz="1200">
                <a:solidFill>
                  <a:srgbClr val="FFFFFF"/>
                </a:solidFill>
                <a:latin typeface="Times New Roman" pitchFamily="18" charset="0"/>
              </a:rPr>
              <a:t>C</a:t>
            </a:r>
            <a:endParaRPr lang="ru-RU" sz="12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229408" name="Text Box 32"/>
          <p:cNvSpPr txBox="1">
            <a:spLocks noChangeArrowheads="1"/>
          </p:cNvSpPr>
          <p:nvPr/>
        </p:nvSpPr>
        <p:spPr bwMode="auto">
          <a:xfrm>
            <a:off x="0" y="2924175"/>
            <a:ext cx="10429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rgbClr val="FFFFFF"/>
                </a:solidFill>
                <a:latin typeface="Times New Roman" pitchFamily="18" charset="0"/>
              </a:rPr>
              <a:t>t</a:t>
            </a:r>
            <a:r>
              <a:rPr lang="en-US" sz="1200" b="1" baseline="-25000">
                <a:solidFill>
                  <a:srgbClr val="FFFFFF"/>
                </a:solidFill>
                <a:latin typeface="Times New Roman" pitchFamily="18" charset="0"/>
              </a:rPr>
              <a:t>3</a:t>
            </a:r>
            <a:r>
              <a:rPr lang="en-US" sz="1200" baseline="-2500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1200">
                <a:solidFill>
                  <a:srgbClr val="FFFFFF"/>
                </a:solidFill>
                <a:latin typeface="Times New Roman" pitchFamily="18" charset="0"/>
              </a:rPr>
              <a:t>= 100</a:t>
            </a:r>
            <a:r>
              <a:rPr lang="en-US" sz="1200" baseline="30000">
                <a:solidFill>
                  <a:srgbClr val="FFFFFF"/>
                </a:solidFill>
                <a:latin typeface="Times New Roman" pitchFamily="18" charset="0"/>
              </a:rPr>
              <a:t>0</a:t>
            </a:r>
            <a:r>
              <a:rPr lang="en-US" sz="1200">
                <a:solidFill>
                  <a:srgbClr val="FFFFFF"/>
                </a:solidFill>
                <a:latin typeface="Times New Roman" pitchFamily="18" charset="0"/>
              </a:rPr>
              <a:t>C</a:t>
            </a:r>
            <a:endParaRPr lang="ru-RU" sz="12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229409" name="Text Box 33"/>
          <p:cNvSpPr txBox="1">
            <a:spLocks noChangeArrowheads="1"/>
          </p:cNvSpPr>
          <p:nvPr/>
        </p:nvSpPr>
        <p:spPr bwMode="auto">
          <a:xfrm>
            <a:off x="0" y="3213100"/>
            <a:ext cx="1692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b="1">
                <a:solidFill>
                  <a:srgbClr val="FFFFFF"/>
                </a:solidFill>
                <a:latin typeface="Times New Roman" pitchFamily="18" charset="0"/>
              </a:rPr>
              <a:t>с</a:t>
            </a:r>
            <a:r>
              <a:rPr lang="ru-RU" sz="1200" b="1" baseline="-25000">
                <a:solidFill>
                  <a:srgbClr val="FFFFFF"/>
                </a:solidFill>
                <a:latin typeface="Times New Roman" pitchFamily="18" charset="0"/>
              </a:rPr>
              <a:t>1</a:t>
            </a:r>
            <a:r>
              <a:rPr lang="ru-RU" sz="1200" b="1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ru-RU" sz="1200">
                <a:solidFill>
                  <a:srgbClr val="FFFFFF"/>
                </a:solidFill>
                <a:latin typeface="Times New Roman" pitchFamily="18" charset="0"/>
              </a:rPr>
              <a:t>= </a:t>
            </a:r>
            <a:r>
              <a:rPr lang="en-US" sz="1200">
                <a:solidFill>
                  <a:srgbClr val="FFFFFF"/>
                </a:solidFill>
                <a:latin typeface="Times New Roman" pitchFamily="18" charset="0"/>
              </a:rPr>
              <a:t>21</a:t>
            </a:r>
            <a:r>
              <a:rPr lang="ru-RU" sz="1200">
                <a:solidFill>
                  <a:srgbClr val="FFFFFF"/>
                </a:solidFill>
                <a:latin typeface="Times New Roman" pitchFamily="18" charset="0"/>
              </a:rPr>
              <a:t>00 Дж/(кг</a:t>
            </a:r>
            <a:r>
              <a:rPr lang="ru-RU" sz="1200" baseline="30000">
                <a:solidFill>
                  <a:srgbClr val="FFFFFF"/>
                </a:solidFill>
                <a:latin typeface="Times New Roman" pitchFamily="18" charset="0"/>
              </a:rPr>
              <a:t>0</a:t>
            </a:r>
            <a:r>
              <a:rPr lang="ru-RU" sz="1200">
                <a:solidFill>
                  <a:srgbClr val="FFFFFF"/>
                </a:solidFill>
                <a:latin typeface="Times New Roman" pitchFamily="18" charset="0"/>
              </a:rPr>
              <a:t>С)</a:t>
            </a:r>
          </a:p>
        </p:txBody>
      </p:sp>
      <p:sp>
        <p:nvSpPr>
          <p:cNvPr id="229410" name="Text Box 34"/>
          <p:cNvSpPr txBox="1">
            <a:spLocks noChangeArrowheads="1"/>
          </p:cNvSpPr>
          <p:nvPr/>
        </p:nvSpPr>
        <p:spPr bwMode="auto">
          <a:xfrm>
            <a:off x="0" y="3500438"/>
            <a:ext cx="18351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b="1">
                <a:solidFill>
                  <a:srgbClr val="FFFFFF"/>
                </a:solidFill>
                <a:latin typeface="Times New Roman" pitchFamily="18" charset="0"/>
              </a:rPr>
              <a:t>с</a:t>
            </a:r>
            <a:r>
              <a:rPr lang="ru-RU" sz="1200" b="1" baseline="-25000">
                <a:solidFill>
                  <a:srgbClr val="FFFFFF"/>
                </a:solidFill>
                <a:latin typeface="Times New Roman" pitchFamily="18" charset="0"/>
              </a:rPr>
              <a:t>2</a:t>
            </a:r>
            <a:r>
              <a:rPr lang="ru-RU" sz="1200">
                <a:solidFill>
                  <a:srgbClr val="FFFFFF"/>
                </a:solidFill>
                <a:latin typeface="Times New Roman" pitchFamily="18" charset="0"/>
              </a:rPr>
              <a:t> = 4200 Дж/(кг</a:t>
            </a:r>
            <a:r>
              <a:rPr lang="ru-RU" sz="1200" baseline="30000">
                <a:solidFill>
                  <a:srgbClr val="FFFFFF"/>
                </a:solidFill>
                <a:latin typeface="Times New Roman" pitchFamily="18" charset="0"/>
              </a:rPr>
              <a:t>0</a:t>
            </a:r>
            <a:r>
              <a:rPr lang="ru-RU" sz="1200">
                <a:solidFill>
                  <a:srgbClr val="FFFFFF"/>
                </a:solidFill>
                <a:latin typeface="Times New Roman" pitchFamily="18" charset="0"/>
              </a:rPr>
              <a:t>С)</a:t>
            </a:r>
          </a:p>
        </p:txBody>
      </p:sp>
      <p:sp>
        <p:nvSpPr>
          <p:cNvPr id="229411" name="Text Box 35"/>
          <p:cNvSpPr txBox="1">
            <a:spLocks noChangeArrowheads="1"/>
          </p:cNvSpPr>
          <p:nvPr/>
        </p:nvSpPr>
        <p:spPr bwMode="auto">
          <a:xfrm>
            <a:off x="0" y="3789363"/>
            <a:ext cx="16192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2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ru-RU" sz="12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= 3,4∙10</a:t>
            </a:r>
            <a:r>
              <a:rPr lang="ru-RU" sz="1200" baseline="300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2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Дж/кг</a:t>
            </a:r>
            <a:endParaRPr lang="el-GR" sz="120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9412" name="Text Box 36"/>
          <p:cNvSpPr txBox="1">
            <a:spLocks noChangeArrowheads="1"/>
          </p:cNvSpPr>
          <p:nvPr/>
        </p:nvSpPr>
        <p:spPr bwMode="auto">
          <a:xfrm>
            <a:off x="0" y="4076700"/>
            <a:ext cx="1692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rgbClr val="FFFFFF"/>
                </a:solidFill>
                <a:latin typeface="Times New Roman" pitchFamily="18" charset="0"/>
              </a:rPr>
              <a:t>L</a:t>
            </a:r>
            <a:r>
              <a:rPr lang="en-US" sz="1200">
                <a:solidFill>
                  <a:srgbClr val="FFFFFF"/>
                </a:solidFill>
                <a:latin typeface="Times New Roman" pitchFamily="18" charset="0"/>
              </a:rPr>
              <a:t> = </a:t>
            </a:r>
            <a:r>
              <a:rPr lang="ru-RU" sz="1200">
                <a:solidFill>
                  <a:srgbClr val="FFFFFF"/>
                </a:solidFill>
                <a:latin typeface="Times New Roman" pitchFamily="18" charset="0"/>
              </a:rPr>
              <a:t>2,3</a:t>
            </a:r>
            <a:r>
              <a:rPr lang="ru-RU" sz="12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ru-RU" sz="1200">
                <a:solidFill>
                  <a:srgbClr val="FFFFFF"/>
                </a:solidFill>
                <a:latin typeface="Times New Roman" pitchFamily="18" charset="0"/>
              </a:rPr>
              <a:t>1</a:t>
            </a:r>
            <a:r>
              <a:rPr lang="en-US" sz="1200">
                <a:solidFill>
                  <a:srgbClr val="FFFFFF"/>
                </a:solidFill>
                <a:latin typeface="Times New Roman" pitchFamily="18" charset="0"/>
              </a:rPr>
              <a:t>0</a:t>
            </a:r>
            <a:r>
              <a:rPr lang="ru-RU" sz="1200" baseline="30000">
                <a:solidFill>
                  <a:srgbClr val="FFFFFF"/>
                </a:solidFill>
                <a:latin typeface="Times New Roman" pitchFamily="18" charset="0"/>
              </a:rPr>
              <a:t>6</a:t>
            </a:r>
            <a:r>
              <a:rPr lang="ru-RU" sz="1200">
                <a:solidFill>
                  <a:srgbClr val="FFFFFF"/>
                </a:solidFill>
                <a:latin typeface="Times New Roman" pitchFamily="18" charset="0"/>
              </a:rPr>
              <a:t> Дж/кг</a:t>
            </a:r>
            <a:r>
              <a:rPr lang="en-US" sz="12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ru-RU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29413" name="Line 37"/>
          <p:cNvSpPr>
            <a:spLocks noChangeShapeType="1"/>
          </p:cNvSpPr>
          <p:nvPr/>
        </p:nvSpPr>
        <p:spPr bwMode="auto">
          <a:xfrm>
            <a:off x="1476375" y="1557338"/>
            <a:ext cx="0" cy="3311525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29414" name="Line 38"/>
          <p:cNvSpPr>
            <a:spLocks noChangeShapeType="1"/>
          </p:cNvSpPr>
          <p:nvPr/>
        </p:nvSpPr>
        <p:spPr bwMode="auto">
          <a:xfrm>
            <a:off x="0" y="4724400"/>
            <a:ext cx="1547813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229415" name="Text Box 39"/>
          <p:cNvSpPr txBox="1">
            <a:spLocks noChangeArrowheads="1"/>
          </p:cNvSpPr>
          <p:nvPr/>
        </p:nvSpPr>
        <p:spPr bwMode="auto">
          <a:xfrm>
            <a:off x="250825" y="4868863"/>
            <a:ext cx="10080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rgbClr val="FFFFFF"/>
                </a:solidFill>
                <a:latin typeface="Times New Roman" pitchFamily="18" charset="0"/>
              </a:rPr>
              <a:t>m</a:t>
            </a:r>
            <a:r>
              <a:rPr lang="ru-RU" sz="1400" b="1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ru-RU" sz="1400" baseline="-25000">
                <a:solidFill>
                  <a:srgbClr val="FFFFFF"/>
                </a:solidFill>
                <a:latin typeface="Times New Roman" pitchFamily="18" charset="0"/>
              </a:rPr>
              <a:t>1</a:t>
            </a:r>
            <a:r>
              <a:rPr lang="en-US" sz="1400" b="1">
                <a:solidFill>
                  <a:srgbClr val="FFFFFF"/>
                </a:solidFill>
                <a:latin typeface="Times New Roman" pitchFamily="18" charset="0"/>
              </a:rPr>
              <a:t>-</a:t>
            </a:r>
            <a:r>
              <a:rPr lang="ru-RU" sz="1400" b="1">
                <a:solidFill>
                  <a:srgbClr val="FFFFFF"/>
                </a:solidFill>
                <a:latin typeface="Times New Roman" pitchFamily="18" charset="0"/>
              </a:rPr>
              <a:t> ?</a:t>
            </a:r>
          </a:p>
        </p:txBody>
      </p:sp>
      <p:sp>
        <p:nvSpPr>
          <p:cNvPr id="23575" name="Rectangle 4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576262"/>
          </a:xfrm>
          <a:noFill/>
        </p:spPr>
        <p:txBody>
          <a:bodyPr/>
          <a:lstStyle/>
          <a:p>
            <a:pPr eaLnBrk="1" hangingPunct="1"/>
            <a:r>
              <a:rPr lang="ru-RU" b="1" i="1" smtClean="0">
                <a:solidFill>
                  <a:srgbClr val="FF3300"/>
                </a:solidFill>
              </a:rPr>
              <a:t>Решение задачи</a:t>
            </a:r>
          </a:p>
        </p:txBody>
      </p:sp>
      <p:sp>
        <p:nvSpPr>
          <p:cNvPr id="2" name="Text Box 36"/>
          <p:cNvSpPr txBox="1">
            <a:spLocks noChangeArrowheads="1"/>
          </p:cNvSpPr>
          <p:nvPr/>
        </p:nvSpPr>
        <p:spPr bwMode="auto">
          <a:xfrm>
            <a:off x="0" y="4292600"/>
            <a:ext cx="1692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rgbClr val="FFFFFF"/>
                </a:solidFill>
                <a:latin typeface="Times New Roman" pitchFamily="18" charset="0"/>
              </a:rPr>
              <a:t>q</a:t>
            </a:r>
            <a:r>
              <a:rPr lang="en-US" sz="1200">
                <a:solidFill>
                  <a:srgbClr val="FFFFFF"/>
                </a:solidFill>
                <a:latin typeface="Times New Roman" pitchFamily="18" charset="0"/>
              </a:rPr>
              <a:t> = 10</a:t>
            </a:r>
            <a:r>
              <a:rPr lang="ru-RU" sz="1200" baseline="30000">
                <a:solidFill>
                  <a:srgbClr val="FFFFFF"/>
                </a:solidFill>
                <a:latin typeface="Times New Roman" pitchFamily="18" charset="0"/>
              </a:rPr>
              <a:t>7</a:t>
            </a:r>
            <a:r>
              <a:rPr lang="ru-RU" sz="1200">
                <a:solidFill>
                  <a:srgbClr val="FFFFFF"/>
                </a:solidFill>
                <a:latin typeface="Times New Roman" pitchFamily="18" charset="0"/>
              </a:rPr>
              <a:t> Дж/кг</a:t>
            </a:r>
            <a:r>
              <a:rPr lang="en-US" sz="1200">
                <a:solidFill>
                  <a:srgbClr val="FFFFFF"/>
                </a:solidFill>
                <a:latin typeface="Times New Roman" pitchFamily="18" charset="0"/>
              </a:rPr>
              <a:t> </a:t>
            </a:r>
            <a:endParaRPr lang="ru-RU" sz="12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1692275" y="4005263"/>
            <a:ext cx="7054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FF"/>
                </a:solidFill>
                <a:latin typeface="Times New Roman" pitchFamily="18" charset="0"/>
              </a:rPr>
              <a:t>Q</a:t>
            </a:r>
            <a:r>
              <a:rPr lang="ru-RU">
                <a:solidFill>
                  <a:srgbClr val="FFFFFF"/>
                </a:solidFill>
                <a:latin typeface="Times New Roman" pitchFamily="18" charset="0"/>
              </a:rPr>
              <a:t> = 4,2</a:t>
            </a:r>
            <a:r>
              <a:rPr lang="en-US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ru-RU">
                <a:solidFill>
                  <a:srgbClr val="FFFFFF"/>
                </a:solidFill>
                <a:latin typeface="Times New Roman" pitchFamily="18" charset="0"/>
              </a:rPr>
              <a:t>10</a:t>
            </a:r>
            <a:r>
              <a:rPr lang="ru-RU" baseline="30000">
                <a:solidFill>
                  <a:srgbClr val="FFFFFF"/>
                </a:solidFill>
                <a:latin typeface="Times New Roman" pitchFamily="18" charset="0"/>
              </a:rPr>
              <a:t>4</a:t>
            </a:r>
            <a:r>
              <a:rPr lang="ru-RU">
                <a:solidFill>
                  <a:srgbClr val="FFFFFF"/>
                </a:solidFill>
                <a:latin typeface="Times New Roman" pitchFamily="18" charset="0"/>
              </a:rPr>
              <a:t> Дж +6,8</a:t>
            </a:r>
            <a:r>
              <a:rPr lang="en-US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ru-RU">
                <a:solidFill>
                  <a:srgbClr val="FFFFFF"/>
                </a:solidFill>
                <a:latin typeface="Times New Roman" pitchFamily="18" charset="0"/>
              </a:rPr>
              <a:t>10</a:t>
            </a:r>
            <a:r>
              <a:rPr lang="ru-RU" baseline="26000">
                <a:solidFill>
                  <a:srgbClr val="FFFFFF"/>
                </a:solidFill>
                <a:latin typeface="Times New Roman" pitchFamily="18" charset="0"/>
              </a:rPr>
              <a:t>5</a:t>
            </a:r>
            <a:r>
              <a:rPr lang="ru-RU">
                <a:solidFill>
                  <a:srgbClr val="FFFFFF"/>
                </a:solidFill>
                <a:latin typeface="Times New Roman" pitchFamily="18" charset="0"/>
              </a:rPr>
              <a:t> Дж +8,4</a:t>
            </a:r>
            <a:r>
              <a:rPr lang="en-US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ru-RU">
                <a:solidFill>
                  <a:srgbClr val="FFFFFF"/>
                </a:solidFill>
                <a:latin typeface="Times New Roman" pitchFamily="18" charset="0"/>
              </a:rPr>
              <a:t>10</a:t>
            </a:r>
            <a:r>
              <a:rPr lang="ru-RU" baseline="26000">
                <a:solidFill>
                  <a:srgbClr val="FFFFFF"/>
                </a:solidFill>
                <a:latin typeface="Times New Roman" pitchFamily="18" charset="0"/>
              </a:rPr>
              <a:t>5</a:t>
            </a:r>
            <a:r>
              <a:rPr lang="ru-RU">
                <a:solidFill>
                  <a:srgbClr val="FFFFFF"/>
                </a:solidFill>
                <a:latin typeface="Times New Roman" pitchFamily="18" charset="0"/>
              </a:rPr>
              <a:t> Дж +4,6</a:t>
            </a:r>
            <a:r>
              <a:rPr lang="en-US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ru-RU">
                <a:solidFill>
                  <a:srgbClr val="FFFFFF"/>
                </a:solidFill>
                <a:latin typeface="Times New Roman" pitchFamily="18" charset="0"/>
              </a:rPr>
              <a:t>10</a:t>
            </a:r>
            <a:r>
              <a:rPr lang="ru-RU" baseline="30000">
                <a:solidFill>
                  <a:srgbClr val="FFFFFF"/>
                </a:solidFill>
                <a:latin typeface="Times New Roman" pitchFamily="18" charset="0"/>
              </a:rPr>
              <a:t>6</a:t>
            </a:r>
            <a:r>
              <a:rPr lang="ru-RU">
                <a:solidFill>
                  <a:srgbClr val="FFFFFF"/>
                </a:solidFill>
                <a:latin typeface="Times New Roman" pitchFamily="18" charset="0"/>
              </a:rPr>
              <a:t> Дж = 6,162</a:t>
            </a:r>
            <a:r>
              <a:rPr lang="en-US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ru-RU">
                <a:solidFill>
                  <a:srgbClr val="FFFFFF"/>
                </a:solidFill>
                <a:latin typeface="Times New Roman" pitchFamily="18" charset="0"/>
              </a:rPr>
              <a:t>10</a:t>
            </a:r>
            <a:r>
              <a:rPr lang="ru-RU" baseline="30000">
                <a:solidFill>
                  <a:srgbClr val="FFFFFF"/>
                </a:solidFill>
                <a:latin typeface="Times New Roman" pitchFamily="18" charset="0"/>
              </a:rPr>
              <a:t>6</a:t>
            </a:r>
            <a:r>
              <a:rPr lang="ru-RU">
                <a:solidFill>
                  <a:srgbClr val="FFFFFF"/>
                </a:solidFill>
                <a:latin typeface="Times New Roman" pitchFamily="18" charset="0"/>
              </a:rPr>
              <a:t> Дж</a:t>
            </a:r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1692275" y="4581525"/>
            <a:ext cx="14033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FF"/>
                </a:solidFill>
                <a:latin typeface="Times New Roman" pitchFamily="18" charset="0"/>
              </a:rPr>
              <a:t>Q</a:t>
            </a:r>
            <a:r>
              <a:rPr lang="ru-RU" sz="2000" b="1">
                <a:solidFill>
                  <a:srgbClr val="FFFFFF"/>
                </a:solidFill>
                <a:latin typeface="Times New Roman" pitchFamily="18" charset="0"/>
              </a:rPr>
              <a:t> =</a:t>
            </a:r>
            <a:r>
              <a:rPr lang="en-US" sz="2000" b="1">
                <a:solidFill>
                  <a:srgbClr val="FFFFFF"/>
                </a:solidFill>
                <a:latin typeface="Times New Roman" pitchFamily="18" charset="0"/>
              </a:rPr>
              <a:t> m</a:t>
            </a:r>
            <a:r>
              <a:rPr lang="ru-RU" sz="2000" b="1" baseline="-25000">
                <a:solidFill>
                  <a:srgbClr val="FFFFFF"/>
                </a:solidFill>
                <a:latin typeface="Times New Roman" pitchFamily="18" charset="0"/>
              </a:rPr>
              <a:t>1</a:t>
            </a:r>
            <a:r>
              <a:rPr lang="en-US" sz="20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en-US" sz="2000" b="1">
                <a:solidFill>
                  <a:srgbClr val="FFFFFF"/>
                </a:solidFill>
                <a:latin typeface="Times New Roman" pitchFamily="18" charset="0"/>
              </a:rPr>
              <a:t>q</a:t>
            </a:r>
            <a:endParaRPr lang="ru-RU" sz="2000" b="1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763713" y="5035550"/>
            <a:ext cx="69834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FF"/>
                </a:solidFill>
                <a:latin typeface="Times New Roman" pitchFamily="18" charset="0"/>
              </a:rPr>
              <a:t>m</a:t>
            </a:r>
            <a:r>
              <a:rPr lang="ru-RU" sz="2000" b="1" baseline="-25000">
                <a:solidFill>
                  <a:srgbClr val="FFFFFF"/>
                </a:solidFill>
                <a:latin typeface="Times New Roman" pitchFamily="18" charset="0"/>
              </a:rPr>
              <a:t>1</a:t>
            </a:r>
            <a:r>
              <a:rPr lang="en-US" sz="2000" b="1">
                <a:solidFill>
                  <a:srgbClr val="FFFFFF"/>
                </a:solidFill>
                <a:latin typeface="Times New Roman" pitchFamily="18" charset="0"/>
              </a:rPr>
              <a:t> = Q / q</a:t>
            </a:r>
            <a:r>
              <a:rPr lang="ru-RU" sz="2000" b="1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000" b="1">
                <a:solidFill>
                  <a:srgbClr val="FFFFFF"/>
                </a:solidFill>
                <a:latin typeface="Times New Roman" pitchFamily="18" charset="0"/>
              </a:rPr>
              <a:t>=</a:t>
            </a:r>
            <a:r>
              <a:rPr lang="ru-RU" sz="2000" b="1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000">
                <a:solidFill>
                  <a:srgbClr val="FFFFFF"/>
                </a:solidFill>
                <a:latin typeface="Times New Roman" pitchFamily="18" charset="0"/>
              </a:rPr>
              <a:t>6</a:t>
            </a:r>
            <a:r>
              <a:rPr lang="ru-RU" sz="2000">
                <a:solidFill>
                  <a:srgbClr val="FFFFFF"/>
                </a:solidFill>
                <a:latin typeface="Times New Roman" pitchFamily="18" charset="0"/>
              </a:rPr>
              <a:t>,</a:t>
            </a:r>
            <a:r>
              <a:rPr lang="en-US" sz="2000">
                <a:solidFill>
                  <a:srgbClr val="FFFFFF"/>
                </a:solidFill>
                <a:latin typeface="Times New Roman" pitchFamily="18" charset="0"/>
              </a:rPr>
              <a:t>162</a:t>
            </a:r>
            <a:r>
              <a:rPr lang="en-US" sz="20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ru-RU" sz="2000">
                <a:solidFill>
                  <a:srgbClr val="FFFFFF"/>
                </a:solidFill>
                <a:latin typeface="Times New Roman" pitchFamily="18" charset="0"/>
              </a:rPr>
              <a:t>1</a:t>
            </a:r>
            <a:r>
              <a:rPr lang="en-US" sz="2000">
                <a:solidFill>
                  <a:srgbClr val="FFFFFF"/>
                </a:solidFill>
                <a:latin typeface="Times New Roman" pitchFamily="18" charset="0"/>
              </a:rPr>
              <a:t>0</a:t>
            </a:r>
            <a:r>
              <a:rPr lang="ru-RU" sz="2000" baseline="26000">
                <a:solidFill>
                  <a:srgbClr val="FFFFFF"/>
                </a:solidFill>
                <a:latin typeface="Times New Roman" pitchFamily="18" charset="0"/>
              </a:rPr>
              <a:t>6</a:t>
            </a:r>
            <a:r>
              <a:rPr lang="ru-RU" sz="2000">
                <a:solidFill>
                  <a:srgbClr val="FFFFFF"/>
                </a:solidFill>
                <a:latin typeface="Times New Roman" pitchFamily="18" charset="0"/>
              </a:rPr>
              <a:t> Дж </a:t>
            </a:r>
            <a:r>
              <a:rPr lang="en-US" sz="2000">
                <a:solidFill>
                  <a:srgbClr val="FFFFFF"/>
                </a:solidFill>
                <a:latin typeface="Times New Roman" pitchFamily="18" charset="0"/>
              </a:rPr>
              <a:t>/10</a:t>
            </a:r>
            <a:r>
              <a:rPr lang="ru-RU" sz="2000" baseline="26000">
                <a:solidFill>
                  <a:srgbClr val="FFFFFF"/>
                </a:solidFill>
                <a:latin typeface="Times New Roman" pitchFamily="18" charset="0"/>
              </a:rPr>
              <a:t>7</a:t>
            </a:r>
            <a:r>
              <a:rPr lang="en-US" sz="200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ru-RU" sz="2000">
                <a:solidFill>
                  <a:srgbClr val="FFFFFF"/>
                </a:solidFill>
                <a:latin typeface="Times New Roman" pitchFamily="18" charset="0"/>
              </a:rPr>
              <a:t>Дж</a:t>
            </a:r>
            <a:r>
              <a:rPr lang="en-US" sz="2000">
                <a:solidFill>
                  <a:srgbClr val="FFFFFF"/>
                </a:solidFill>
                <a:latin typeface="Times New Roman" pitchFamily="18" charset="0"/>
              </a:rPr>
              <a:t>/</a:t>
            </a:r>
            <a:r>
              <a:rPr lang="ru-RU" sz="2000">
                <a:solidFill>
                  <a:srgbClr val="FFFFFF"/>
                </a:solidFill>
                <a:latin typeface="Times New Roman" pitchFamily="18" charset="0"/>
              </a:rPr>
              <a:t>кг =</a:t>
            </a:r>
            <a:r>
              <a:rPr lang="en-US" sz="200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ru-RU" sz="2000">
                <a:solidFill>
                  <a:srgbClr val="FFFFFF"/>
                </a:solidFill>
                <a:latin typeface="Times New Roman" pitchFamily="18" charset="0"/>
              </a:rPr>
              <a:t>0,6 кг</a:t>
            </a:r>
            <a:endParaRPr lang="ru-RU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24635" name="AutoShape 5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140200" y="6237288"/>
            <a:ext cx="287338" cy="144462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defRPr/>
            </a:pPr>
            <a:endParaRPr lang="ru-RU" sz="3200" baseline="-25000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24636" name="AutoShape 6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812088" y="6237288"/>
            <a:ext cx="287337" cy="144462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defRPr/>
            </a:pPr>
            <a:endParaRPr lang="ru-RU" sz="3200" baseline="-25000">
              <a:solidFill>
                <a:srgbClr val="000000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9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29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9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9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9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9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9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9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9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9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9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29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29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29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29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29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29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29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29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29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229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29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29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8" dur="1000"/>
                                        <p:tgtEl>
                                          <p:spTgt spid="229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0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29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29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8" dur="80"/>
                                        <p:tgtEl>
                                          <p:spTgt spid="2293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9" dur="80"/>
                                        <p:tgtEl>
                                          <p:spTgt spid="2293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80"/>
                                        <p:tgtEl>
                                          <p:spTgt spid="2293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5" dur="80"/>
                                        <p:tgtEl>
                                          <p:spTgt spid="2293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6" dur="80"/>
                                        <p:tgtEl>
                                          <p:spTgt spid="2293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80"/>
                                        <p:tgtEl>
                                          <p:spTgt spid="2293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2" dur="80"/>
                                        <p:tgtEl>
                                          <p:spTgt spid="2293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3" dur="80"/>
                                        <p:tgtEl>
                                          <p:spTgt spid="2293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80"/>
                                        <p:tgtEl>
                                          <p:spTgt spid="2293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9" dur="80"/>
                                        <p:tgtEl>
                                          <p:spTgt spid="2293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0" dur="80"/>
                                        <p:tgtEl>
                                          <p:spTgt spid="2293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80"/>
                                        <p:tgtEl>
                                          <p:spTgt spid="2293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6" dur="80"/>
                                        <p:tgtEl>
                                          <p:spTgt spid="2293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7" dur="80"/>
                                        <p:tgtEl>
                                          <p:spTgt spid="2293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80"/>
                                        <p:tgtEl>
                                          <p:spTgt spid="2293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3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4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0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1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4" dur="80"/>
                                        <p:tgtEl>
                                          <p:spTgt spid="2293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5" dur="80"/>
                                        <p:tgtEl>
                                          <p:spTgt spid="2293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6" dur="80"/>
                                        <p:tgtEl>
                                          <p:spTgt spid="2293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1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2000"/>
                                        <p:tgtEl>
                                          <p:spTgt spid="229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2600"/>
                            </p:stCondLst>
                            <p:childTnLst>
                              <p:par>
                                <p:cTn id="1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2000"/>
                                        <p:tgtEl>
                                          <p:spTgt spid="24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4600"/>
                            </p:stCondLst>
                            <p:childTnLst>
                              <p:par>
                                <p:cTn id="15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22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2000"/>
                                        <p:tgtEl>
                                          <p:spTgt spid="24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9382" grpId="0"/>
      <p:bldP spid="229383" grpId="0"/>
      <p:bldP spid="229386" grpId="0"/>
      <p:bldP spid="229390" grpId="0"/>
      <p:bldP spid="229391" grpId="0"/>
      <p:bldP spid="229393" grpId="0"/>
      <p:bldP spid="229397" grpId="0" animBg="1"/>
      <p:bldP spid="229399" grpId="0"/>
      <p:bldP spid="229400" grpId="0"/>
      <p:bldP spid="229403" grpId="0"/>
      <p:bldP spid="229404" grpId="0"/>
      <p:bldP spid="229406" grpId="0"/>
      <p:bldP spid="229407" grpId="0"/>
      <p:bldP spid="229408" grpId="0"/>
      <p:bldP spid="229409" grpId="0"/>
      <p:bldP spid="229410" grpId="0"/>
      <p:bldP spid="229411" grpId="0"/>
      <p:bldP spid="229413" grpId="0" animBg="1"/>
      <p:bldP spid="229414" grpId="0" animBg="1"/>
      <p:bldP spid="229415" grpId="0"/>
      <p:bldP spid="3" grpId="0"/>
      <p:bldP spid="4" grpId="0"/>
      <p:bldP spid="5" grpId="0"/>
      <p:bldP spid="24635" grpId="0" animBg="1"/>
      <p:bldP spid="2463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WordArt 7"/>
          <p:cNvSpPr>
            <a:spLocks noChangeArrowheads="1" noChangeShapeType="1" noTextEdit="1"/>
          </p:cNvSpPr>
          <p:nvPr/>
        </p:nvSpPr>
        <p:spPr bwMode="auto">
          <a:xfrm>
            <a:off x="611188" y="765175"/>
            <a:ext cx="7777162" cy="5040313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Спасибо за урок</a:t>
            </a:r>
          </a:p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Удачи!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2060575"/>
            <a:ext cx="7724775" cy="2663825"/>
          </a:xfrm>
        </p:spPr>
        <p:txBody>
          <a:bodyPr/>
          <a:lstStyle/>
          <a:p>
            <a:pPr>
              <a:buFontTx/>
              <a:buNone/>
            </a:pPr>
            <a:r>
              <a:rPr lang="ru-RU" sz="4000" b="1" i="1" smtClean="0"/>
              <a:t>"Всё выучить невозможно, </a:t>
            </a:r>
          </a:p>
          <a:p>
            <a:pPr>
              <a:buFontTx/>
              <a:buNone/>
            </a:pPr>
            <a:r>
              <a:rPr lang="ru-RU" sz="4000" b="1" i="1" smtClean="0"/>
              <a:t>а научиться рассуждать </a:t>
            </a:r>
          </a:p>
          <a:p>
            <a:pPr>
              <a:buFontTx/>
              <a:buNone/>
            </a:pPr>
            <a:r>
              <a:rPr lang="ru-RU" sz="4000" b="1" i="1" smtClean="0"/>
              <a:t>                          - необходимо".</a:t>
            </a:r>
            <a:r>
              <a:rPr lang="ru-RU" sz="4000" b="1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920"/>
                            </p:stCondLst>
                            <p:childTnLst>
                              <p:par>
                                <p:cTn id="11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370"/>
                            </p:stCondLst>
                            <p:childTnLst>
                              <p:par>
                                <p:cTn id="19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470"/>
                            </p:stCondLst>
                            <p:childTnLst>
                              <p:par>
                                <p:cTn id="27" presetID="3" presetClass="emph" presetSubtype="2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28" dur="20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9" presetID="3" presetClass="emph" presetSubtype="2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30" dur="20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1" presetID="3" presetClass="emph" presetSubtype="2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32" dur="20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Расчет количества теплоты</a:t>
            </a:r>
          </a:p>
        </p:txBody>
      </p:sp>
      <p:sp>
        <p:nvSpPr>
          <p:cNvPr id="192516" name="Rectangle 4"/>
          <p:cNvSpPr>
            <a:spLocks noChangeArrowheads="1"/>
          </p:cNvSpPr>
          <p:nvPr/>
        </p:nvSpPr>
        <p:spPr bwMode="auto">
          <a:xfrm>
            <a:off x="611188" y="1628775"/>
            <a:ext cx="1800225" cy="4752975"/>
          </a:xfrm>
          <a:prstGeom prst="rect">
            <a:avLst/>
          </a:prstGeom>
          <a:gradFill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400">
                <a:solidFill>
                  <a:srgbClr val="FFFFFF"/>
                </a:solidFill>
              </a:rPr>
              <a:t>П</a:t>
            </a:r>
          </a:p>
          <a:p>
            <a:pPr algn="ctr"/>
            <a:r>
              <a:rPr lang="ru-RU" sz="4400">
                <a:solidFill>
                  <a:srgbClr val="FFFFFF"/>
                </a:solidFill>
              </a:rPr>
              <a:t>Р</a:t>
            </a:r>
          </a:p>
          <a:p>
            <a:pPr algn="ctr"/>
            <a:r>
              <a:rPr lang="ru-RU" sz="4400">
                <a:solidFill>
                  <a:srgbClr val="FFFFFF"/>
                </a:solidFill>
              </a:rPr>
              <a:t>О</a:t>
            </a:r>
          </a:p>
          <a:p>
            <a:pPr algn="ctr"/>
            <a:r>
              <a:rPr lang="ru-RU" sz="4400">
                <a:solidFill>
                  <a:srgbClr val="FFFFFF"/>
                </a:solidFill>
              </a:rPr>
              <a:t>Ц</a:t>
            </a:r>
          </a:p>
          <a:p>
            <a:pPr algn="ctr"/>
            <a:r>
              <a:rPr lang="ru-RU" sz="4400">
                <a:solidFill>
                  <a:srgbClr val="FFFFFF"/>
                </a:solidFill>
              </a:rPr>
              <a:t>Е</a:t>
            </a:r>
          </a:p>
          <a:p>
            <a:pPr algn="ctr"/>
            <a:r>
              <a:rPr lang="ru-RU" sz="4400">
                <a:solidFill>
                  <a:srgbClr val="FFFFFF"/>
                </a:solidFill>
              </a:rPr>
              <a:t>С</a:t>
            </a:r>
          </a:p>
          <a:p>
            <a:pPr algn="ctr"/>
            <a:r>
              <a:rPr lang="ru-RU" sz="4400">
                <a:solidFill>
                  <a:srgbClr val="FFFFFF"/>
                </a:solidFill>
              </a:rPr>
              <a:t>С</a:t>
            </a:r>
          </a:p>
        </p:txBody>
      </p:sp>
      <p:sp>
        <p:nvSpPr>
          <p:cNvPr id="192517" name="Rectangle 5"/>
          <p:cNvSpPr>
            <a:spLocks noChangeArrowheads="1"/>
          </p:cNvSpPr>
          <p:nvPr/>
        </p:nvSpPr>
        <p:spPr bwMode="auto">
          <a:xfrm>
            <a:off x="3635375" y="1125538"/>
            <a:ext cx="4464050" cy="1223962"/>
          </a:xfrm>
          <a:prstGeom prst="rect">
            <a:avLst/>
          </a:prstGeom>
          <a:gradFill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path path="rect">
              <a:fillToRect t="100000" r="10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>
                <a:solidFill>
                  <a:srgbClr val="990000"/>
                </a:solidFill>
              </a:rPr>
              <a:t>Нагревание</a:t>
            </a:r>
          </a:p>
          <a:p>
            <a:pPr algn="ctr"/>
            <a:r>
              <a:rPr lang="ru-RU" sz="3200">
                <a:solidFill>
                  <a:srgbClr val="990000"/>
                </a:solidFill>
              </a:rPr>
              <a:t>(охлаждение</a:t>
            </a:r>
            <a:r>
              <a:rPr lang="ru-RU" sz="320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192518" name="Rectangle 6"/>
          <p:cNvSpPr>
            <a:spLocks noChangeArrowheads="1"/>
          </p:cNvSpPr>
          <p:nvPr/>
        </p:nvSpPr>
        <p:spPr bwMode="auto">
          <a:xfrm>
            <a:off x="3635375" y="2636838"/>
            <a:ext cx="4464050" cy="1223962"/>
          </a:xfrm>
          <a:prstGeom prst="rect">
            <a:avLst/>
          </a:prstGeom>
          <a:gradFill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path path="rect">
              <a:fillToRect t="100000" r="10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>
                <a:solidFill>
                  <a:srgbClr val="990000"/>
                </a:solidFill>
              </a:rPr>
              <a:t>Плавление</a:t>
            </a:r>
          </a:p>
          <a:p>
            <a:pPr algn="ctr"/>
            <a:r>
              <a:rPr lang="ru-RU" sz="3200">
                <a:solidFill>
                  <a:srgbClr val="990000"/>
                </a:solidFill>
              </a:rPr>
              <a:t>(кристаллизация)</a:t>
            </a:r>
          </a:p>
        </p:txBody>
      </p:sp>
      <p:sp>
        <p:nvSpPr>
          <p:cNvPr id="192519" name="Rectangle 7"/>
          <p:cNvSpPr>
            <a:spLocks noChangeArrowheads="1"/>
          </p:cNvSpPr>
          <p:nvPr/>
        </p:nvSpPr>
        <p:spPr bwMode="auto">
          <a:xfrm>
            <a:off x="3635375" y="4076700"/>
            <a:ext cx="4464050" cy="1223963"/>
          </a:xfrm>
          <a:prstGeom prst="rect">
            <a:avLst/>
          </a:prstGeom>
          <a:gradFill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path path="rect">
              <a:fillToRect t="100000" r="10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>
                <a:solidFill>
                  <a:srgbClr val="990000"/>
                </a:solidFill>
              </a:rPr>
              <a:t>Испарение</a:t>
            </a:r>
          </a:p>
          <a:p>
            <a:pPr algn="ctr"/>
            <a:r>
              <a:rPr lang="ru-RU" sz="3200">
                <a:solidFill>
                  <a:srgbClr val="990000"/>
                </a:solidFill>
              </a:rPr>
              <a:t>(конденсация)</a:t>
            </a:r>
          </a:p>
        </p:txBody>
      </p:sp>
      <p:sp>
        <p:nvSpPr>
          <p:cNvPr id="192524" name="Line 12"/>
          <p:cNvSpPr>
            <a:spLocks noChangeShapeType="1"/>
          </p:cNvSpPr>
          <p:nvPr/>
        </p:nvSpPr>
        <p:spPr bwMode="auto">
          <a:xfrm flipV="1">
            <a:off x="2411413" y="3284538"/>
            <a:ext cx="1223962" cy="576262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92525" name="Line 13"/>
          <p:cNvSpPr>
            <a:spLocks noChangeShapeType="1"/>
          </p:cNvSpPr>
          <p:nvPr/>
        </p:nvSpPr>
        <p:spPr bwMode="auto">
          <a:xfrm flipV="1">
            <a:off x="2411413" y="1773238"/>
            <a:ext cx="1223962" cy="2087562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92526" name="Line 14"/>
          <p:cNvSpPr>
            <a:spLocks noChangeShapeType="1"/>
          </p:cNvSpPr>
          <p:nvPr/>
        </p:nvSpPr>
        <p:spPr bwMode="auto">
          <a:xfrm>
            <a:off x="2411413" y="3860800"/>
            <a:ext cx="1223962" cy="2160588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3635375" y="5445125"/>
            <a:ext cx="4537075" cy="1223963"/>
          </a:xfrm>
          <a:prstGeom prst="rect">
            <a:avLst/>
          </a:prstGeom>
          <a:gradFill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path path="rect">
              <a:fillToRect t="100000" r="10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>
                <a:solidFill>
                  <a:srgbClr val="990000"/>
                </a:solidFill>
              </a:rPr>
              <a:t>Сгорание топлива</a:t>
            </a:r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>
            <a:off x="2411413" y="3860800"/>
            <a:ext cx="1223962" cy="72072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>
              <a:defRPr/>
            </a:pPr>
            <a:endParaRPr lang="ru-RU" sz="3200" baseline="-25000">
              <a:solidFill>
                <a:srgbClr val="000000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3200"/>
                            </p:stCondLst>
                            <p:childTnLst>
                              <p:par>
                                <p:cTn id="12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25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2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2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2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2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925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2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2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92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92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92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7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925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2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2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925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2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2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925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925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92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4" grpId="0"/>
      <p:bldP spid="192516" grpId="0" animBg="1"/>
      <p:bldP spid="192517" grpId="0" animBg="1"/>
      <p:bldP spid="192518" grpId="0" animBg="1"/>
      <p:bldP spid="192519" grpId="0" animBg="1"/>
      <p:bldP spid="192524" grpId="0" animBg="1"/>
      <p:bldP spid="192525" grpId="0" animBg="1"/>
      <p:bldP spid="192526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620713"/>
            <a:ext cx="3744912" cy="792162"/>
          </a:xfrm>
        </p:spPr>
        <p:txBody>
          <a:bodyPr/>
          <a:lstStyle/>
          <a:p>
            <a:pPr eaLnBrk="1" hangingPunct="1"/>
            <a:r>
              <a:rPr lang="ru-RU" sz="3200" b="1" smtClean="0">
                <a:solidFill>
                  <a:schemeClr val="bg1"/>
                </a:solidFill>
              </a:rPr>
              <a:t>Плавление</a:t>
            </a:r>
          </a:p>
        </p:txBody>
      </p:sp>
      <p:sp>
        <p:nvSpPr>
          <p:cNvPr id="203786" name="Rectangle 10"/>
          <p:cNvSpPr>
            <a:spLocks noChangeArrowheads="1"/>
          </p:cNvSpPr>
          <p:nvPr/>
        </p:nvSpPr>
        <p:spPr bwMode="auto">
          <a:xfrm>
            <a:off x="5219700" y="2852738"/>
            <a:ext cx="53657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6000">
                <a:solidFill>
                  <a:srgbClr val="FFFF00"/>
                </a:solidFill>
              </a:rPr>
              <a:t>c</a:t>
            </a:r>
            <a:endParaRPr lang="ru-RU" sz="6000">
              <a:solidFill>
                <a:srgbClr val="FFFF00"/>
              </a:solidFill>
            </a:endParaRPr>
          </a:p>
        </p:txBody>
      </p:sp>
      <p:sp>
        <p:nvSpPr>
          <p:cNvPr id="203787" name="WordArt 11"/>
          <p:cNvSpPr>
            <a:spLocks noChangeArrowheads="1" noChangeShapeType="1" noTextEdit="1"/>
          </p:cNvSpPr>
          <p:nvPr/>
        </p:nvSpPr>
        <p:spPr bwMode="auto">
          <a:xfrm>
            <a:off x="6804025" y="836613"/>
            <a:ext cx="2124075" cy="7159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1 Дж/кг. С</a:t>
            </a:r>
          </a:p>
        </p:txBody>
      </p:sp>
      <p:sp>
        <p:nvSpPr>
          <p:cNvPr id="204807" name="Rectangle 7"/>
          <p:cNvSpPr>
            <a:spLocks noChangeArrowheads="1"/>
          </p:cNvSpPr>
          <p:nvPr/>
        </p:nvSpPr>
        <p:spPr bwMode="auto">
          <a:xfrm>
            <a:off x="5219700" y="4076700"/>
            <a:ext cx="6032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6000" b="1">
                <a:solidFill>
                  <a:srgbClr val="FFFF00"/>
                </a:solidFill>
                <a:sym typeface="Symbol" pitchFamily="18" charset="2"/>
              </a:rPr>
              <a:t></a:t>
            </a:r>
            <a:endParaRPr lang="ru-RU" sz="6000" b="1">
              <a:solidFill>
                <a:srgbClr val="FFFF00"/>
              </a:solidFill>
              <a:sym typeface="Symbol" pitchFamily="18" charset="2"/>
            </a:endParaRPr>
          </a:p>
        </p:txBody>
      </p:sp>
      <p:sp>
        <p:nvSpPr>
          <p:cNvPr id="204810" name="WordArt 10"/>
          <p:cNvSpPr>
            <a:spLocks noChangeArrowheads="1" noChangeShapeType="1" noTextEdit="1"/>
          </p:cNvSpPr>
          <p:nvPr/>
        </p:nvSpPr>
        <p:spPr bwMode="auto">
          <a:xfrm>
            <a:off x="7092950" y="4652963"/>
            <a:ext cx="2051050" cy="6429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1 Дж/кг.</a:t>
            </a:r>
          </a:p>
        </p:txBody>
      </p:sp>
      <p:sp>
        <p:nvSpPr>
          <p:cNvPr id="206858" name="Rectangle 10"/>
          <p:cNvSpPr>
            <a:spLocks noChangeArrowheads="1"/>
          </p:cNvSpPr>
          <p:nvPr/>
        </p:nvSpPr>
        <p:spPr bwMode="auto">
          <a:xfrm>
            <a:off x="5148263" y="5373688"/>
            <a:ext cx="60801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6000">
                <a:solidFill>
                  <a:srgbClr val="FFFF00"/>
                </a:solidFill>
                <a:sym typeface="Symbol" pitchFamily="18" charset="2"/>
              </a:rPr>
              <a:t>q</a:t>
            </a:r>
            <a:endParaRPr lang="ru-RU" sz="6000">
              <a:solidFill>
                <a:srgbClr val="FFFF00"/>
              </a:solidFill>
              <a:sym typeface="Symbol" pitchFamily="18" charset="2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1989138"/>
            <a:ext cx="4427538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200" b="1">
                <a:solidFill>
                  <a:srgbClr val="FFFFFF"/>
                </a:solidFill>
              </a:rPr>
              <a:t>Сгорание топлива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3716338"/>
            <a:ext cx="396081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200" b="1">
                <a:solidFill>
                  <a:srgbClr val="FFFFFF"/>
                </a:solidFill>
              </a:rPr>
              <a:t>Парообразование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79388" y="5229225"/>
            <a:ext cx="374491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200" b="1">
                <a:solidFill>
                  <a:srgbClr val="FFFFFF"/>
                </a:solidFill>
              </a:rPr>
              <a:t>Нагревание</a:t>
            </a:r>
          </a:p>
        </p:txBody>
      </p:sp>
      <p:sp>
        <p:nvSpPr>
          <p:cNvPr id="5" name="WordArt 10"/>
          <p:cNvSpPr>
            <a:spLocks noChangeArrowheads="1" noChangeShapeType="1" noTextEdit="1"/>
          </p:cNvSpPr>
          <p:nvPr/>
        </p:nvSpPr>
        <p:spPr bwMode="auto">
          <a:xfrm>
            <a:off x="7235825" y="2924175"/>
            <a:ext cx="1655763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8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1 Дж.</a:t>
            </a: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5003800" y="404813"/>
            <a:ext cx="77628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6000">
                <a:solidFill>
                  <a:srgbClr val="FFFF00"/>
                </a:solidFill>
                <a:sym typeface="Symbol" pitchFamily="18" charset="2"/>
              </a:rPr>
              <a:t>Q</a:t>
            </a:r>
            <a:endParaRPr lang="ru-RU" sz="6000">
              <a:solidFill>
                <a:srgbClr val="FFFF00"/>
              </a:solidFill>
              <a:sym typeface="Symbol" pitchFamily="18" charset="2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5148263" y="1628775"/>
            <a:ext cx="60801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6000">
                <a:solidFill>
                  <a:srgbClr val="FFFF00"/>
                </a:solidFill>
                <a:sym typeface="Symbol" pitchFamily="18" charset="2"/>
              </a:rPr>
              <a:t>L</a:t>
            </a:r>
            <a:endParaRPr lang="ru-RU" sz="6000">
              <a:solidFill>
                <a:srgbClr val="FFFF00"/>
              </a:solidFill>
              <a:sym typeface="Symbol" pitchFamily="18" charset="2"/>
            </a:endParaRPr>
          </a:p>
        </p:txBody>
      </p:sp>
      <p:sp>
        <p:nvSpPr>
          <p:cNvPr id="10267" name="Line 27"/>
          <p:cNvSpPr>
            <a:spLocks noChangeShapeType="1"/>
          </p:cNvSpPr>
          <p:nvPr/>
        </p:nvSpPr>
        <p:spPr bwMode="auto">
          <a:xfrm>
            <a:off x="3276600" y="1196975"/>
            <a:ext cx="2016125" cy="3095625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 type="triangle" w="med" len="med"/>
          </a:ln>
          <a:effectLst>
            <a:prstShdw prst="shdw17" dist="17961" dir="2700000">
              <a:srgbClr val="00007A"/>
            </a:prstShdw>
          </a:effectLst>
        </p:spPr>
        <p:txBody>
          <a:bodyPr/>
          <a:lstStyle/>
          <a:p>
            <a:endParaRPr lang="ru-RU"/>
          </a:p>
        </p:txBody>
      </p:sp>
      <p:sp>
        <p:nvSpPr>
          <p:cNvPr id="10269" name="Line 29"/>
          <p:cNvSpPr>
            <a:spLocks noChangeShapeType="1"/>
          </p:cNvSpPr>
          <p:nvPr/>
        </p:nvSpPr>
        <p:spPr bwMode="auto">
          <a:xfrm flipV="1">
            <a:off x="3276600" y="3500438"/>
            <a:ext cx="1943100" cy="2233612"/>
          </a:xfrm>
          <a:prstGeom prst="line">
            <a:avLst/>
          </a:prstGeom>
          <a:noFill/>
          <a:ln w="38100">
            <a:solidFill>
              <a:srgbClr val="33CC33"/>
            </a:solidFill>
            <a:round/>
            <a:headEnd/>
            <a:tailEnd type="triangle" w="med" len="med"/>
          </a:ln>
          <a:effectLst>
            <a:prstShdw prst="shdw17" dist="17961" dir="2700000">
              <a:srgbClr val="1F7A1F"/>
            </a:prstShdw>
          </a:effectLst>
        </p:spPr>
        <p:txBody>
          <a:bodyPr/>
          <a:lstStyle/>
          <a:p>
            <a:endParaRPr lang="ru-RU"/>
          </a:p>
        </p:txBody>
      </p:sp>
      <p:sp>
        <p:nvSpPr>
          <p:cNvPr id="10270" name="Line 30"/>
          <p:cNvSpPr>
            <a:spLocks noChangeShapeType="1"/>
          </p:cNvSpPr>
          <p:nvPr/>
        </p:nvSpPr>
        <p:spPr bwMode="auto">
          <a:xfrm flipV="1">
            <a:off x="1908175" y="2060575"/>
            <a:ext cx="3240088" cy="19446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>
            <a:prstShdw prst="shdw17" dist="17961" dir="2700000">
              <a:srgbClr val="990000"/>
            </a:prstShdw>
          </a:effectLst>
        </p:spPr>
        <p:txBody>
          <a:bodyPr/>
          <a:lstStyle/>
          <a:p>
            <a:endParaRPr lang="ru-RU"/>
          </a:p>
        </p:txBody>
      </p:sp>
      <p:sp>
        <p:nvSpPr>
          <p:cNvPr id="10271" name="Line 31"/>
          <p:cNvSpPr>
            <a:spLocks noChangeShapeType="1"/>
          </p:cNvSpPr>
          <p:nvPr/>
        </p:nvSpPr>
        <p:spPr bwMode="auto">
          <a:xfrm>
            <a:off x="2700338" y="2565400"/>
            <a:ext cx="2592387" cy="3168650"/>
          </a:xfrm>
          <a:prstGeom prst="line">
            <a:avLst/>
          </a:prstGeom>
          <a:noFill/>
          <a:ln w="38100">
            <a:solidFill>
              <a:srgbClr val="FFFFFF"/>
            </a:solidFill>
            <a:round/>
            <a:headEnd/>
            <a:tailEnd type="triangle" w="med" len="med"/>
          </a:ln>
          <a:effectLst>
            <a:prstShdw prst="shdw17" dist="17961" dir="2700000">
              <a:srgbClr val="999999"/>
            </a:prstShdw>
          </a:effectLst>
        </p:spPr>
        <p:txBody>
          <a:bodyPr/>
          <a:lstStyle/>
          <a:p>
            <a:endParaRPr lang="ru-RU"/>
          </a:p>
        </p:txBody>
      </p:sp>
      <p:sp>
        <p:nvSpPr>
          <p:cNvPr id="10274" name="Line 34"/>
          <p:cNvSpPr>
            <a:spLocks noChangeShapeType="1"/>
          </p:cNvSpPr>
          <p:nvPr/>
        </p:nvSpPr>
        <p:spPr bwMode="auto">
          <a:xfrm flipV="1">
            <a:off x="5724525" y="5013325"/>
            <a:ext cx="1223963" cy="863600"/>
          </a:xfrm>
          <a:prstGeom prst="line">
            <a:avLst/>
          </a:prstGeom>
          <a:noFill/>
          <a:ln w="28575">
            <a:solidFill>
              <a:srgbClr val="FFFFFF"/>
            </a:solidFill>
            <a:round/>
            <a:headEnd/>
            <a:tailEnd type="triangle" w="med" len="med"/>
          </a:ln>
          <a:effectLst>
            <a:prstShdw prst="shdw17" dist="17961" dir="2700000">
              <a:srgbClr val="999999"/>
            </a:prstShdw>
          </a:effectLst>
        </p:spPr>
        <p:txBody>
          <a:bodyPr/>
          <a:lstStyle/>
          <a:p>
            <a:endParaRPr lang="ru-RU"/>
          </a:p>
        </p:txBody>
      </p:sp>
      <p:sp>
        <p:nvSpPr>
          <p:cNvPr id="10275" name="Line 35"/>
          <p:cNvSpPr>
            <a:spLocks noChangeShapeType="1"/>
          </p:cNvSpPr>
          <p:nvPr/>
        </p:nvSpPr>
        <p:spPr bwMode="auto">
          <a:xfrm>
            <a:off x="5795963" y="4508500"/>
            <a:ext cx="1223962" cy="288925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 type="triangle" w="med" len="med"/>
          </a:ln>
          <a:effectLst>
            <a:prstShdw prst="shdw17" dist="17961" dir="2700000">
              <a:srgbClr val="00007A"/>
            </a:prstShdw>
          </a:effectLst>
        </p:spPr>
        <p:txBody>
          <a:bodyPr/>
          <a:lstStyle/>
          <a:p>
            <a:endParaRPr lang="ru-RU"/>
          </a:p>
        </p:txBody>
      </p:sp>
      <p:sp>
        <p:nvSpPr>
          <p:cNvPr id="10276" name="Line 36"/>
          <p:cNvSpPr>
            <a:spLocks noChangeShapeType="1"/>
          </p:cNvSpPr>
          <p:nvPr/>
        </p:nvSpPr>
        <p:spPr bwMode="auto">
          <a:xfrm flipV="1">
            <a:off x="5724525" y="1557338"/>
            <a:ext cx="1439863" cy="1655762"/>
          </a:xfrm>
          <a:prstGeom prst="line">
            <a:avLst/>
          </a:prstGeom>
          <a:noFill/>
          <a:ln w="38100">
            <a:solidFill>
              <a:srgbClr val="33CC33"/>
            </a:solidFill>
            <a:round/>
            <a:headEnd/>
            <a:tailEnd type="triangle" w="med" len="med"/>
          </a:ln>
          <a:effectLst>
            <a:prstShdw prst="shdw17" dist="17961" dir="2700000">
              <a:srgbClr val="1F7A1F"/>
            </a:prstShdw>
          </a:effectLst>
        </p:spPr>
        <p:txBody>
          <a:bodyPr/>
          <a:lstStyle/>
          <a:p>
            <a:endParaRPr lang="ru-RU"/>
          </a:p>
        </p:txBody>
      </p:sp>
      <p:sp>
        <p:nvSpPr>
          <p:cNvPr id="10277" name="Line 37"/>
          <p:cNvSpPr>
            <a:spLocks noChangeShapeType="1"/>
          </p:cNvSpPr>
          <p:nvPr/>
        </p:nvSpPr>
        <p:spPr bwMode="auto">
          <a:xfrm>
            <a:off x="5724525" y="2205038"/>
            <a:ext cx="1368425" cy="23034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>
            <a:prstShdw prst="shdw17" dist="17961" dir="2700000">
              <a:srgbClr val="990000"/>
            </a:prstShdw>
          </a:effec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1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203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204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206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2000"/>
                                        <p:tgtEl>
                                          <p:spTgt spid="203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5" dur="2000"/>
                                        <p:tgtEl>
                                          <p:spTgt spid="204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3000" fill="hold"/>
                                        <p:tgtEl>
                                          <p:spTgt spid="10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000" fill="hold"/>
                                        <p:tgtEl>
                                          <p:spTgt spid="10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10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10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0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0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10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10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0" grpId="0"/>
      <p:bldP spid="203786" grpId="0"/>
      <p:bldP spid="203787" grpId="0" animBg="1"/>
      <p:bldP spid="204807" grpId="0"/>
      <p:bldP spid="204810" grpId="0" animBg="1"/>
      <p:bldP spid="206858" grpId="0"/>
      <p:bldP spid="2" grpId="0"/>
      <p:bldP spid="3" grpId="0"/>
      <p:bldP spid="4" grpId="0"/>
      <p:bldP spid="5" grpId="0" animBg="1"/>
      <p:bldP spid="6" grpId="0"/>
      <p:bldP spid="7" grpId="0"/>
      <p:bldP spid="10267" grpId="0" animBg="1"/>
      <p:bldP spid="10269" grpId="0" animBg="1"/>
      <p:bldP spid="10270" grpId="0" animBg="1"/>
      <p:bldP spid="10271" grpId="0" animBg="1"/>
      <p:bldP spid="10274" grpId="0" animBg="1"/>
      <p:bldP spid="10275" grpId="0" animBg="1"/>
      <p:bldP spid="10276" grpId="0" animBg="1"/>
      <p:bldP spid="1027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2627313" y="260350"/>
            <a:ext cx="3673475" cy="504825"/>
          </a:xfrm>
        </p:spPr>
        <p:txBody>
          <a:bodyPr/>
          <a:lstStyle/>
          <a:p>
            <a:r>
              <a:rPr lang="ru-RU" sz="4000" b="1" i="1" smtClean="0">
                <a:solidFill>
                  <a:srgbClr val="FF0000"/>
                </a:solidFill>
              </a:rPr>
              <a:t>Вопросы: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981075"/>
            <a:ext cx="8374063" cy="5616575"/>
          </a:xfrm>
        </p:spPr>
        <p:txBody>
          <a:bodyPr/>
          <a:lstStyle/>
          <a:p>
            <a:pPr marL="990600" lvl="1" indent="-533400">
              <a:lnSpc>
                <a:spcPct val="90000"/>
              </a:lnSpc>
            </a:pPr>
            <a:r>
              <a:rPr lang="ru-RU" sz="2400" smtClean="0">
                <a:solidFill>
                  <a:schemeClr val="bg1"/>
                </a:solidFill>
              </a:rPr>
              <a:t>Что сильнее обжигает: пар, вырывающийся из носика кипящего чайника, или брызги самой кипящей воды? </a:t>
            </a:r>
          </a:p>
          <a:p>
            <a:pPr marL="990600" lvl="1" indent="-533400">
              <a:lnSpc>
                <a:spcPct val="90000"/>
              </a:lnSpc>
            </a:pPr>
            <a:r>
              <a:rPr lang="ru-RU" sz="2400" smtClean="0">
                <a:solidFill>
                  <a:schemeClr val="bg1"/>
                </a:solidFill>
              </a:rPr>
              <a:t>Почему на раскаленной сковороде капли воды долго “скачут” и медленно испаряются? </a:t>
            </a:r>
          </a:p>
          <a:p>
            <a:pPr marL="990600" lvl="1" indent="-533400">
              <a:lnSpc>
                <a:spcPct val="90000"/>
              </a:lnSpc>
            </a:pPr>
            <a:r>
              <a:rPr lang="ru-RU" sz="2400" smtClean="0">
                <a:solidFill>
                  <a:schemeClr val="bg1"/>
                </a:solidFill>
              </a:rPr>
              <a:t>Почему сырые дрова, даже разгоревшись, дают меньше тепла, чем сухие? </a:t>
            </a:r>
          </a:p>
          <a:p>
            <a:pPr marL="990600" lvl="1" indent="-533400">
              <a:lnSpc>
                <a:spcPct val="90000"/>
              </a:lnSpc>
            </a:pPr>
            <a:r>
              <a:rPr lang="ru-RU" sz="2400" smtClean="0">
                <a:solidFill>
                  <a:schemeClr val="bg1"/>
                </a:solidFill>
              </a:rPr>
              <a:t>В сильный мороз катки заливают горячей водой. Почему?</a:t>
            </a:r>
          </a:p>
          <a:p>
            <a:pPr marL="990600" lvl="1" indent="-533400">
              <a:lnSpc>
                <a:spcPct val="90000"/>
              </a:lnSpc>
            </a:pPr>
            <a:r>
              <a:rPr lang="ru-RU" sz="2400" smtClean="0">
                <a:solidFill>
                  <a:schemeClr val="bg1"/>
                </a:solidFill>
              </a:rPr>
              <a:t> Почему в сауне человек может выдержать температуру воздуха до 130</a:t>
            </a:r>
            <a:r>
              <a:rPr lang="en-US" sz="2400" smtClean="0">
                <a:solidFill>
                  <a:schemeClr val="bg1"/>
                </a:solidFill>
              </a:rPr>
              <a:t>º</a:t>
            </a:r>
            <a:r>
              <a:rPr lang="ru-RU" sz="2400" smtClean="0">
                <a:solidFill>
                  <a:schemeClr val="bg1"/>
                </a:solidFill>
              </a:rPr>
              <a:t>С, а в русской бане – вдвое меньше? </a:t>
            </a:r>
          </a:p>
          <a:p>
            <a:pPr marL="990600" lvl="1" indent="-533400">
              <a:lnSpc>
                <a:spcPct val="90000"/>
              </a:lnSpc>
            </a:pPr>
            <a:r>
              <a:rPr lang="ru-RU" sz="2400" smtClean="0">
                <a:solidFill>
                  <a:schemeClr val="bg1"/>
                </a:solidFill>
              </a:rPr>
              <a:t>На дне сосуда намерз лед. Налили воду – лед растаял. Изменится ли уровень воды? </a:t>
            </a:r>
          </a:p>
          <a:p>
            <a:pPr marL="990600" lvl="1" indent="-533400">
              <a:lnSpc>
                <a:spcPct val="90000"/>
              </a:lnSpc>
            </a:pPr>
            <a:r>
              <a:rPr lang="ru-RU" sz="2400" smtClean="0">
                <a:solidFill>
                  <a:schemeClr val="bg1"/>
                </a:solidFill>
              </a:rPr>
              <a:t>Почему вода гасит огонь костра? </a:t>
            </a:r>
          </a:p>
        </p:txBody>
      </p:sp>
      <p:pic>
        <p:nvPicPr>
          <p:cNvPr id="49156" name="Picture 4" descr="Рисунок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260350"/>
            <a:ext cx="57150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57" name="Picture 5" descr="Рисунок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1013" y="404813"/>
            <a:ext cx="57150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58" name="Picture 6" descr="lud385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650" y="5157788"/>
            <a:ext cx="1133475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 tmFilter="0,0; .5, 1; 1, 1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 tmFilter="0,0; .5, 1; 1, 1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 tmFilter="0,0; .5, 1; 1, 1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 tmFilter="0,0; .5, 1; 1, 1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 tmFilter="0,0; .5, 1; 1, 1"/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800" smtClean="0">
                <a:solidFill>
                  <a:schemeClr val="bg1"/>
                </a:solidFill>
              </a:rPr>
              <a:t>«Читаем </a:t>
            </a:r>
            <a:r>
              <a:rPr lang="ru-RU" sz="4000" smtClean="0">
                <a:solidFill>
                  <a:schemeClr val="bg1"/>
                </a:solidFill>
              </a:rPr>
              <a:t>график</a:t>
            </a:r>
            <a:r>
              <a:rPr lang="ru-RU" sz="4800" smtClean="0">
                <a:solidFill>
                  <a:schemeClr val="bg1"/>
                </a:solidFill>
              </a:rPr>
              <a:t>»</a:t>
            </a:r>
          </a:p>
        </p:txBody>
      </p:sp>
      <p:sp>
        <p:nvSpPr>
          <p:cNvPr id="20483" name="Line 5"/>
          <p:cNvSpPr>
            <a:spLocks noChangeShapeType="1"/>
          </p:cNvSpPr>
          <p:nvPr/>
        </p:nvSpPr>
        <p:spPr bwMode="auto">
          <a:xfrm>
            <a:off x="1116013" y="5373688"/>
            <a:ext cx="7343775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484" name="Line 6"/>
          <p:cNvSpPr>
            <a:spLocks noChangeShapeType="1"/>
          </p:cNvSpPr>
          <p:nvPr/>
        </p:nvSpPr>
        <p:spPr bwMode="auto">
          <a:xfrm flipV="1">
            <a:off x="1116013" y="1341438"/>
            <a:ext cx="0" cy="403225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485" name="Line 7"/>
          <p:cNvSpPr>
            <a:spLocks noChangeShapeType="1"/>
          </p:cNvSpPr>
          <p:nvPr/>
        </p:nvSpPr>
        <p:spPr bwMode="auto">
          <a:xfrm flipV="1">
            <a:off x="1116013" y="3357563"/>
            <a:ext cx="719137" cy="10795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86" name="Line 8"/>
          <p:cNvSpPr>
            <a:spLocks noChangeShapeType="1"/>
          </p:cNvSpPr>
          <p:nvPr/>
        </p:nvSpPr>
        <p:spPr bwMode="auto">
          <a:xfrm>
            <a:off x="1835150" y="3357563"/>
            <a:ext cx="936625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87" name="Line 9"/>
          <p:cNvSpPr>
            <a:spLocks noChangeShapeType="1"/>
          </p:cNvSpPr>
          <p:nvPr/>
        </p:nvSpPr>
        <p:spPr bwMode="auto">
          <a:xfrm flipV="1">
            <a:off x="2771775" y="2276475"/>
            <a:ext cx="936625" cy="108108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88" name="Line 11"/>
          <p:cNvSpPr>
            <a:spLocks noChangeShapeType="1"/>
          </p:cNvSpPr>
          <p:nvPr/>
        </p:nvSpPr>
        <p:spPr bwMode="auto">
          <a:xfrm>
            <a:off x="3708400" y="2276475"/>
            <a:ext cx="1223963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89" name="Line 12"/>
          <p:cNvSpPr>
            <a:spLocks noChangeShapeType="1"/>
          </p:cNvSpPr>
          <p:nvPr/>
        </p:nvSpPr>
        <p:spPr bwMode="auto">
          <a:xfrm>
            <a:off x="4932363" y="2276475"/>
            <a:ext cx="935037" cy="108108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90" name="Line 13"/>
          <p:cNvSpPr>
            <a:spLocks noChangeShapeType="1"/>
          </p:cNvSpPr>
          <p:nvPr/>
        </p:nvSpPr>
        <p:spPr bwMode="auto">
          <a:xfrm>
            <a:off x="5867400" y="3357563"/>
            <a:ext cx="1008063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491" name="Line 15"/>
          <p:cNvSpPr>
            <a:spLocks noChangeShapeType="1"/>
          </p:cNvSpPr>
          <p:nvPr/>
        </p:nvSpPr>
        <p:spPr bwMode="auto">
          <a:xfrm>
            <a:off x="6877050" y="3357563"/>
            <a:ext cx="719138" cy="8636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509" name="Oval 29"/>
          <p:cNvSpPr>
            <a:spLocks noChangeArrowheads="1"/>
          </p:cNvSpPr>
          <p:nvPr/>
        </p:nvSpPr>
        <p:spPr bwMode="auto">
          <a:xfrm>
            <a:off x="2124075" y="3213100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990000"/>
            </a:prstShdw>
          </a:effectLst>
        </p:spPr>
        <p:txBody>
          <a:bodyPr wrap="none" anchor="ctr"/>
          <a:lstStyle/>
          <a:p>
            <a:pPr algn="ctr"/>
            <a:endParaRPr lang="ru-RU" sz="3200" baseline="-25000">
              <a:solidFill>
                <a:srgbClr val="000000"/>
              </a:solidFill>
            </a:endParaRPr>
          </a:p>
        </p:txBody>
      </p:sp>
      <p:sp>
        <p:nvSpPr>
          <p:cNvPr id="20514" name="Oval 34"/>
          <p:cNvSpPr>
            <a:spLocks noChangeArrowheads="1"/>
          </p:cNvSpPr>
          <p:nvPr/>
        </p:nvSpPr>
        <p:spPr bwMode="auto">
          <a:xfrm>
            <a:off x="4140200" y="2133600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990000"/>
            </a:prstShdw>
          </a:effectLst>
        </p:spPr>
        <p:txBody>
          <a:bodyPr wrap="none" anchor="ctr"/>
          <a:lstStyle/>
          <a:p>
            <a:pPr algn="ctr"/>
            <a:endParaRPr lang="ru-RU" sz="3200" baseline="-25000">
              <a:solidFill>
                <a:srgbClr val="000000"/>
              </a:solidFill>
            </a:endParaRPr>
          </a:p>
        </p:txBody>
      </p:sp>
      <p:sp>
        <p:nvSpPr>
          <p:cNvPr id="20515" name="Oval 35"/>
          <p:cNvSpPr>
            <a:spLocks noChangeArrowheads="1"/>
          </p:cNvSpPr>
          <p:nvPr/>
        </p:nvSpPr>
        <p:spPr bwMode="auto">
          <a:xfrm>
            <a:off x="7092950" y="3644900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990000"/>
            </a:prstShdw>
          </a:effectLst>
        </p:spPr>
        <p:txBody>
          <a:bodyPr wrap="none" anchor="ctr"/>
          <a:lstStyle/>
          <a:p>
            <a:pPr algn="ctr"/>
            <a:endParaRPr lang="ru-RU" sz="3200" baseline="-25000">
              <a:solidFill>
                <a:srgbClr val="000000"/>
              </a:solidFill>
            </a:endParaRPr>
          </a:p>
        </p:txBody>
      </p:sp>
      <p:sp>
        <p:nvSpPr>
          <p:cNvPr id="20516" name="Oval 36"/>
          <p:cNvSpPr>
            <a:spLocks noChangeArrowheads="1"/>
          </p:cNvSpPr>
          <p:nvPr/>
        </p:nvSpPr>
        <p:spPr bwMode="auto">
          <a:xfrm>
            <a:off x="5292725" y="2708275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990000"/>
            </a:prstShdw>
          </a:effectLst>
        </p:spPr>
        <p:txBody>
          <a:bodyPr wrap="none" anchor="ctr"/>
          <a:lstStyle/>
          <a:p>
            <a:pPr algn="ctr"/>
            <a:endParaRPr lang="ru-RU" sz="3200" baseline="-25000">
              <a:solidFill>
                <a:srgbClr val="000000"/>
              </a:solidFill>
            </a:endParaRPr>
          </a:p>
        </p:txBody>
      </p:sp>
      <p:sp>
        <p:nvSpPr>
          <p:cNvPr id="20525" name="Rectangle 45"/>
          <p:cNvSpPr>
            <a:spLocks noChangeArrowheads="1"/>
          </p:cNvSpPr>
          <p:nvPr/>
        </p:nvSpPr>
        <p:spPr bwMode="auto">
          <a:xfrm>
            <a:off x="1998663" y="3314700"/>
            <a:ext cx="438150" cy="6413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aseline="-25000">
                <a:solidFill>
                  <a:srgbClr val="FF0000"/>
                </a:solidFill>
                <a:latin typeface="+mn-lt"/>
                <a:cs typeface="+mn-cs"/>
              </a:rPr>
              <a:t>1</a:t>
            </a:r>
          </a:p>
        </p:txBody>
      </p:sp>
      <p:sp>
        <p:nvSpPr>
          <p:cNvPr id="20526" name="Rectangle 46"/>
          <p:cNvSpPr>
            <a:spLocks noChangeArrowheads="1"/>
          </p:cNvSpPr>
          <p:nvPr/>
        </p:nvSpPr>
        <p:spPr bwMode="auto">
          <a:xfrm>
            <a:off x="5003800" y="2708275"/>
            <a:ext cx="438150" cy="6413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5400" baseline="-25000">
                <a:solidFill>
                  <a:srgbClr val="FF0000"/>
                </a:solidFill>
                <a:latin typeface="+mn-lt"/>
                <a:cs typeface="+mn-cs"/>
              </a:rPr>
              <a:t>2</a:t>
            </a:r>
          </a:p>
        </p:txBody>
      </p:sp>
      <p:sp>
        <p:nvSpPr>
          <p:cNvPr id="20527" name="Rectangle 47"/>
          <p:cNvSpPr>
            <a:spLocks noChangeArrowheads="1"/>
          </p:cNvSpPr>
          <p:nvPr/>
        </p:nvSpPr>
        <p:spPr bwMode="auto">
          <a:xfrm>
            <a:off x="6732588" y="3573463"/>
            <a:ext cx="438150" cy="6413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5400" baseline="-25000">
                <a:solidFill>
                  <a:srgbClr val="FF0000"/>
                </a:solidFill>
                <a:latin typeface="+mn-lt"/>
                <a:cs typeface="+mn-cs"/>
              </a:rPr>
              <a:t>3</a:t>
            </a:r>
          </a:p>
        </p:txBody>
      </p:sp>
      <p:sp>
        <p:nvSpPr>
          <p:cNvPr id="20528" name="Rectangle 48"/>
          <p:cNvSpPr>
            <a:spLocks noChangeArrowheads="1"/>
          </p:cNvSpPr>
          <p:nvPr/>
        </p:nvSpPr>
        <p:spPr bwMode="auto">
          <a:xfrm>
            <a:off x="3995738" y="2133600"/>
            <a:ext cx="438150" cy="6413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5400" baseline="-25000">
                <a:solidFill>
                  <a:srgbClr val="FF0000"/>
                </a:solidFill>
                <a:latin typeface="+mn-lt"/>
                <a:cs typeface="+mn-cs"/>
              </a:rPr>
              <a:t>4</a:t>
            </a:r>
          </a:p>
        </p:txBody>
      </p:sp>
      <p:sp>
        <p:nvSpPr>
          <p:cNvPr id="20529" name="Rectangle 49"/>
          <p:cNvSpPr>
            <a:spLocks noChangeArrowheads="1"/>
          </p:cNvSpPr>
          <p:nvPr/>
        </p:nvSpPr>
        <p:spPr bwMode="auto">
          <a:xfrm>
            <a:off x="2411413" y="2852738"/>
            <a:ext cx="441325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800">
                <a:solidFill>
                  <a:srgbClr val="FFFF00"/>
                </a:solidFill>
                <a:latin typeface="+mn-lt"/>
                <a:cs typeface="+mn-cs"/>
              </a:rPr>
              <a:t>С</a:t>
            </a:r>
          </a:p>
        </p:txBody>
      </p:sp>
      <p:sp>
        <p:nvSpPr>
          <p:cNvPr id="20542" name="Oval 62"/>
          <p:cNvSpPr>
            <a:spLocks noChangeArrowheads="1"/>
          </p:cNvSpPr>
          <p:nvPr/>
        </p:nvSpPr>
        <p:spPr bwMode="auto">
          <a:xfrm>
            <a:off x="2700338" y="3284538"/>
            <a:ext cx="142875" cy="14446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defRPr/>
            </a:pPr>
            <a:endParaRPr lang="ru-RU" sz="3200" baseline="-25000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20543" name="Oval 63"/>
          <p:cNvSpPr>
            <a:spLocks noChangeArrowheads="1"/>
          </p:cNvSpPr>
          <p:nvPr/>
        </p:nvSpPr>
        <p:spPr bwMode="auto">
          <a:xfrm>
            <a:off x="3635375" y="2205038"/>
            <a:ext cx="142875" cy="14446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defRPr/>
            </a:pPr>
            <a:endParaRPr lang="ru-RU" sz="3200" baseline="-25000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20544" name="Oval 64"/>
          <p:cNvSpPr>
            <a:spLocks noChangeArrowheads="1"/>
          </p:cNvSpPr>
          <p:nvPr/>
        </p:nvSpPr>
        <p:spPr bwMode="auto">
          <a:xfrm>
            <a:off x="4859338" y="2205038"/>
            <a:ext cx="142875" cy="14446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defRPr/>
            </a:pPr>
            <a:endParaRPr lang="ru-RU" sz="3200" baseline="-25000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20545" name="Oval 65"/>
          <p:cNvSpPr>
            <a:spLocks noChangeArrowheads="1"/>
          </p:cNvSpPr>
          <p:nvPr/>
        </p:nvSpPr>
        <p:spPr bwMode="auto">
          <a:xfrm>
            <a:off x="5795963" y="3284538"/>
            <a:ext cx="142875" cy="14446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defRPr/>
            </a:pPr>
            <a:endParaRPr lang="ru-RU" sz="3200" baseline="-25000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20546" name="Oval 66"/>
          <p:cNvSpPr>
            <a:spLocks noChangeArrowheads="1"/>
          </p:cNvSpPr>
          <p:nvPr/>
        </p:nvSpPr>
        <p:spPr bwMode="auto">
          <a:xfrm>
            <a:off x="6804025" y="3284538"/>
            <a:ext cx="142875" cy="14446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defRPr/>
            </a:pPr>
            <a:endParaRPr lang="ru-RU" sz="3200" baseline="-25000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20547" name="Oval 67"/>
          <p:cNvSpPr>
            <a:spLocks noChangeArrowheads="1"/>
          </p:cNvSpPr>
          <p:nvPr/>
        </p:nvSpPr>
        <p:spPr bwMode="auto">
          <a:xfrm>
            <a:off x="7524750" y="4149725"/>
            <a:ext cx="142875" cy="144463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defRPr/>
            </a:pPr>
            <a:endParaRPr lang="ru-RU" sz="3200" baseline="-25000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20548" name="Oval 68"/>
          <p:cNvSpPr>
            <a:spLocks noChangeArrowheads="1"/>
          </p:cNvSpPr>
          <p:nvPr/>
        </p:nvSpPr>
        <p:spPr bwMode="auto">
          <a:xfrm>
            <a:off x="1042988" y="4365625"/>
            <a:ext cx="142875" cy="144463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defRPr/>
            </a:pPr>
            <a:endParaRPr lang="ru-RU" sz="3200" baseline="-25000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20549" name="Oval 69"/>
          <p:cNvSpPr>
            <a:spLocks noChangeArrowheads="1"/>
          </p:cNvSpPr>
          <p:nvPr/>
        </p:nvSpPr>
        <p:spPr bwMode="auto">
          <a:xfrm>
            <a:off x="1763713" y="3284538"/>
            <a:ext cx="142875" cy="14446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>
              <a:defRPr/>
            </a:pPr>
            <a:endParaRPr lang="ru-RU" sz="3200" baseline="-25000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20550" name="Rectangle 70"/>
          <p:cNvSpPr>
            <a:spLocks noChangeArrowheads="1"/>
          </p:cNvSpPr>
          <p:nvPr/>
        </p:nvSpPr>
        <p:spPr bwMode="auto">
          <a:xfrm>
            <a:off x="7667625" y="4005263"/>
            <a:ext cx="390525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800">
                <a:solidFill>
                  <a:srgbClr val="FFFF00"/>
                </a:solidFill>
                <a:latin typeface="+mn-lt"/>
                <a:cs typeface="+mn-cs"/>
              </a:rPr>
              <a:t>К</a:t>
            </a:r>
          </a:p>
        </p:txBody>
      </p:sp>
      <p:sp>
        <p:nvSpPr>
          <p:cNvPr id="20551" name="Rectangle 71"/>
          <p:cNvSpPr>
            <a:spLocks noChangeArrowheads="1"/>
          </p:cNvSpPr>
          <p:nvPr/>
        </p:nvSpPr>
        <p:spPr bwMode="auto">
          <a:xfrm>
            <a:off x="6948488" y="2852738"/>
            <a:ext cx="441325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800">
                <a:solidFill>
                  <a:srgbClr val="FFFF00"/>
                </a:solidFill>
                <a:latin typeface="+mn-lt"/>
                <a:cs typeface="+mn-cs"/>
              </a:rPr>
              <a:t>N</a:t>
            </a:r>
            <a:endParaRPr lang="ru-RU" sz="2800">
              <a:solidFill>
                <a:srgbClr val="FFFF00"/>
              </a:solidFill>
              <a:latin typeface="+mn-lt"/>
              <a:cs typeface="+mn-cs"/>
            </a:endParaRPr>
          </a:p>
        </p:txBody>
      </p:sp>
      <p:sp>
        <p:nvSpPr>
          <p:cNvPr id="20553" name="Rectangle 73"/>
          <p:cNvSpPr>
            <a:spLocks noChangeArrowheads="1"/>
          </p:cNvSpPr>
          <p:nvPr/>
        </p:nvSpPr>
        <p:spPr bwMode="auto">
          <a:xfrm>
            <a:off x="5867400" y="2781300"/>
            <a:ext cx="481013" cy="5191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800">
                <a:solidFill>
                  <a:srgbClr val="FFFF00"/>
                </a:solidFill>
                <a:latin typeface="+mn-lt"/>
                <a:cs typeface="+mn-cs"/>
              </a:rPr>
              <a:t>М</a:t>
            </a:r>
          </a:p>
        </p:txBody>
      </p:sp>
      <p:sp>
        <p:nvSpPr>
          <p:cNvPr id="20554" name="Rectangle 74"/>
          <p:cNvSpPr>
            <a:spLocks noChangeArrowheads="1"/>
          </p:cNvSpPr>
          <p:nvPr/>
        </p:nvSpPr>
        <p:spPr bwMode="auto">
          <a:xfrm>
            <a:off x="4932363" y="1773238"/>
            <a:ext cx="420687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800">
                <a:solidFill>
                  <a:srgbClr val="FFFF00"/>
                </a:solidFill>
                <a:latin typeface="+mn-lt"/>
                <a:cs typeface="+mn-cs"/>
              </a:rPr>
              <a:t>Е</a:t>
            </a:r>
          </a:p>
        </p:txBody>
      </p:sp>
      <p:sp>
        <p:nvSpPr>
          <p:cNvPr id="20555" name="Rectangle 75"/>
          <p:cNvSpPr>
            <a:spLocks noChangeArrowheads="1"/>
          </p:cNvSpPr>
          <p:nvPr/>
        </p:nvSpPr>
        <p:spPr bwMode="auto">
          <a:xfrm>
            <a:off x="3276600" y="1773238"/>
            <a:ext cx="425450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800">
                <a:solidFill>
                  <a:srgbClr val="FFFF00"/>
                </a:solidFill>
                <a:latin typeface="+mn-lt"/>
                <a:cs typeface="+mn-cs"/>
              </a:rPr>
              <a:t>Д</a:t>
            </a:r>
          </a:p>
        </p:txBody>
      </p:sp>
      <p:sp>
        <p:nvSpPr>
          <p:cNvPr id="20556" name="Rectangle 76"/>
          <p:cNvSpPr>
            <a:spLocks noChangeArrowheads="1"/>
          </p:cNvSpPr>
          <p:nvPr/>
        </p:nvSpPr>
        <p:spPr bwMode="auto">
          <a:xfrm>
            <a:off x="1403350" y="2852738"/>
            <a:ext cx="420688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800">
                <a:solidFill>
                  <a:srgbClr val="FFFF00"/>
                </a:solidFill>
                <a:latin typeface="+mn-lt"/>
                <a:cs typeface="+mn-cs"/>
              </a:rPr>
              <a:t>В</a:t>
            </a:r>
          </a:p>
        </p:txBody>
      </p:sp>
      <p:sp>
        <p:nvSpPr>
          <p:cNvPr id="20557" name="Rectangle 77"/>
          <p:cNvSpPr>
            <a:spLocks noChangeArrowheads="1"/>
          </p:cNvSpPr>
          <p:nvPr/>
        </p:nvSpPr>
        <p:spPr bwMode="auto">
          <a:xfrm>
            <a:off x="611188" y="4292600"/>
            <a:ext cx="420687" cy="5191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800">
                <a:solidFill>
                  <a:srgbClr val="FFFF00"/>
                </a:solidFill>
                <a:latin typeface="+mn-lt"/>
                <a:cs typeface="+mn-cs"/>
              </a:rPr>
              <a:t>А</a:t>
            </a:r>
          </a:p>
        </p:txBody>
      </p:sp>
      <p:sp>
        <p:nvSpPr>
          <p:cNvPr id="20558" name="Rectangle 78"/>
          <p:cNvSpPr>
            <a:spLocks noChangeArrowheads="1"/>
          </p:cNvSpPr>
          <p:nvPr/>
        </p:nvSpPr>
        <p:spPr bwMode="auto">
          <a:xfrm>
            <a:off x="1187450" y="1125538"/>
            <a:ext cx="871538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800">
                <a:solidFill>
                  <a:srgbClr val="FFFFFF"/>
                </a:solidFill>
                <a:latin typeface="+mn-lt"/>
                <a:cs typeface="+mn-cs"/>
              </a:rPr>
              <a:t>t</a:t>
            </a:r>
            <a:r>
              <a:rPr lang="ru-RU" sz="2800">
                <a:solidFill>
                  <a:srgbClr val="FFFFFF"/>
                </a:solidFill>
                <a:latin typeface="+mn-lt"/>
                <a:cs typeface="+mn-cs"/>
              </a:rPr>
              <a:t>,</a:t>
            </a:r>
            <a:r>
              <a:rPr lang="en-US" sz="2800" baseline="30000">
                <a:solidFill>
                  <a:srgbClr val="FFFFFF"/>
                </a:solidFill>
                <a:latin typeface="+mn-lt"/>
                <a:cs typeface="+mn-cs"/>
              </a:rPr>
              <a:t>o</a:t>
            </a:r>
            <a:r>
              <a:rPr lang="en-US" sz="2800">
                <a:solidFill>
                  <a:srgbClr val="FFFFFF"/>
                </a:solidFill>
                <a:latin typeface="+mn-lt"/>
                <a:cs typeface="+mn-cs"/>
              </a:rPr>
              <a:t> C</a:t>
            </a:r>
            <a:endParaRPr lang="ru-RU" sz="2800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20559" name="Rectangle 79"/>
          <p:cNvSpPr>
            <a:spLocks noChangeArrowheads="1"/>
          </p:cNvSpPr>
          <p:nvPr/>
        </p:nvSpPr>
        <p:spPr bwMode="auto">
          <a:xfrm>
            <a:off x="7446963" y="5445125"/>
            <a:ext cx="1511300" cy="52863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800">
                <a:solidFill>
                  <a:srgbClr val="FFFFFF"/>
                </a:solidFill>
                <a:latin typeface="+mn-lt"/>
                <a:cs typeface="+mn-cs"/>
              </a:rPr>
              <a:t>t</a:t>
            </a:r>
            <a:r>
              <a:rPr lang="ru-RU" sz="2800">
                <a:solidFill>
                  <a:srgbClr val="FFFFFF"/>
                </a:solidFill>
                <a:latin typeface="+mn-lt"/>
                <a:cs typeface="+mn-cs"/>
              </a:rPr>
              <a:t>, время</a:t>
            </a:r>
          </a:p>
        </p:txBody>
      </p:sp>
      <p:sp>
        <p:nvSpPr>
          <p:cNvPr id="20560" name="Rectangle 80"/>
          <p:cNvSpPr>
            <a:spLocks noChangeArrowheads="1"/>
          </p:cNvSpPr>
          <p:nvPr/>
        </p:nvSpPr>
        <p:spPr bwMode="auto">
          <a:xfrm>
            <a:off x="468313" y="2060575"/>
            <a:ext cx="603250" cy="4572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400">
                <a:solidFill>
                  <a:srgbClr val="FFFFFF"/>
                </a:solidFill>
                <a:latin typeface="+mn-lt"/>
                <a:cs typeface="+mn-cs"/>
              </a:rPr>
              <a:t>t</a:t>
            </a:r>
            <a:r>
              <a:rPr lang="ru-RU" sz="2400" baseline="-25000">
                <a:solidFill>
                  <a:srgbClr val="FFFFFF"/>
                </a:solidFill>
                <a:latin typeface="+mn-lt"/>
                <a:cs typeface="+mn-cs"/>
              </a:rPr>
              <a:t>пар</a:t>
            </a:r>
          </a:p>
        </p:txBody>
      </p:sp>
      <p:sp>
        <p:nvSpPr>
          <p:cNvPr id="20561" name="Rectangle 81"/>
          <p:cNvSpPr>
            <a:spLocks noChangeArrowheads="1"/>
          </p:cNvSpPr>
          <p:nvPr/>
        </p:nvSpPr>
        <p:spPr bwMode="auto">
          <a:xfrm>
            <a:off x="468313" y="3141663"/>
            <a:ext cx="571500" cy="4572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400">
                <a:solidFill>
                  <a:srgbClr val="FFFFFF"/>
                </a:solidFill>
                <a:latin typeface="+mn-lt"/>
                <a:cs typeface="+mn-cs"/>
              </a:rPr>
              <a:t>t</a:t>
            </a:r>
            <a:r>
              <a:rPr lang="ru-RU" sz="2400" baseline="-25000">
                <a:solidFill>
                  <a:srgbClr val="FFFFFF"/>
                </a:solidFill>
                <a:latin typeface="+mn-lt"/>
                <a:cs typeface="+mn-cs"/>
              </a:rPr>
              <a:t>пл</a:t>
            </a:r>
            <a:r>
              <a:rPr lang="ru-RU" sz="3200" baseline="-25000">
                <a:solidFill>
                  <a:srgbClr val="000000"/>
                </a:solidFill>
                <a:latin typeface="+mn-lt"/>
                <a:cs typeface="+mn-cs"/>
              </a:rPr>
              <a:t>.</a:t>
            </a:r>
          </a:p>
        </p:txBody>
      </p:sp>
      <p:sp>
        <p:nvSpPr>
          <p:cNvPr id="20562" name="Line 82"/>
          <p:cNvSpPr>
            <a:spLocks noChangeShapeType="1"/>
          </p:cNvSpPr>
          <p:nvPr/>
        </p:nvSpPr>
        <p:spPr bwMode="auto">
          <a:xfrm>
            <a:off x="971550" y="3357563"/>
            <a:ext cx="2159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>
              <a:defRPr/>
            </a:pPr>
            <a:endParaRPr lang="ru-RU" sz="3200" baseline="-25000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20565" name="Line 85"/>
          <p:cNvSpPr>
            <a:spLocks noChangeShapeType="1"/>
          </p:cNvSpPr>
          <p:nvPr/>
        </p:nvSpPr>
        <p:spPr bwMode="auto">
          <a:xfrm>
            <a:off x="971550" y="2276475"/>
            <a:ext cx="2159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algn="ctr">
              <a:defRPr/>
            </a:pPr>
            <a:endParaRPr lang="ru-RU" sz="3200" baseline="-25000">
              <a:solidFill>
                <a:srgbClr val="000000"/>
              </a:solidFill>
              <a:latin typeface="+mn-lt"/>
              <a:cs typeface="+mn-cs"/>
            </a:endParaRPr>
          </a:p>
        </p:txBody>
      </p:sp>
      <p:sp>
        <p:nvSpPr>
          <p:cNvPr id="20566" name="Rectangle 86"/>
          <p:cNvSpPr>
            <a:spLocks noChangeArrowheads="1"/>
          </p:cNvSpPr>
          <p:nvPr/>
        </p:nvSpPr>
        <p:spPr bwMode="auto">
          <a:xfrm>
            <a:off x="1258888" y="6092825"/>
            <a:ext cx="7273925" cy="504825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100000">
                <a:srgbClr val="7600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0000"/>
            </a:prstShdw>
          </a:effectLst>
        </p:spPr>
        <p:txBody>
          <a:bodyPr wrap="none" anchor="ctr"/>
          <a:lstStyle/>
          <a:p>
            <a:pPr algn="ctr"/>
            <a:r>
              <a:rPr lang="ru-RU" sz="2800">
                <a:solidFill>
                  <a:srgbClr val="FFFFFF"/>
                </a:solidFill>
              </a:rPr>
              <a:t>Какие процессы происходят с веществом</a:t>
            </a:r>
            <a:r>
              <a:rPr lang="en-US" sz="2800">
                <a:solidFill>
                  <a:srgbClr val="FFFFFF"/>
                </a:solidFill>
              </a:rPr>
              <a:t>?</a:t>
            </a:r>
            <a:endParaRPr lang="ru-RU" sz="2800">
              <a:solidFill>
                <a:srgbClr val="FFFFFF"/>
              </a:solidFill>
            </a:endParaRPr>
          </a:p>
        </p:txBody>
      </p:sp>
      <p:sp>
        <p:nvSpPr>
          <p:cNvPr id="20568" name="Rectangle 88"/>
          <p:cNvSpPr>
            <a:spLocks noChangeArrowheads="1"/>
          </p:cNvSpPr>
          <p:nvPr/>
        </p:nvSpPr>
        <p:spPr bwMode="auto">
          <a:xfrm>
            <a:off x="1258888" y="6092825"/>
            <a:ext cx="7273925" cy="504825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prstShdw prst="shdw17" dist="17961" dir="2700000">
              <a:srgbClr val="990000"/>
            </a:prstShdw>
          </a:effectLst>
        </p:spPr>
        <p:txBody>
          <a:bodyPr wrap="none" anchor="ctr"/>
          <a:lstStyle/>
          <a:p>
            <a:pPr algn="ctr"/>
            <a:r>
              <a:rPr lang="ru-RU" sz="2800">
                <a:solidFill>
                  <a:srgbClr val="FF0000"/>
                </a:solidFill>
              </a:rPr>
              <a:t>Какое это вещество</a:t>
            </a:r>
            <a:r>
              <a:rPr lang="en-US" sz="2800">
                <a:solidFill>
                  <a:srgbClr val="FF0000"/>
                </a:solidFill>
              </a:rPr>
              <a:t>?</a:t>
            </a:r>
            <a:endParaRPr lang="ru-RU" sz="2800">
              <a:solidFill>
                <a:srgbClr val="FF0000"/>
              </a:solidFill>
            </a:endParaRPr>
          </a:p>
        </p:txBody>
      </p:sp>
      <p:sp>
        <p:nvSpPr>
          <p:cNvPr id="20580" name="Rectangle 100"/>
          <p:cNvSpPr>
            <a:spLocks noChangeArrowheads="1"/>
          </p:cNvSpPr>
          <p:nvPr/>
        </p:nvSpPr>
        <p:spPr bwMode="auto">
          <a:xfrm>
            <a:off x="1258888" y="6092825"/>
            <a:ext cx="7273925" cy="5048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0000"/>
            </a:prstShdw>
          </a:effectLst>
        </p:spPr>
        <p:txBody>
          <a:bodyPr wrap="none" anchor="ctr"/>
          <a:lstStyle/>
          <a:p>
            <a:pPr algn="ctr"/>
            <a:r>
              <a:rPr lang="ru-RU" sz="2400">
                <a:solidFill>
                  <a:srgbClr val="000000"/>
                </a:solidFill>
              </a:rPr>
              <a:t>На каких участках энергия поглощается</a:t>
            </a:r>
            <a:r>
              <a:rPr lang="en-US" sz="2400">
                <a:solidFill>
                  <a:srgbClr val="000000"/>
                </a:solidFill>
              </a:rPr>
              <a:t>?</a:t>
            </a:r>
            <a:endParaRPr lang="ru-RU" sz="2400">
              <a:solidFill>
                <a:srgbClr val="000000"/>
              </a:solidFill>
            </a:endParaRPr>
          </a:p>
        </p:txBody>
      </p:sp>
      <p:sp>
        <p:nvSpPr>
          <p:cNvPr id="20582" name="Rectangle 102"/>
          <p:cNvSpPr>
            <a:spLocks noChangeArrowheads="1"/>
          </p:cNvSpPr>
          <p:nvPr/>
        </p:nvSpPr>
        <p:spPr bwMode="auto">
          <a:xfrm>
            <a:off x="5795963" y="6092825"/>
            <a:ext cx="2160587" cy="5048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0000"/>
            </a:prstShdw>
          </a:effectLst>
        </p:spPr>
        <p:txBody>
          <a:bodyPr wrap="none" anchor="ctr"/>
          <a:lstStyle/>
          <a:p>
            <a:pPr algn="ctr"/>
            <a:r>
              <a:rPr lang="ru-RU" sz="2400">
                <a:solidFill>
                  <a:srgbClr val="FFFFFF"/>
                </a:solidFill>
              </a:rPr>
              <a:t>выделяется</a:t>
            </a:r>
            <a:r>
              <a:rPr lang="en-US" sz="2400">
                <a:solidFill>
                  <a:srgbClr val="FFFFFF"/>
                </a:solidFill>
              </a:rPr>
              <a:t>?</a:t>
            </a:r>
            <a:endParaRPr lang="ru-RU" sz="2400">
              <a:solidFill>
                <a:srgbClr val="FFFFFF"/>
              </a:solidFill>
            </a:endParaRPr>
          </a:p>
        </p:txBody>
      </p:sp>
      <p:sp>
        <p:nvSpPr>
          <p:cNvPr id="20585" name="Rectangle 105"/>
          <p:cNvSpPr>
            <a:spLocks noChangeArrowheads="1"/>
          </p:cNvSpPr>
          <p:nvPr/>
        </p:nvSpPr>
        <p:spPr bwMode="auto">
          <a:xfrm>
            <a:off x="1258888" y="6092825"/>
            <a:ext cx="7273925" cy="5048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0000"/>
            </a:prstShdw>
          </a:effectLst>
        </p:spPr>
        <p:txBody>
          <a:bodyPr wrap="none" anchor="ctr"/>
          <a:lstStyle/>
          <a:p>
            <a:pPr algn="ctr"/>
            <a:r>
              <a:rPr lang="ru-RU" sz="3200" baseline="-25000">
                <a:solidFill>
                  <a:srgbClr val="FFFFFF"/>
                </a:solidFill>
              </a:rPr>
              <a:t>В каком состоянии находится вещество в точке</a:t>
            </a:r>
            <a:r>
              <a:rPr lang="en-US" sz="3200" baseline="-25000">
                <a:solidFill>
                  <a:srgbClr val="FFFFFF"/>
                </a:solidFill>
              </a:rPr>
              <a:t> </a:t>
            </a:r>
            <a:r>
              <a:rPr lang="ru-RU" sz="3200" baseline="-25000">
                <a:solidFill>
                  <a:srgbClr val="FFFFFF"/>
                </a:solidFill>
              </a:rPr>
              <a:t> 1</a:t>
            </a:r>
            <a:r>
              <a:rPr lang="en-US" sz="3200" baseline="-25000">
                <a:solidFill>
                  <a:srgbClr val="FFFFFF"/>
                </a:solidFill>
              </a:rPr>
              <a:t> ?</a:t>
            </a:r>
            <a:endParaRPr lang="ru-RU" sz="3200" baseline="-25000">
              <a:solidFill>
                <a:srgbClr val="FFFFFF"/>
              </a:solidFill>
            </a:endParaRPr>
          </a:p>
          <a:p>
            <a:pPr algn="ctr"/>
            <a:endParaRPr lang="ru-RU" sz="3200" baseline="-25000">
              <a:solidFill>
                <a:srgbClr val="000000"/>
              </a:solidFill>
            </a:endParaRPr>
          </a:p>
        </p:txBody>
      </p:sp>
      <p:sp>
        <p:nvSpPr>
          <p:cNvPr id="20587" name="Rectangle 107"/>
          <p:cNvSpPr>
            <a:spLocks noChangeArrowheads="1"/>
          </p:cNvSpPr>
          <p:nvPr/>
        </p:nvSpPr>
        <p:spPr bwMode="auto">
          <a:xfrm>
            <a:off x="7667625" y="6092825"/>
            <a:ext cx="288925" cy="5048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0000"/>
            </a:prstShdw>
          </a:effectLst>
        </p:spPr>
        <p:txBody>
          <a:bodyPr wrap="none" anchor="ctr"/>
          <a:lstStyle/>
          <a:p>
            <a:pPr algn="ctr"/>
            <a:r>
              <a:rPr lang="ru-RU" sz="2400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20589" name="Rectangle 109"/>
          <p:cNvSpPr>
            <a:spLocks noChangeArrowheads="1"/>
          </p:cNvSpPr>
          <p:nvPr/>
        </p:nvSpPr>
        <p:spPr bwMode="auto">
          <a:xfrm>
            <a:off x="7667625" y="6092825"/>
            <a:ext cx="288925" cy="5048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0000"/>
            </a:prstShdw>
          </a:effectLst>
        </p:spPr>
        <p:txBody>
          <a:bodyPr wrap="none" anchor="ctr"/>
          <a:lstStyle/>
          <a:p>
            <a:pPr algn="ctr"/>
            <a:r>
              <a:rPr lang="ru-RU" sz="2400">
                <a:solidFill>
                  <a:srgbClr val="FFFFFF"/>
                </a:solidFill>
              </a:rPr>
              <a:t>3</a:t>
            </a:r>
          </a:p>
        </p:txBody>
      </p:sp>
      <p:sp>
        <p:nvSpPr>
          <p:cNvPr id="20592" name="Rectangle 112"/>
          <p:cNvSpPr>
            <a:spLocks noChangeArrowheads="1"/>
          </p:cNvSpPr>
          <p:nvPr/>
        </p:nvSpPr>
        <p:spPr bwMode="auto">
          <a:xfrm>
            <a:off x="7667625" y="6092825"/>
            <a:ext cx="288925" cy="5048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0000"/>
            </a:prstShdw>
          </a:effectLst>
        </p:spPr>
        <p:txBody>
          <a:bodyPr wrap="none" anchor="ctr"/>
          <a:lstStyle/>
          <a:p>
            <a:pPr algn="ctr"/>
            <a:r>
              <a:rPr lang="ru-RU" sz="2400">
                <a:solidFill>
                  <a:srgbClr val="FFFFFF"/>
                </a:solidFill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0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0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0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05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0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05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0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05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0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0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0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05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0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0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20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05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0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0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20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05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0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0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0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20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205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0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0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1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20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205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0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0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20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205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20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20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20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205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20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20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6" dur="80"/>
                                        <p:tgtEl>
                                          <p:spTgt spid="205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7" dur="80"/>
                                        <p:tgtEl>
                                          <p:spTgt spid="205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" dur="80"/>
                                        <p:tgtEl>
                                          <p:spTgt spid="205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3" dur="2000"/>
                                        <p:tgtEl>
                                          <p:spTgt spid="20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8" dur="2000"/>
                                        <p:tgtEl>
                                          <p:spTgt spid="20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2000"/>
                                        <p:tgtEl>
                                          <p:spTgt spid="2058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2000" fill="hold"/>
                                        <p:tgtEl>
                                          <p:spTgt spid="2058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2000" fill="hold"/>
                                        <p:tgtEl>
                                          <p:spTgt spid="2058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2000"/>
                                        <p:tgtEl>
                                          <p:spTgt spid="205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2000" fill="hold"/>
                                        <p:tgtEl>
                                          <p:spTgt spid="205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2000" fill="hold"/>
                                        <p:tgtEl>
                                          <p:spTgt spid="205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5" dur="2000"/>
                                        <p:tgtEl>
                                          <p:spTgt spid="20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8" dur="2000"/>
                                        <p:tgtEl>
                                          <p:spTgt spid="20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20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20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20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 nodeType="clickPar">
                      <p:stCondLst>
                        <p:cond delay="indefinite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8" dur="2000"/>
                                        <p:tgtEl>
                                          <p:spTgt spid="20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1" dur="2000"/>
                                        <p:tgtEl>
                                          <p:spTgt spid="20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205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205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6" dur="1000"/>
                                        <p:tgtEl>
                                          <p:spTgt spid="20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1" dur="2000"/>
                                        <p:tgtEl>
                                          <p:spTgt spid="20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4" dur="2000"/>
                                        <p:tgtEl>
                                          <p:spTgt spid="20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205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205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9" dur="1000"/>
                                        <p:tgtEl>
                                          <p:spTgt spid="20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Par">
                      <p:stCondLst>
                        <p:cond delay="indefinite"/>
                      </p:stCondLst>
                      <p:childTnLst>
                        <p:par>
                          <p:cTn id="2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4" dur="2000"/>
                                        <p:tgtEl>
                                          <p:spTgt spid="20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20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20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9" dur="1000"/>
                                        <p:tgtEl>
                                          <p:spTgt spid="20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205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205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4" dur="1000"/>
                                        <p:tgtEl>
                                          <p:spTgt spid="20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 animBg="1"/>
      <p:bldP spid="20484" grpId="0" animBg="1"/>
      <p:bldP spid="20485" grpId="0" animBg="1"/>
      <p:bldP spid="20486" grpId="0" animBg="1"/>
      <p:bldP spid="20487" grpId="0" animBg="1"/>
      <p:bldP spid="20488" grpId="0" animBg="1"/>
      <p:bldP spid="20489" grpId="0" animBg="1"/>
      <p:bldP spid="20490" grpId="0" animBg="1"/>
      <p:bldP spid="20491" grpId="0" animBg="1"/>
      <p:bldP spid="20509" grpId="0" animBg="1"/>
      <p:bldP spid="20514" grpId="0" animBg="1"/>
      <p:bldP spid="20515" grpId="0" animBg="1"/>
      <p:bldP spid="20516" grpId="0" animBg="1"/>
      <p:bldP spid="20525" grpId="0"/>
      <p:bldP spid="20526" grpId="0"/>
      <p:bldP spid="20527" grpId="0"/>
      <p:bldP spid="20528" grpId="0"/>
      <p:bldP spid="20529" grpId="0"/>
      <p:bldP spid="20542" grpId="0" animBg="1"/>
      <p:bldP spid="20543" grpId="0" animBg="1"/>
      <p:bldP spid="20544" grpId="0" animBg="1"/>
      <p:bldP spid="20545" grpId="0" animBg="1"/>
      <p:bldP spid="20546" grpId="0" animBg="1"/>
      <p:bldP spid="20547" grpId="0" animBg="1"/>
      <p:bldP spid="20548" grpId="0" animBg="1"/>
      <p:bldP spid="20549" grpId="0" animBg="1"/>
      <p:bldP spid="20550" grpId="0"/>
      <p:bldP spid="20551" grpId="0"/>
      <p:bldP spid="20553" grpId="0"/>
      <p:bldP spid="20554" grpId="0"/>
      <p:bldP spid="20555" grpId="0"/>
      <p:bldP spid="20556" grpId="0"/>
      <p:bldP spid="20557" grpId="0"/>
      <p:bldP spid="20558" grpId="0"/>
      <p:bldP spid="20559" grpId="0" animBg="1"/>
      <p:bldP spid="20560" grpId="0"/>
      <p:bldP spid="20561" grpId="0"/>
      <p:bldP spid="20566" grpId="0" animBg="1"/>
      <p:bldP spid="20568" grpId="0" animBg="1"/>
      <p:bldP spid="20580" grpId="0" animBg="1"/>
      <p:bldP spid="20582" grpId="0" build="allAtOnce" animBg="1"/>
      <p:bldP spid="20585" grpId="0" animBg="1"/>
      <p:bldP spid="20587" grpId="0" animBg="1"/>
      <p:bldP spid="20589" grpId="0" animBg="1"/>
      <p:bldP spid="2059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773238"/>
            <a:ext cx="8229600" cy="4176712"/>
          </a:xfrm>
          <a:ln>
            <a:solidFill>
              <a:schemeClr val="accent2"/>
            </a:solidFill>
          </a:ln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ru-RU" smtClean="0">
                <a:solidFill>
                  <a:schemeClr val="bg1"/>
                </a:solidFill>
              </a:rPr>
              <a:t>Сколько спирта надо сжечь, чтобы нагреть воду массой 2 кг от 16</a:t>
            </a:r>
            <a:r>
              <a:rPr lang="en-US" smtClean="0">
                <a:solidFill>
                  <a:schemeClr val="bg1"/>
                </a:solidFill>
              </a:rPr>
              <a:t>ºC</a:t>
            </a:r>
            <a:r>
              <a:rPr lang="ru-RU" smtClean="0">
                <a:solidFill>
                  <a:schemeClr val="bg1"/>
                </a:solidFill>
              </a:rPr>
              <a:t> до 70</a:t>
            </a:r>
            <a:r>
              <a:rPr lang="en-US" smtClean="0">
                <a:solidFill>
                  <a:schemeClr val="bg1"/>
                </a:solidFill>
              </a:rPr>
              <a:t>º</a:t>
            </a:r>
            <a:r>
              <a:rPr lang="ru-RU" smtClean="0">
                <a:solidFill>
                  <a:schemeClr val="bg1"/>
                </a:solidFill>
              </a:rPr>
              <a:t>С, если вся теплота, выделенная спиртом, пойдёт на нагревание воды?</a:t>
            </a:r>
            <a:r>
              <a:rPr lang="ru-RU" smtClean="0"/>
              <a:t> </a:t>
            </a:r>
            <a:endParaRPr lang="en-US" smtClean="0"/>
          </a:p>
          <a:p>
            <a:pPr marL="609600" indent="-609600">
              <a:lnSpc>
                <a:spcPct val="90000"/>
              </a:lnSpc>
            </a:pPr>
            <a:r>
              <a:rPr lang="ru-RU" smtClean="0">
                <a:solidFill>
                  <a:schemeClr val="bg1"/>
                </a:solidFill>
              </a:rPr>
              <a:t>Какое количество теплоты необходимо сообщить воде массой </a:t>
            </a:r>
            <a:endParaRPr lang="en-US" smtClean="0">
              <a:solidFill>
                <a:schemeClr val="bg1"/>
              </a:solidFill>
            </a:endParaRP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mtClean="0">
                <a:solidFill>
                  <a:schemeClr val="bg1"/>
                </a:solidFill>
              </a:rPr>
              <a:t>     </a:t>
            </a:r>
            <a:r>
              <a:rPr lang="ru-RU" smtClean="0">
                <a:solidFill>
                  <a:schemeClr val="bg1"/>
                </a:solidFill>
              </a:rPr>
              <a:t>10 г, взятой при 0 </a:t>
            </a:r>
            <a:r>
              <a:rPr lang="en-US" smtClean="0">
                <a:solidFill>
                  <a:schemeClr val="bg1"/>
                </a:solidFill>
              </a:rPr>
              <a:t>º</a:t>
            </a:r>
            <a:r>
              <a:rPr lang="ru-RU" smtClean="0">
                <a:solidFill>
                  <a:schemeClr val="bg1"/>
                </a:solidFill>
              </a:rPr>
              <a:t>С, для того, чтобы нагреть её до кипения и испарить? </a:t>
            </a:r>
          </a:p>
        </p:txBody>
      </p:sp>
      <p:sp>
        <p:nvSpPr>
          <p:cNvPr id="39940" name="WordArt 4" descr="Бумажный пакет"/>
          <p:cNvSpPr>
            <a:spLocks noChangeArrowheads="1" noChangeShapeType="1" noTextEdit="1"/>
          </p:cNvSpPr>
          <p:nvPr/>
        </p:nvSpPr>
        <p:spPr bwMode="auto">
          <a:xfrm>
            <a:off x="2987675" y="692150"/>
            <a:ext cx="3462338" cy="6492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Задачи: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i="1" smtClean="0">
                <a:solidFill>
                  <a:srgbClr val="FF3300"/>
                </a:solidFill>
              </a:rPr>
              <a:t>Пример решения задачи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280400" cy="38877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400" smtClean="0"/>
              <a:t>           </a:t>
            </a:r>
            <a:r>
              <a:rPr lang="ru-RU" sz="2400" b="1" smtClean="0">
                <a:solidFill>
                  <a:schemeClr val="bg1"/>
                </a:solidFill>
              </a:rPr>
              <a:t>Сколько нужно сжечь сухих дров, чтобы лед   массой   2 кг.,  взятый    при    температуре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b="1" smtClean="0">
                <a:solidFill>
                  <a:schemeClr val="bg1"/>
                </a:solidFill>
              </a:rPr>
              <a:t>    – 10 </a:t>
            </a:r>
            <a:r>
              <a:rPr lang="ru-RU" sz="2400" b="1" baseline="30000" smtClean="0">
                <a:solidFill>
                  <a:schemeClr val="bg1"/>
                </a:solidFill>
              </a:rPr>
              <a:t>0</a:t>
            </a:r>
            <a:r>
              <a:rPr lang="ru-RU" sz="2400" b="1" smtClean="0">
                <a:solidFill>
                  <a:schemeClr val="bg1"/>
                </a:solidFill>
              </a:rPr>
              <a:t>С,  расплавить  и  полученную     воду      полностью превратить  в  пар?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400" b="1" smtClean="0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400" b="1" smtClean="0">
              <a:solidFill>
                <a:schemeClr val="bg1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600" b="1" smtClean="0">
                <a:solidFill>
                  <a:srgbClr val="FFFF00"/>
                </a:solidFill>
              </a:rPr>
              <a:t>                   </a:t>
            </a:r>
            <a:r>
              <a:rPr lang="ru-RU" sz="2000" b="1" smtClean="0">
                <a:solidFill>
                  <a:srgbClr val="FFFF00"/>
                </a:solidFill>
              </a:rPr>
              <a:t>удельная теплота сгорания сухих дров 10</a:t>
            </a:r>
            <a:r>
              <a:rPr lang="ru-RU" sz="2000" b="1" baseline="30000" smtClean="0">
                <a:solidFill>
                  <a:srgbClr val="FFFF00"/>
                </a:solidFill>
              </a:rPr>
              <a:t>7</a:t>
            </a:r>
            <a:r>
              <a:rPr lang="ru-RU" sz="2000" b="1" smtClean="0">
                <a:solidFill>
                  <a:srgbClr val="FFFF00"/>
                </a:solidFill>
              </a:rPr>
              <a:t>Дж</a:t>
            </a:r>
            <a:r>
              <a:rPr lang="en-US" sz="2000" b="1" smtClean="0">
                <a:solidFill>
                  <a:srgbClr val="FFFF00"/>
                </a:solidFill>
              </a:rPr>
              <a:t>/</a:t>
            </a:r>
            <a:r>
              <a:rPr lang="ru-RU" sz="2000" b="1" smtClean="0">
                <a:solidFill>
                  <a:srgbClr val="FFFF00"/>
                </a:solidFill>
              </a:rPr>
              <a:t>кг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b="1" smtClean="0">
                <a:solidFill>
                  <a:srgbClr val="FFFF00"/>
                </a:solidFill>
              </a:rPr>
              <a:t>                удельная теплоемкость льда   2100 Дж/(кг </a:t>
            </a:r>
            <a:r>
              <a:rPr lang="ru-RU" sz="2000" b="1" baseline="30000" smtClean="0">
                <a:solidFill>
                  <a:srgbClr val="FFFF00"/>
                </a:solidFill>
              </a:rPr>
              <a:t>0</a:t>
            </a:r>
            <a:r>
              <a:rPr lang="ru-RU" sz="2000" b="1" smtClean="0">
                <a:solidFill>
                  <a:srgbClr val="FFFF00"/>
                </a:solidFill>
              </a:rPr>
              <a:t>С)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b="1" smtClean="0">
                <a:solidFill>
                  <a:srgbClr val="FFFF00"/>
                </a:solidFill>
              </a:rPr>
              <a:t>                удельная теплоемкость  воды   4200 Дж/(кг </a:t>
            </a:r>
            <a:r>
              <a:rPr lang="ru-RU" sz="2000" b="1" baseline="30000" smtClean="0">
                <a:solidFill>
                  <a:srgbClr val="FFFF00"/>
                </a:solidFill>
              </a:rPr>
              <a:t>0</a:t>
            </a:r>
            <a:r>
              <a:rPr lang="ru-RU" sz="2000" b="1" smtClean="0">
                <a:solidFill>
                  <a:srgbClr val="FFFF00"/>
                </a:solidFill>
              </a:rPr>
              <a:t>С),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b="1" smtClean="0">
                <a:solidFill>
                  <a:srgbClr val="FFFF00"/>
                </a:solidFill>
              </a:rPr>
              <a:t>                удельная теплота    плавления 3,4</a:t>
            </a:r>
            <a:r>
              <a:rPr lang="en-US" sz="2000" b="1" smtClean="0">
                <a:solidFill>
                  <a:srgbClr val="FFFF00"/>
                </a:solidFill>
              </a:rPr>
              <a:t>·</a:t>
            </a:r>
            <a:r>
              <a:rPr lang="ru-RU" sz="2000" b="1" smtClean="0">
                <a:solidFill>
                  <a:srgbClr val="FFFF00"/>
                </a:solidFill>
              </a:rPr>
              <a:t>10</a:t>
            </a:r>
            <a:r>
              <a:rPr lang="ru-RU" sz="2000" b="1" baseline="30000" smtClean="0">
                <a:solidFill>
                  <a:srgbClr val="FFFF00"/>
                </a:solidFill>
              </a:rPr>
              <a:t>5</a:t>
            </a:r>
            <a:r>
              <a:rPr lang="ru-RU" sz="2000" b="1" smtClean="0">
                <a:solidFill>
                  <a:srgbClr val="FFFF00"/>
                </a:solidFill>
              </a:rPr>
              <a:t>  Дж/кг,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b="1" smtClean="0">
                <a:solidFill>
                  <a:srgbClr val="FFFF00"/>
                </a:solidFill>
              </a:rPr>
              <a:t>                удельная теплота  парообразования 2,3</a:t>
            </a:r>
            <a:r>
              <a:rPr lang="en-US" sz="2000" b="1" smtClean="0">
                <a:solidFill>
                  <a:srgbClr val="FFFF00"/>
                </a:solidFill>
              </a:rPr>
              <a:t>·</a:t>
            </a:r>
            <a:r>
              <a:rPr lang="ru-RU" sz="2000" b="1" smtClean="0">
                <a:solidFill>
                  <a:srgbClr val="FFFF00"/>
                </a:solidFill>
              </a:rPr>
              <a:t>10</a:t>
            </a:r>
            <a:r>
              <a:rPr lang="ru-RU" sz="2000" b="1" baseline="30000" smtClean="0">
                <a:solidFill>
                  <a:srgbClr val="FFFF00"/>
                </a:solidFill>
              </a:rPr>
              <a:t>6</a:t>
            </a:r>
            <a:r>
              <a:rPr lang="ru-RU" sz="2000" b="1" smtClean="0">
                <a:solidFill>
                  <a:srgbClr val="FFFF00"/>
                </a:solidFill>
              </a:rPr>
              <a:t> Дж/кг  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5219700" y="5661025"/>
            <a:ext cx="24495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solidFill>
                  <a:srgbClr val="FFFFFF"/>
                </a:solidFill>
                <a:hlinkClick r:id="" action="ppaction://noaction"/>
              </a:rPr>
              <a:t>Анализ решения</a:t>
            </a:r>
            <a:endParaRPr lang="ru-RU" sz="2000">
              <a:solidFill>
                <a:srgbClr val="FFFFFF"/>
              </a:solidFill>
            </a:endParaRP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5364163" y="6165850"/>
            <a:ext cx="21605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solidFill>
                  <a:srgbClr val="009999"/>
                </a:solidFill>
                <a:hlinkClick r:id="" action="ppaction://noaction"/>
              </a:rPr>
              <a:t>Решение</a:t>
            </a:r>
            <a:endParaRPr lang="ru-RU" sz="2000">
              <a:solidFill>
                <a:srgbClr val="0099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850900"/>
          </a:xfrm>
        </p:spPr>
        <p:txBody>
          <a:bodyPr/>
          <a:lstStyle/>
          <a:p>
            <a:pPr eaLnBrk="1" hangingPunct="1"/>
            <a:r>
              <a:rPr lang="ru-RU" i="1" smtClean="0">
                <a:solidFill>
                  <a:srgbClr val="FF0000"/>
                </a:solidFill>
              </a:rPr>
              <a:t>Анализ решения задачи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395288" y="1196975"/>
            <a:ext cx="39608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>
                <a:solidFill>
                  <a:srgbClr val="FFFFFF"/>
                </a:solidFill>
              </a:rPr>
              <a:t>Весь процесс можно разбить на отдельные процессы</a:t>
            </a:r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>
            <a:off x="611188" y="2133600"/>
            <a:ext cx="0" cy="2951163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 type="triangle" w="med" len="med"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611188" y="4221163"/>
            <a:ext cx="3455987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0" y="4508500"/>
            <a:ext cx="539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FFFFFF"/>
                </a:solidFill>
              </a:rPr>
              <a:t>-10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900113" y="4437063"/>
            <a:ext cx="1439862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000">
                <a:solidFill>
                  <a:srgbClr val="FFFFFF"/>
                </a:solidFill>
                <a:latin typeface="Times New Roman" pitchFamily="18" charset="0"/>
              </a:rPr>
              <a:t>Нагревание льда       </a:t>
            </a:r>
            <a:r>
              <a:rPr lang="en-US" sz="1200">
                <a:solidFill>
                  <a:srgbClr val="FFFFFF"/>
                </a:solidFill>
                <a:latin typeface="Times New Roman" pitchFamily="18" charset="0"/>
              </a:rPr>
              <a:t>(Q</a:t>
            </a:r>
            <a:r>
              <a:rPr lang="en-US" sz="1200" baseline="-25000">
                <a:solidFill>
                  <a:srgbClr val="FFFFFF"/>
                </a:solidFill>
                <a:latin typeface="Times New Roman" pitchFamily="18" charset="0"/>
              </a:rPr>
              <a:t>1</a:t>
            </a:r>
            <a:r>
              <a:rPr lang="en-US" sz="1200">
                <a:solidFill>
                  <a:srgbClr val="FFFFFF"/>
                </a:solidFill>
                <a:latin typeface="Times New Roman" pitchFamily="18" charset="0"/>
              </a:rPr>
              <a:t>)</a:t>
            </a:r>
            <a:endParaRPr lang="ru-RU" sz="12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 flipV="1">
            <a:off x="611188" y="4221163"/>
            <a:ext cx="647700" cy="4318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oval" w="med" len="med"/>
            <a:tailEnd type="oval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1258888" y="4221163"/>
            <a:ext cx="649287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oval" w="med" len="med"/>
            <a:tailEnd type="oval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3083" name="Line 11"/>
          <p:cNvSpPr>
            <a:spLocks noChangeShapeType="1"/>
          </p:cNvSpPr>
          <p:nvPr/>
        </p:nvSpPr>
        <p:spPr bwMode="auto">
          <a:xfrm flipV="1">
            <a:off x="1908175" y="2781300"/>
            <a:ext cx="935038" cy="1439863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oval" w="med" len="med"/>
            <a:tailEnd type="oval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3084" name="Line 12"/>
          <p:cNvSpPr>
            <a:spLocks noChangeShapeType="1"/>
          </p:cNvSpPr>
          <p:nvPr/>
        </p:nvSpPr>
        <p:spPr bwMode="auto">
          <a:xfrm>
            <a:off x="2843213" y="2781300"/>
            <a:ext cx="792162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 type="oval" w="med" len="med"/>
            <a:tailEnd type="oval" w="med" len="med"/>
          </a:ln>
        </p:spPr>
        <p:txBody>
          <a:bodyPr wrap="none"/>
          <a:lstStyle/>
          <a:p>
            <a:endParaRPr lang="ru-RU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3995738" y="4221163"/>
            <a:ext cx="863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FFFFFF"/>
                </a:solidFill>
              </a:rPr>
              <a:t>t,</a:t>
            </a:r>
            <a:r>
              <a:rPr lang="ru-RU" b="1">
                <a:solidFill>
                  <a:srgbClr val="FFFFFF"/>
                </a:solidFill>
              </a:rPr>
              <a:t> мин</a:t>
            </a: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827088" y="2060575"/>
            <a:ext cx="6477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FF"/>
                </a:solidFill>
              </a:rPr>
              <a:t>t,</a:t>
            </a:r>
            <a:r>
              <a:rPr lang="ru-RU" b="1">
                <a:solidFill>
                  <a:srgbClr val="FFFFFF"/>
                </a:solidFill>
              </a:rPr>
              <a:t> </a:t>
            </a:r>
            <a:r>
              <a:rPr lang="ru-RU" b="1" baseline="30000">
                <a:solidFill>
                  <a:srgbClr val="FFFFFF"/>
                </a:solidFill>
              </a:rPr>
              <a:t>0</a:t>
            </a:r>
            <a:r>
              <a:rPr lang="en-US" b="1">
                <a:solidFill>
                  <a:srgbClr val="FFFFFF"/>
                </a:solidFill>
              </a:rPr>
              <a:t>C</a:t>
            </a:r>
            <a:endParaRPr lang="ru-RU" b="1">
              <a:solidFill>
                <a:srgbClr val="FFFFFF"/>
              </a:solidFill>
            </a:endParaRPr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684213" y="3789363"/>
            <a:ext cx="15843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000">
                <a:solidFill>
                  <a:srgbClr val="FFFFFF"/>
                </a:solidFill>
              </a:rPr>
              <a:t>Плавление льда</a:t>
            </a:r>
            <a:r>
              <a:rPr lang="en-US" sz="1000">
                <a:solidFill>
                  <a:srgbClr val="FFFFFF"/>
                </a:solidFill>
              </a:rPr>
              <a:t> (Q</a:t>
            </a:r>
            <a:r>
              <a:rPr lang="ru-RU" sz="1000" baseline="-25000">
                <a:solidFill>
                  <a:srgbClr val="FFFFFF"/>
                </a:solidFill>
              </a:rPr>
              <a:t>2</a:t>
            </a:r>
            <a:r>
              <a:rPr lang="en-US" sz="1000">
                <a:solidFill>
                  <a:srgbClr val="FFFFFF"/>
                </a:solidFill>
              </a:rPr>
              <a:t>)</a:t>
            </a:r>
            <a:endParaRPr lang="ru-RU" sz="1000">
              <a:solidFill>
                <a:srgbClr val="FFFFFF"/>
              </a:solidFill>
            </a:endParaRPr>
          </a:p>
        </p:txBody>
      </p:sp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2411413" y="3573463"/>
            <a:ext cx="16557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000">
                <a:solidFill>
                  <a:srgbClr val="FFFFFF"/>
                </a:solidFill>
              </a:rPr>
              <a:t>Нагревание воды</a:t>
            </a:r>
            <a:r>
              <a:rPr lang="en-US" sz="1000">
                <a:solidFill>
                  <a:srgbClr val="FFFFFF"/>
                </a:solidFill>
              </a:rPr>
              <a:t> (Q</a:t>
            </a:r>
            <a:r>
              <a:rPr lang="ru-RU" sz="1000" baseline="-25000">
                <a:solidFill>
                  <a:srgbClr val="FFFFFF"/>
                </a:solidFill>
              </a:rPr>
              <a:t>3</a:t>
            </a:r>
            <a:r>
              <a:rPr lang="en-US" sz="1000">
                <a:solidFill>
                  <a:srgbClr val="FFFFFF"/>
                </a:solidFill>
              </a:rPr>
              <a:t>)</a:t>
            </a:r>
            <a:endParaRPr lang="ru-RU" sz="1000">
              <a:solidFill>
                <a:srgbClr val="FFFFFF"/>
              </a:solidFill>
            </a:endParaRPr>
          </a:p>
        </p:txBody>
      </p:sp>
      <p:sp>
        <p:nvSpPr>
          <p:cNvPr id="3089" name="Rectangle 17"/>
          <p:cNvSpPr>
            <a:spLocks noChangeArrowheads="1"/>
          </p:cNvSpPr>
          <p:nvPr/>
        </p:nvSpPr>
        <p:spPr bwMode="auto">
          <a:xfrm>
            <a:off x="2484438" y="2276475"/>
            <a:ext cx="15843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000">
                <a:solidFill>
                  <a:srgbClr val="FFFFFF"/>
                </a:solidFill>
              </a:rPr>
              <a:t>Испарение воды</a:t>
            </a:r>
            <a:r>
              <a:rPr lang="en-US" sz="1000">
                <a:solidFill>
                  <a:srgbClr val="FFFFFF"/>
                </a:solidFill>
              </a:rPr>
              <a:t> (Q</a:t>
            </a:r>
            <a:r>
              <a:rPr lang="ru-RU" sz="1000" baseline="-25000">
                <a:solidFill>
                  <a:srgbClr val="FFFFFF"/>
                </a:solidFill>
              </a:rPr>
              <a:t>4</a:t>
            </a:r>
            <a:r>
              <a:rPr lang="en-US" sz="1000">
                <a:solidFill>
                  <a:srgbClr val="FFFFFF"/>
                </a:solidFill>
              </a:rPr>
              <a:t>)</a:t>
            </a:r>
            <a:endParaRPr lang="ru-RU" sz="1000">
              <a:solidFill>
                <a:srgbClr val="FFFFFF"/>
              </a:solidFill>
            </a:endParaRPr>
          </a:p>
        </p:txBody>
      </p:sp>
      <p:sp>
        <p:nvSpPr>
          <p:cNvPr id="3090" name="Rectangle 18"/>
          <p:cNvSpPr>
            <a:spLocks noChangeArrowheads="1"/>
          </p:cNvSpPr>
          <p:nvPr/>
        </p:nvSpPr>
        <p:spPr bwMode="auto">
          <a:xfrm>
            <a:off x="0" y="2492375"/>
            <a:ext cx="6429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FFFFFF"/>
                </a:solidFill>
              </a:rPr>
              <a:t>100</a:t>
            </a:r>
          </a:p>
        </p:txBody>
      </p:sp>
      <p:sp>
        <p:nvSpPr>
          <p:cNvPr id="3091" name="Line 19"/>
          <p:cNvSpPr>
            <a:spLocks noChangeShapeType="1"/>
          </p:cNvSpPr>
          <p:nvPr/>
        </p:nvSpPr>
        <p:spPr bwMode="auto">
          <a:xfrm flipH="1">
            <a:off x="611188" y="2781300"/>
            <a:ext cx="208915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/>
          <a:lstStyle/>
          <a:p>
            <a:endParaRPr lang="ru-RU"/>
          </a:p>
        </p:txBody>
      </p:sp>
      <p:sp>
        <p:nvSpPr>
          <p:cNvPr id="3092" name="Rectangle 20"/>
          <p:cNvSpPr>
            <a:spLocks noChangeArrowheads="1"/>
          </p:cNvSpPr>
          <p:nvPr/>
        </p:nvSpPr>
        <p:spPr bwMode="auto">
          <a:xfrm>
            <a:off x="250825" y="5300663"/>
            <a:ext cx="4681538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>
                <a:solidFill>
                  <a:srgbClr val="FFFFFF"/>
                </a:solidFill>
              </a:rPr>
              <a:t>Количество теплоты выделенное при сгорании топлива равно сумме количеств теплоты на отдельных участках </a:t>
            </a:r>
            <a:r>
              <a:rPr lang="en-US" b="1" i="1">
                <a:solidFill>
                  <a:srgbClr val="FFFFFF"/>
                </a:solidFill>
              </a:rPr>
              <a:t>      </a:t>
            </a:r>
            <a:r>
              <a:rPr lang="en-US" b="1" i="1">
                <a:solidFill>
                  <a:srgbClr val="BBE0E3"/>
                </a:solidFill>
              </a:rPr>
              <a:t>Q=Q</a:t>
            </a:r>
            <a:r>
              <a:rPr lang="ru-RU" b="1" i="1">
                <a:solidFill>
                  <a:srgbClr val="BBE0E3"/>
                </a:solidFill>
              </a:rPr>
              <a:t> </a:t>
            </a:r>
            <a:r>
              <a:rPr lang="ru-RU" b="1" i="1" baseline="-25000">
                <a:solidFill>
                  <a:srgbClr val="BBE0E3"/>
                </a:solidFill>
              </a:rPr>
              <a:t>1</a:t>
            </a:r>
            <a:r>
              <a:rPr lang="en-US" b="1" i="1">
                <a:solidFill>
                  <a:srgbClr val="BBE0E3"/>
                </a:solidFill>
              </a:rPr>
              <a:t>+Q</a:t>
            </a:r>
            <a:r>
              <a:rPr lang="ru-RU" b="1" i="1">
                <a:solidFill>
                  <a:srgbClr val="BBE0E3"/>
                </a:solidFill>
              </a:rPr>
              <a:t> </a:t>
            </a:r>
            <a:r>
              <a:rPr lang="ru-RU" b="1" i="1" baseline="-25000">
                <a:solidFill>
                  <a:srgbClr val="BBE0E3"/>
                </a:solidFill>
              </a:rPr>
              <a:t>2</a:t>
            </a:r>
            <a:r>
              <a:rPr lang="en-US" b="1" i="1">
                <a:solidFill>
                  <a:srgbClr val="BBE0E3"/>
                </a:solidFill>
              </a:rPr>
              <a:t>+Q</a:t>
            </a:r>
            <a:r>
              <a:rPr lang="ru-RU" b="1" i="1">
                <a:solidFill>
                  <a:srgbClr val="BBE0E3"/>
                </a:solidFill>
              </a:rPr>
              <a:t> </a:t>
            </a:r>
            <a:r>
              <a:rPr lang="ru-RU" b="1" i="1" baseline="-25000">
                <a:solidFill>
                  <a:srgbClr val="BBE0E3"/>
                </a:solidFill>
              </a:rPr>
              <a:t>3</a:t>
            </a:r>
            <a:r>
              <a:rPr lang="en-US" b="1" i="1">
                <a:solidFill>
                  <a:srgbClr val="BBE0E3"/>
                </a:solidFill>
              </a:rPr>
              <a:t>+Q</a:t>
            </a:r>
            <a:r>
              <a:rPr lang="ru-RU" b="1" i="1">
                <a:solidFill>
                  <a:srgbClr val="BBE0E3"/>
                </a:solidFill>
              </a:rPr>
              <a:t> </a:t>
            </a:r>
            <a:r>
              <a:rPr lang="ru-RU" b="1" i="1" baseline="-25000">
                <a:solidFill>
                  <a:srgbClr val="BBE0E3"/>
                </a:solidFill>
              </a:rPr>
              <a:t>4</a:t>
            </a:r>
            <a:endParaRPr lang="ru-RU" b="1" i="1">
              <a:solidFill>
                <a:srgbClr val="BBE0E3"/>
              </a:solidFill>
            </a:endParaRPr>
          </a:p>
        </p:txBody>
      </p:sp>
      <p:sp>
        <p:nvSpPr>
          <p:cNvPr id="3095" name="Rectangle 23"/>
          <p:cNvSpPr>
            <a:spLocks noChangeArrowheads="1"/>
          </p:cNvSpPr>
          <p:nvPr/>
        </p:nvSpPr>
        <p:spPr bwMode="auto">
          <a:xfrm>
            <a:off x="0" y="4005263"/>
            <a:ext cx="539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000000"/>
                </a:solidFill>
              </a:rPr>
              <a:t>  </a:t>
            </a:r>
            <a:r>
              <a:rPr lang="ru-RU" b="1">
                <a:solidFill>
                  <a:srgbClr val="FFFFFF"/>
                </a:solidFill>
              </a:rPr>
              <a:t> 0</a:t>
            </a:r>
          </a:p>
        </p:txBody>
      </p:sp>
      <p:sp>
        <p:nvSpPr>
          <p:cNvPr id="3098" name="Text Box 26"/>
          <p:cNvSpPr txBox="1">
            <a:spLocks noChangeArrowheads="1"/>
          </p:cNvSpPr>
          <p:nvPr/>
        </p:nvSpPr>
        <p:spPr bwMode="auto">
          <a:xfrm>
            <a:off x="4572000" y="908050"/>
            <a:ext cx="4391025" cy="70167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ru-RU" sz="2000">
                <a:solidFill>
                  <a:srgbClr val="FFFFFF"/>
                </a:solidFill>
                <a:latin typeface="Times New Roman" pitchFamily="18" charset="0"/>
              </a:rPr>
              <a:t>Нагревание льда от -10</a:t>
            </a:r>
            <a:r>
              <a:rPr lang="ru-RU" sz="2000" baseline="30000">
                <a:solidFill>
                  <a:srgbClr val="FFFFFF"/>
                </a:solidFill>
                <a:latin typeface="Times New Roman" pitchFamily="18" charset="0"/>
              </a:rPr>
              <a:t>0</a:t>
            </a:r>
            <a:r>
              <a:rPr lang="ru-RU" sz="2000">
                <a:solidFill>
                  <a:srgbClr val="FFFFFF"/>
                </a:solidFill>
                <a:latin typeface="Times New Roman" pitchFamily="18" charset="0"/>
              </a:rPr>
              <a:t>Сдо температуры плавления 0</a:t>
            </a:r>
            <a:r>
              <a:rPr lang="ru-RU" sz="2000" baseline="30000">
                <a:solidFill>
                  <a:srgbClr val="FFFFFF"/>
                </a:solidFill>
                <a:latin typeface="Times New Roman" pitchFamily="18" charset="0"/>
              </a:rPr>
              <a:t>0</a:t>
            </a:r>
            <a:r>
              <a:rPr lang="ru-RU" sz="2000">
                <a:solidFill>
                  <a:srgbClr val="FFFFFF"/>
                </a:solidFill>
                <a:latin typeface="Times New Roman" pitchFamily="18" charset="0"/>
              </a:rPr>
              <a:t>С</a:t>
            </a:r>
          </a:p>
        </p:txBody>
      </p:sp>
      <p:sp>
        <p:nvSpPr>
          <p:cNvPr id="3116" name="Text Box 44"/>
          <p:cNvSpPr txBox="1">
            <a:spLocks noChangeArrowheads="1"/>
          </p:cNvSpPr>
          <p:nvPr/>
        </p:nvSpPr>
        <p:spPr bwMode="auto">
          <a:xfrm>
            <a:off x="4643438" y="2349500"/>
            <a:ext cx="4248150" cy="39687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ru-RU" sz="2000">
                <a:solidFill>
                  <a:srgbClr val="FFFFFF"/>
                </a:solidFill>
                <a:latin typeface="Times New Roman" pitchFamily="18" charset="0"/>
              </a:rPr>
              <a:t>2</a:t>
            </a:r>
            <a:r>
              <a:rPr lang="ru-RU" sz="2000">
                <a:solidFill>
                  <a:srgbClr val="808080"/>
                </a:solidFill>
                <a:latin typeface="Times New Roman" pitchFamily="18" charset="0"/>
              </a:rPr>
              <a:t>.      </a:t>
            </a:r>
            <a:r>
              <a:rPr lang="ru-RU" sz="2000">
                <a:solidFill>
                  <a:srgbClr val="FFFFFF"/>
                </a:solidFill>
                <a:latin typeface="Times New Roman" pitchFamily="18" charset="0"/>
              </a:rPr>
              <a:t>Плавление льда при 0</a:t>
            </a:r>
            <a:r>
              <a:rPr lang="ru-RU" sz="2000" baseline="30000">
                <a:solidFill>
                  <a:srgbClr val="FFFFFF"/>
                </a:solidFill>
                <a:latin typeface="Times New Roman" pitchFamily="18" charset="0"/>
              </a:rPr>
              <a:t>0</a:t>
            </a:r>
            <a:r>
              <a:rPr lang="ru-RU" sz="2000">
                <a:solidFill>
                  <a:srgbClr val="FFFFFF"/>
                </a:solidFill>
                <a:latin typeface="Times New Roman" pitchFamily="18" charset="0"/>
              </a:rPr>
              <a:t>С</a:t>
            </a:r>
          </a:p>
        </p:txBody>
      </p:sp>
      <p:sp>
        <p:nvSpPr>
          <p:cNvPr id="3117" name="Text Box 45"/>
          <p:cNvSpPr txBox="1">
            <a:spLocks noChangeArrowheads="1"/>
          </p:cNvSpPr>
          <p:nvPr/>
        </p:nvSpPr>
        <p:spPr bwMode="auto">
          <a:xfrm>
            <a:off x="4500563" y="3429000"/>
            <a:ext cx="4464050" cy="39687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ru-RU" sz="2000">
                <a:solidFill>
                  <a:srgbClr val="FFFFFF"/>
                </a:solidFill>
                <a:latin typeface="Times New Roman" pitchFamily="18" charset="0"/>
              </a:rPr>
              <a:t>3.</a:t>
            </a:r>
            <a:r>
              <a:rPr lang="ru-RU" sz="2000">
                <a:solidFill>
                  <a:srgbClr val="808080"/>
                </a:solidFill>
                <a:latin typeface="Times New Roman" pitchFamily="18" charset="0"/>
              </a:rPr>
              <a:t> </a:t>
            </a:r>
            <a:r>
              <a:rPr lang="ru-RU" sz="2000">
                <a:solidFill>
                  <a:srgbClr val="FFFFFF"/>
                </a:solidFill>
                <a:latin typeface="Times New Roman" pitchFamily="18" charset="0"/>
              </a:rPr>
              <a:t>Нагревание воды от 0</a:t>
            </a:r>
            <a:r>
              <a:rPr lang="ru-RU" sz="2000" baseline="30000">
                <a:solidFill>
                  <a:srgbClr val="FFFFFF"/>
                </a:solidFill>
                <a:latin typeface="Times New Roman" pitchFamily="18" charset="0"/>
              </a:rPr>
              <a:t>0</a:t>
            </a:r>
            <a:r>
              <a:rPr lang="ru-RU" sz="2000">
                <a:solidFill>
                  <a:srgbClr val="FFFFFF"/>
                </a:solidFill>
                <a:latin typeface="Times New Roman" pitchFamily="18" charset="0"/>
              </a:rPr>
              <a:t>С  до 100</a:t>
            </a:r>
            <a:r>
              <a:rPr lang="ru-RU" sz="2000" baseline="30000">
                <a:solidFill>
                  <a:srgbClr val="FFFFFF"/>
                </a:solidFill>
                <a:latin typeface="Times New Roman" pitchFamily="18" charset="0"/>
              </a:rPr>
              <a:t>0</a:t>
            </a:r>
            <a:r>
              <a:rPr lang="ru-RU" sz="2000">
                <a:solidFill>
                  <a:srgbClr val="FFFFFF"/>
                </a:solidFill>
                <a:latin typeface="Times New Roman" pitchFamily="18" charset="0"/>
              </a:rPr>
              <a:t>С</a:t>
            </a:r>
          </a:p>
        </p:txBody>
      </p:sp>
      <p:sp>
        <p:nvSpPr>
          <p:cNvPr id="3118" name="Text Box 46"/>
          <p:cNvSpPr txBox="1">
            <a:spLocks noChangeArrowheads="1"/>
          </p:cNvSpPr>
          <p:nvPr/>
        </p:nvSpPr>
        <p:spPr bwMode="auto">
          <a:xfrm>
            <a:off x="4859338" y="4508500"/>
            <a:ext cx="4032250" cy="39687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ru-RU" sz="2000">
                <a:solidFill>
                  <a:srgbClr val="FFFFFF"/>
                </a:solidFill>
                <a:latin typeface="Times New Roman" pitchFamily="18" charset="0"/>
              </a:rPr>
              <a:t>4.      Испарение воды при 100</a:t>
            </a:r>
            <a:r>
              <a:rPr lang="ru-RU" sz="2000" baseline="30000">
                <a:solidFill>
                  <a:srgbClr val="FFFFFF"/>
                </a:solidFill>
                <a:latin typeface="Times New Roman" pitchFamily="18" charset="0"/>
              </a:rPr>
              <a:t>0</a:t>
            </a:r>
            <a:r>
              <a:rPr lang="ru-RU" sz="2000">
                <a:solidFill>
                  <a:srgbClr val="FFFFFF"/>
                </a:solidFill>
                <a:latin typeface="Times New Roman" pitchFamily="18" charset="0"/>
              </a:rPr>
              <a:t>С</a:t>
            </a:r>
          </a:p>
        </p:txBody>
      </p:sp>
      <p:sp>
        <p:nvSpPr>
          <p:cNvPr id="3119" name="Text Box 47"/>
          <p:cNvSpPr txBox="1">
            <a:spLocks noChangeArrowheads="1"/>
          </p:cNvSpPr>
          <p:nvPr/>
        </p:nvSpPr>
        <p:spPr bwMode="auto">
          <a:xfrm>
            <a:off x="4859338" y="5589588"/>
            <a:ext cx="3960812" cy="39687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ru-RU" sz="2000">
                <a:solidFill>
                  <a:srgbClr val="FFFFFF"/>
                </a:solidFill>
                <a:latin typeface="Times New Roman" pitchFamily="18" charset="0"/>
              </a:rPr>
              <a:t>5.      Сгорание топлива</a:t>
            </a:r>
          </a:p>
        </p:txBody>
      </p:sp>
      <p:sp>
        <p:nvSpPr>
          <p:cNvPr id="23578" name="Rectangle 48"/>
          <p:cNvSpPr>
            <a:spLocks noChangeArrowheads="1"/>
          </p:cNvSpPr>
          <p:nvPr/>
        </p:nvSpPr>
        <p:spPr bwMode="auto">
          <a:xfrm>
            <a:off x="5580063" y="1773238"/>
            <a:ext cx="2808287" cy="5032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6699"/>
                </a:solidFill>
              </a:rPr>
              <a:t>Q</a:t>
            </a:r>
            <a:r>
              <a:rPr lang="en-US" sz="2800" b="1" baseline="-25000">
                <a:solidFill>
                  <a:srgbClr val="006699"/>
                </a:solidFill>
              </a:rPr>
              <a:t>1</a:t>
            </a:r>
            <a:r>
              <a:rPr lang="en-US" sz="2800" b="1">
                <a:solidFill>
                  <a:srgbClr val="006699"/>
                </a:solidFill>
              </a:rPr>
              <a:t>=c∙m∙(t</a:t>
            </a:r>
            <a:r>
              <a:rPr lang="en-US" sz="2800" b="1" baseline="-25000">
                <a:solidFill>
                  <a:srgbClr val="006699"/>
                </a:solidFill>
              </a:rPr>
              <a:t>2 </a:t>
            </a:r>
            <a:r>
              <a:rPr lang="en-US" sz="2800" b="1">
                <a:solidFill>
                  <a:srgbClr val="006699"/>
                </a:solidFill>
              </a:rPr>
              <a:t>- t</a:t>
            </a:r>
            <a:r>
              <a:rPr lang="en-US" sz="2800" b="1" baseline="-25000">
                <a:solidFill>
                  <a:srgbClr val="006699"/>
                </a:solidFill>
              </a:rPr>
              <a:t>1</a:t>
            </a:r>
            <a:r>
              <a:rPr lang="en-US" sz="2800" b="1">
                <a:solidFill>
                  <a:srgbClr val="006699"/>
                </a:solidFill>
              </a:rPr>
              <a:t>)</a:t>
            </a:r>
            <a:endParaRPr lang="ru-RU" sz="2800" b="1">
              <a:solidFill>
                <a:srgbClr val="006699"/>
              </a:solidFill>
            </a:endParaRPr>
          </a:p>
        </p:txBody>
      </p:sp>
      <p:sp>
        <p:nvSpPr>
          <p:cNvPr id="23579" name="Rectangle 49"/>
          <p:cNvSpPr>
            <a:spLocks noChangeArrowheads="1"/>
          </p:cNvSpPr>
          <p:nvPr/>
        </p:nvSpPr>
        <p:spPr bwMode="auto">
          <a:xfrm>
            <a:off x="5508625" y="2781300"/>
            <a:ext cx="2808288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3600" baseline="-25000">
              <a:solidFill>
                <a:srgbClr val="000000"/>
              </a:solidFill>
            </a:endParaRPr>
          </a:p>
        </p:txBody>
      </p:sp>
      <p:sp>
        <p:nvSpPr>
          <p:cNvPr id="23580" name="Rectangle 50"/>
          <p:cNvSpPr>
            <a:spLocks noChangeArrowheads="1"/>
          </p:cNvSpPr>
          <p:nvPr/>
        </p:nvSpPr>
        <p:spPr bwMode="auto">
          <a:xfrm>
            <a:off x="5580063" y="3860800"/>
            <a:ext cx="2808287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800" b="1">
              <a:solidFill>
                <a:srgbClr val="006699"/>
              </a:solidFill>
            </a:endParaRPr>
          </a:p>
          <a:p>
            <a:pPr algn="ctr"/>
            <a:r>
              <a:rPr lang="en-US" sz="2800" b="1">
                <a:solidFill>
                  <a:srgbClr val="006699"/>
                </a:solidFill>
              </a:rPr>
              <a:t>Q</a:t>
            </a:r>
            <a:r>
              <a:rPr lang="en-US" sz="2800" b="1" baseline="-25000">
                <a:solidFill>
                  <a:srgbClr val="006699"/>
                </a:solidFill>
              </a:rPr>
              <a:t>3</a:t>
            </a:r>
            <a:r>
              <a:rPr lang="en-US" sz="2800" b="1">
                <a:solidFill>
                  <a:srgbClr val="006699"/>
                </a:solidFill>
              </a:rPr>
              <a:t> = c∙m∙(t</a:t>
            </a:r>
            <a:r>
              <a:rPr lang="en-US" sz="2800" b="1" baseline="-25000">
                <a:solidFill>
                  <a:srgbClr val="006699"/>
                </a:solidFill>
              </a:rPr>
              <a:t>3</a:t>
            </a:r>
            <a:r>
              <a:rPr lang="en-US" sz="2800" b="1">
                <a:solidFill>
                  <a:srgbClr val="006699"/>
                </a:solidFill>
              </a:rPr>
              <a:t> - t</a:t>
            </a:r>
            <a:r>
              <a:rPr lang="en-US" sz="2800" b="1" baseline="-25000">
                <a:solidFill>
                  <a:srgbClr val="006699"/>
                </a:solidFill>
              </a:rPr>
              <a:t>2</a:t>
            </a:r>
            <a:r>
              <a:rPr lang="en-US" sz="2800" b="1">
                <a:solidFill>
                  <a:srgbClr val="006699"/>
                </a:solidFill>
              </a:rPr>
              <a:t>)</a:t>
            </a:r>
            <a:endParaRPr lang="el-GR" sz="2800" b="1">
              <a:solidFill>
                <a:srgbClr val="006699"/>
              </a:solidFill>
            </a:endParaRPr>
          </a:p>
          <a:p>
            <a:pPr algn="ctr"/>
            <a:endParaRPr lang="ru-RU" sz="2800" b="1">
              <a:solidFill>
                <a:srgbClr val="009999"/>
              </a:solidFill>
            </a:endParaRPr>
          </a:p>
        </p:txBody>
      </p:sp>
      <p:sp>
        <p:nvSpPr>
          <p:cNvPr id="23581" name="Rectangle 51"/>
          <p:cNvSpPr>
            <a:spLocks noChangeArrowheads="1"/>
          </p:cNvSpPr>
          <p:nvPr/>
        </p:nvSpPr>
        <p:spPr bwMode="auto">
          <a:xfrm>
            <a:off x="5580063" y="5013325"/>
            <a:ext cx="2808287" cy="504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800" b="1">
              <a:solidFill>
                <a:srgbClr val="006699"/>
              </a:solidFill>
            </a:endParaRPr>
          </a:p>
          <a:p>
            <a:pPr algn="ctr"/>
            <a:r>
              <a:rPr lang="en-US" sz="2800" b="1">
                <a:solidFill>
                  <a:srgbClr val="006699"/>
                </a:solidFill>
              </a:rPr>
              <a:t>Q</a:t>
            </a:r>
            <a:r>
              <a:rPr lang="en-US" sz="2800" b="1" baseline="-25000">
                <a:solidFill>
                  <a:srgbClr val="006699"/>
                </a:solidFill>
              </a:rPr>
              <a:t>4</a:t>
            </a:r>
            <a:r>
              <a:rPr lang="ru-RU" sz="2800" b="1">
                <a:solidFill>
                  <a:srgbClr val="006699"/>
                </a:solidFill>
              </a:rPr>
              <a:t>  </a:t>
            </a:r>
            <a:r>
              <a:rPr lang="en-US" sz="2800" b="1">
                <a:solidFill>
                  <a:srgbClr val="006699"/>
                </a:solidFill>
              </a:rPr>
              <a:t>=</a:t>
            </a:r>
            <a:r>
              <a:rPr lang="ru-RU" sz="2800" b="1">
                <a:solidFill>
                  <a:srgbClr val="006699"/>
                </a:solidFill>
              </a:rPr>
              <a:t> </a:t>
            </a:r>
            <a:r>
              <a:rPr lang="en-US" sz="2800" b="1">
                <a:solidFill>
                  <a:srgbClr val="006699"/>
                </a:solidFill>
              </a:rPr>
              <a:t>m</a:t>
            </a:r>
            <a:r>
              <a:rPr lang="ru-RU" sz="2800" b="1">
                <a:solidFill>
                  <a:srgbClr val="006699"/>
                </a:solidFill>
              </a:rPr>
              <a:t>∙</a:t>
            </a:r>
            <a:r>
              <a:rPr lang="en-US" sz="2800" b="1">
                <a:solidFill>
                  <a:srgbClr val="006699"/>
                </a:solidFill>
              </a:rPr>
              <a:t>L</a:t>
            </a:r>
            <a:endParaRPr lang="el-GR" sz="2800" b="1">
              <a:solidFill>
                <a:srgbClr val="006699"/>
              </a:solidFill>
            </a:endParaRPr>
          </a:p>
          <a:p>
            <a:pPr algn="ctr"/>
            <a:endParaRPr lang="ru-RU" sz="3200" baseline="-25000">
              <a:solidFill>
                <a:srgbClr val="000000"/>
              </a:solidFill>
            </a:endParaRPr>
          </a:p>
        </p:txBody>
      </p:sp>
      <p:sp>
        <p:nvSpPr>
          <p:cNvPr id="23582" name="Rectangle 52"/>
          <p:cNvSpPr>
            <a:spLocks noChangeArrowheads="1"/>
          </p:cNvSpPr>
          <p:nvPr/>
        </p:nvSpPr>
        <p:spPr bwMode="auto">
          <a:xfrm>
            <a:off x="5580063" y="6092825"/>
            <a:ext cx="2808287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800" b="1">
              <a:solidFill>
                <a:srgbClr val="006699"/>
              </a:solidFill>
            </a:endParaRPr>
          </a:p>
          <a:p>
            <a:pPr algn="ctr"/>
            <a:r>
              <a:rPr lang="en-US" sz="2800" b="1">
                <a:solidFill>
                  <a:srgbClr val="006699"/>
                </a:solidFill>
              </a:rPr>
              <a:t>Q</a:t>
            </a:r>
            <a:r>
              <a:rPr lang="en-US" sz="2800" b="1" baseline="-25000">
                <a:solidFill>
                  <a:srgbClr val="006699"/>
                </a:solidFill>
              </a:rPr>
              <a:t>5</a:t>
            </a:r>
            <a:r>
              <a:rPr lang="ru-RU" sz="2800" b="1">
                <a:solidFill>
                  <a:srgbClr val="006699"/>
                </a:solidFill>
              </a:rPr>
              <a:t> </a:t>
            </a:r>
            <a:r>
              <a:rPr lang="en-US" sz="2800" b="1">
                <a:solidFill>
                  <a:srgbClr val="006699"/>
                </a:solidFill>
              </a:rPr>
              <a:t>=</a:t>
            </a:r>
            <a:r>
              <a:rPr lang="ru-RU" sz="2800" b="1">
                <a:solidFill>
                  <a:srgbClr val="006699"/>
                </a:solidFill>
              </a:rPr>
              <a:t> </a:t>
            </a:r>
            <a:r>
              <a:rPr lang="en-US" sz="2800" b="1">
                <a:solidFill>
                  <a:srgbClr val="006699"/>
                </a:solidFill>
              </a:rPr>
              <a:t>m</a:t>
            </a:r>
            <a:r>
              <a:rPr lang="ru-RU" sz="2800" b="1">
                <a:solidFill>
                  <a:srgbClr val="006699"/>
                </a:solidFill>
              </a:rPr>
              <a:t>∙</a:t>
            </a:r>
            <a:r>
              <a:rPr lang="en-US" sz="2800" b="1">
                <a:solidFill>
                  <a:srgbClr val="006699"/>
                </a:solidFill>
              </a:rPr>
              <a:t>q</a:t>
            </a:r>
            <a:endParaRPr lang="el-GR" sz="2800" b="1">
              <a:solidFill>
                <a:srgbClr val="006699"/>
              </a:solidFill>
            </a:endParaRPr>
          </a:p>
          <a:p>
            <a:pPr algn="ctr"/>
            <a:endParaRPr lang="ru-RU" sz="2800" b="1">
              <a:solidFill>
                <a:srgbClr val="006699"/>
              </a:solidFill>
            </a:endParaRPr>
          </a:p>
        </p:txBody>
      </p:sp>
      <p:sp>
        <p:nvSpPr>
          <p:cNvPr id="23583" name="Text Box 56"/>
          <p:cNvSpPr txBox="1">
            <a:spLocks noChangeArrowheads="1"/>
          </p:cNvSpPr>
          <p:nvPr/>
        </p:nvSpPr>
        <p:spPr bwMode="auto">
          <a:xfrm>
            <a:off x="6011863" y="2781300"/>
            <a:ext cx="16573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006699"/>
                </a:solidFill>
              </a:rPr>
              <a:t>Q</a:t>
            </a:r>
            <a:r>
              <a:rPr lang="en-US" sz="2800" b="1" baseline="-25000">
                <a:solidFill>
                  <a:srgbClr val="006699"/>
                </a:solidFill>
              </a:rPr>
              <a:t>2</a:t>
            </a:r>
            <a:r>
              <a:rPr lang="en-US" sz="2800" b="1">
                <a:solidFill>
                  <a:srgbClr val="006699"/>
                </a:solidFill>
              </a:rPr>
              <a:t>= m∙</a:t>
            </a:r>
            <a:r>
              <a:rPr lang="el-GR" sz="2800" b="1">
                <a:solidFill>
                  <a:srgbClr val="006699"/>
                </a:solidFill>
              </a:rPr>
              <a:t>λ</a:t>
            </a:r>
          </a:p>
          <a:p>
            <a:pPr algn="ctr"/>
            <a:endParaRPr lang="ru-RU" sz="2800" b="1">
              <a:solidFill>
                <a:srgbClr val="006699"/>
              </a:solidFill>
            </a:endParaRPr>
          </a:p>
        </p:txBody>
      </p:sp>
      <p:sp>
        <p:nvSpPr>
          <p:cNvPr id="23587" name="Text Box 35"/>
          <p:cNvSpPr txBox="1">
            <a:spLocks noChangeArrowheads="1"/>
          </p:cNvSpPr>
          <p:nvPr/>
        </p:nvSpPr>
        <p:spPr bwMode="auto">
          <a:xfrm>
            <a:off x="8080375" y="1828800"/>
            <a:ext cx="184150" cy="4127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endParaRPr lang="ru-RU" sz="3200" baseline="-25000">
              <a:solidFill>
                <a:srgbClr val="000000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3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3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3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3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2000"/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35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3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900" decel="100000" fill="hold"/>
                                        <p:tgtEl>
                                          <p:spTgt spid="23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6" dur="2000"/>
                                        <p:tgtEl>
                                          <p:spTgt spid="3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235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3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900" decel="100000" fill="hold"/>
                                        <p:tgtEl>
                                          <p:spTgt spid="23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235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3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900" decel="100000" fill="hold"/>
                                        <p:tgtEl>
                                          <p:spTgt spid="23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8" dur="2000"/>
                                        <p:tgtEl>
                                          <p:spTgt spid="30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235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23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900" decel="100000" fill="hold"/>
                                        <p:tgtEl>
                                          <p:spTgt spid="23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4" dur="2000"/>
                                        <p:tgtEl>
                                          <p:spTgt spid="3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3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3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235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23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900" decel="100000" fill="hold"/>
                                        <p:tgtEl>
                                          <p:spTgt spid="23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3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3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235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23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900" decel="100000" fill="hold"/>
                                        <p:tgtEl>
                                          <p:spTgt spid="23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 nodeType="clickPar">
                      <p:stCondLst>
                        <p:cond delay="indefinite"/>
                      </p:stCondLst>
                      <p:childTnLst>
                        <p:par>
                          <p:cTn id="1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3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3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3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7" grpId="0" animBg="1"/>
      <p:bldP spid="3078" grpId="0" animBg="1"/>
      <p:bldP spid="3081" grpId="0" animBg="1"/>
      <p:bldP spid="3082" grpId="0" animBg="1"/>
      <p:bldP spid="3083" grpId="0" animBg="1"/>
      <p:bldP spid="3084" grpId="0" animBg="1"/>
      <p:bldP spid="3091" grpId="0" animBg="1"/>
      <p:bldP spid="3098" grpId="0" animBg="1"/>
      <p:bldP spid="3117" grpId="0" animBg="1"/>
      <p:bldP spid="3118" grpId="0" animBg="1"/>
      <p:bldP spid="3119" grpId="0" animBg="1"/>
      <p:bldP spid="23578" grpId="0" animBg="1"/>
      <p:bldP spid="23580" grpId="0" animBg="1"/>
      <p:bldP spid="23581" grpId="0" animBg="1"/>
      <p:bldP spid="23582" grpId="0" animBg="1"/>
      <p:bldP spid="23583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36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36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737</Words>
  <Application>Microsoft Office PowerPoint</Application>
  <PresentationFormat>Экран (4:3)</PresentationFormat>
  <Paragraphs>135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Symbol</vt:lpstr>
      <vt:lpstr>Times New Roman</vt:lpstr>
      <vt:lpstr>Оформление по умолчанию</vt:lpstr>
      <vt:lpstr>Слайд 1</vt:lpstr>
      <vt:lpstr>Слайд 2</vt:lpstr>
      <vt:lpstr>Расчет количества теплоты</vt:lpstr>
      <vt:lpstr>Плавление</vt:lpstr>
      <vt:lpstr>Вопросы:</vt:lpstr>
      <vt:lpstr>«Читаем график»</vt:lpstr>
      <vt:lpstr>Слайд 7</vt:lpstr>
      <vt:lpstr>Пример решения задачи</vt:lpstr>
      <vt:lpstr>Анализ решения задачи</vt:lpstr>
      <vt:lpstr>Решение задачи</vt:lpstr>
      <vt:lpstr>Слайд 11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re</cp:lastModifiedBy>
  <cp:revision>1</cp:revision>
  <dcterms:created xsi:type="dcterms:W3CDTF">2014-01-25T21:07:40Z</dcterms:created>
  <dcterms:modified xsi:type="dcterms:W3CDTF">2014-04-10T13:05:40Z</dcterms:modified>
</cp:coreProperties>
</file>