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9"/>
  </p:notesMasterIdLst>
  <p:sldIdLst>
    <p:sldId id="257" r:id="rId2"/>
    <p:sldId id="258" r:id="rId3"/>
    <p:sldId id="305" r:id="rId4"/>
    <p:sldId id="256" r:id="rId5"/>
    <p:sldId id="260" r:id="rId6"/>
    <p:sldId id="261" r:id="rId7"/>
    <p:sldId id="262" r:id="rId8"/>
    <p:sldId id="264" r:id="rId9"/>
    <p:sldId id="266" r:id="rId10"/>
    <p:sldId id="294" r:id="rId11"/>
    <p:sldId id="291" r:id="rId12"/>
    <p:sldId id="270" r:id="rId13"/>
    <p:sldId id="290" r:id="rId14"/>
    <p:sldId id="295" r:id="rId15"/>
    <p:sldId id="289" r:id="rId16"/>
    <p:sldId id="271" r:id="rId17"/>
    <p:sldId id="272" r:id="rId18"/>
    <p:sldId id="275" r:id="rId19"/>
    <p:sldId id="278" r:id="rId20"/>
    <p:sldId id="279" r:id="rId21"/>
    <p:sldId id="280" r:id="rId22"/>
    <p:sldId id="282" r:id="rId23"/>
    <p:sldId id="300" r:id="rId24"/>
    <p:sldId id="301" r:id="rId25"/>
    <p:sldId id="302" r:id="rId26"/>
    <p:sldId id="283" r:id="rId27"/>
    <p:sldId id="265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FF"/>
    <a:srgbClr val="FF0000"/>
    <a:srgbClr val="00CC66"/>
    <a:srgbClr val="0000FF"/>
    <a:srgbClr val="FFFF66"/>
    <a:srgbClr val="FFCC66"/>
    <a:srgbClr val="6661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38" autoAdjust="0"/>
    <p:restoredTop sz="94664" autoAdjust="0"/>
  </p:normalViewPr>
  <p:slideViewPr>
    <p:cSldViewPr>
      <p:cViewPr>
        <p:scale>
          <a:sx n="100" d="100"/>
          <a:sy n="100" d="100"/>
        </p:scale>
        <p:origin x="-3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E203046-193E-46C5-AA4F-C0F61811E16D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793A77-9198-494B-971D-EB3C00C1A2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20DEE1-ED20-45BE-8830-E06467A0A6E1}" type="slidenum">
              <a:rPr lang="ru-RU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5145A6-3FE8-4D00-98C8-F8AAF393026F}" type="slidenum">
              <a:rPr lang="ru-RU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3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4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962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62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2D7FD-C9E2-4F08-98C5-EA26D2B9FF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9601C-09E3-4448-8249-9ECBFB68B9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69E25-1744-4AD5-9B98-9C8EA44560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C5DB3-9C11-4396-AF19-F04633410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862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886200"/>
            <a:ext cx="38862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06CA6-F3FB-431D-A53B-7840FDB8F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A0EC5-8552-4000-8EA2-21FE960A68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5204B-3798-4355-8AC6-7379A24791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3E3B5-DE8C-4A6E-A76D-D3772164FC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3799D-7584-4A87-8910-8D484F917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D6279-D33B-45C1-B8B0-58C1964CF5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17F2C-9B3A-42DE-A7EF-B62579E0AF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4A050-2214-4321-AA00-4DEB99109E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3583E-03BF-4DDB-BFFC-DB9AAA0A24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5DAFF"/>
            </a:gs>
            <a:gs pos="50000">
              <a:srgbClr val="ECF6FF"/>
            </a:gs>
            <a:gs pos="100000">
              <a:srgbClr val="B5DA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95235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95236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95237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24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24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  <a:cs typeface="Arial" charset="0"/>
              </a:defRPr>
            </a:lvl1pPr>
          </a:lstStyle>
          <a:p>
            <a:pPr>
              <a:defRPr/>
            </a:pPr>
            <a:fld id="{3254D9A2-AE4A-4AD7-AD0C-CF67F76472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transition spd="slow">
    <p:fade/>
    <p:sndAc>
      <p:stSnd>
        <p:snd r:embed="rId15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3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1313" y="0"/>
            <a:ext cx="3722687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71563" y="3286125"/>
            <a:ext cx="6629400" cy="25034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b="1" dirty="0" smtClean="0">
                <a:solidFill>
                  <a:srgbClr val="0000C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урок математики </a:t>
            </a:r>
            <a:br>
              <a:rPr lang="ru-RU" b="1" dirty="0" smtClean="0">
                <a:solidFill>
                  <a:srgbClr val="0000C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b="1" dirty="0" smtClean="0">
                <a:solidFill>
                  <a:srgbClr val="0000C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 2-м «Б» классе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900" b="1" dirty="0" smtClean="0">
              <a:solidFill>
                <a:srgbClr val="0000C8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dirty="0" smtClean="0">
                <a:solidFill>
                  <a:srgbClr val="0000C8"/>
                </a:solidFill>
              </a:rPr>
              <a:t>Зайцева Светлана Викторовна,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dirty="0" smtClean="0">
                <a:solidFill>
                  <a:srgbClr val="0000C8"/>
                </a:solidFill>
              </a:rPr>
              <a:t>учитель начальных классов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dirty="0" smtClean="0">
                <a:solidFill>
                  <a:srgbClr val="0000C8"/>
                </a:solidFill>
              </a:rPr>
              <a:t>МБОУ СОШ №10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dirty="0" smtClean="0">
                <a:solidFill>
                  <a:srgbClr val="0000C8"/>
                </a:solidFill>
              </a:rPr>
              <a:t>с углубленным изучением отдельных предметов          </a:t>
            </a:r>
          </a:p>
          <a:p>
            <a:pPr algn="ctr" eaLnBrk="1" hangingPunct="1">
              <a:lnSpc>
                <a:spcPct val="80000"/>
              </a:lnSpc>
              <a:defRPr/>
            </a:pPr>
            <a:endParaRPr lang="ru-RU" sz="1800" b="1" dirty="0" smtClean="0">
              <a:solidFill>
                <a:srgbClr val="0000C8"/>
              </a:solidFill>
            </a:endParaRP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1800" b="1" dirty="0" smtClean="0">
                <a:solidFill>
                  <a:srgbClr val="0000C8"/>
                </a:solidFill>
              </a:rPr>
              <a:t>г.Сургут-2011</a:t>
            </a:r>
          </a:p>
        </p:txBody>
      </p:sp>
      <p:sp>
        <p:nvSpPr>
          <p:cNvPr id="3277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0" y="428625"/>
            <a:ext cx="9144000" cy="2220913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Приемы вычисления для случаев вида 26+4,95+5</a:t>
            </a:r>
          </a:p>
        </p:txBody>
      </p:sp>
      <p:pic>
        <p:nvPicPr>
          <p:cNvPr id="3077" name="Picture 11" descr="BD05092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4645025"/>
            <a:ext cx="2438400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212138" cy="44640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dirty="0" smtClean="0"/>
              <a:t>    </a:t>
            </a:r>
            <a:r>
              <a:rPr lang="ru-RU" sz="2400" b="1" dirty="0" smtClean="0"/>
              <a:t>Замени число суммой разрядных слагаемых.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/>
              <a:t>Найди значение числовых выражений удобным способом.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dirty="0" smtClean="0"/>
              <a:t>  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7+22+1                      30+5+10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ru-RU" sz="2000" b="1" dirty="0" smtClean="0"/>
              <a:t>Как удобнее вычислить?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ru-RU" sz="2000" b="1" dirty="0" smtClean="0"/>
              <a:t>Как вычислить удобным способом следующее выражение, в котором надо сложить только единицы?   Почему?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ru-RU" sz="2000" dirty="0" smtClean="0"/>
              <a:t>       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8+3+7</a:t>
            </a:r>
            <a:endParaRPr lang="ru-RU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2339975" y="256540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sz="36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6300788" y="2349500"/>
            <a:ext cx="1841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endParaRPr lang="ru-RU" sz="36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36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36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293" name="Восьмиугольник 5"/>
          <p:cNvSpPr>
            <a:spLocks noChangeArrowheads="1"/>
          </p:cNvSpPr>
          <p:nvPr/>
        </p:nvSpPr>
        <p:spPr bwMode="auto">
          <a:xfrm>
            <a:off x="857250" y="2357438"/>
            <a:ext cx="1071563" cy="85725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sz="4000">
                <a:solidFill>
                  <a:srgbClr val="C00000"/>
                </a:solidFill>
              </a:rPr>
              <a:t>74</a:t>
            </a:r>
          </a:p>
          <a:p>
            <a:endParaRPr lang="ru-RU" sz="4000">
              <a:solidFill>
                <a:srgbClr val="C00000"/>
              </a:solidFill>
            </a:endParaRPr>
          </a:p>
        </p:txBody>
      </p:sp>
      <p:sp>
        <p:nvSpPr>
          <p:cNvPr id="12294" name="Восьмиугольник 6"/>
          <p:cNvSpPr>
            <a:spLocks noChangeArrowheads="1"/>
          </p:cNvSpPr>
          <p:nvPr/>
        </p:nvSpPr>
        <p:spPr bwMode="auto">
          <a:xfrm>
            <a:off x="3132138" y="2349500"/>
            <a:ext cx="914400" cy="9144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sz="4000">
                <a:solidFill>
                  <a:srgbClr val="C00000"/>
                </a:solidFill>
              </a:rPr>
              <a:t>44</a:t>
            </a:r>
          </a:p>
        </p:txBody>
      </p:sp>
      <p:sp>
        <p:nvSpPr>
          <p:cNvPr id="12295" name="Восьмиугольник 7"/>
          <p:cNvSpPr>
            <a:spLocks noChangeArrowheads="1"/>
          </p:cNvSpPr>
          <p:nvPr/>
        </p:nvSpPr>
        <p:spPr bwMode="auto">
          <a:xfrm>
            <a:off x="5076825" y="2349500"/>
            <a:ext cx="914400" cy="85725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sz="4000">
                <a:solidFill>
                  <a:srgbClr val="C00000"/>
                </a:solidFill>
              </a:rPr>
              <a:t>99</a:t>
            </a:r>
          </a:p>
        </p:txBody>
      </p:sp>
      <p:sp>
        <p:nvSpPr>
          <p:cNvPr id="12296" name="Восьмиугольник 8"/>
          <p:cNvSpPr>
            <a:spLocks noChangeArrowheads="1"/>
          </p:cNvSpPr>
          <p:nvPr/>
        </p:nvSpPr>
        <p:spPr bwMode="auto">
          <a:xfrm>
            <a:off x="7019925" y="2349500"/>
            <a:ext cx="1000125" cy="85725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sz="4000">
                <a:solidFill>
                  <a:srgbClr val="C00000"/>
                </a:solidFill>
              </a:rPr>
              <a:t>77</a:t>
            </a: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28600"/>
            <a:ext cx="7454900" cy="914400"/>
          </a:xfrm>
        </p:spPr>
        <p:txBody>
          <a:bodyPr/>
          <a:lstStyle/>
          <a:p>
            <a:pPr eaLnBrk="1" hangingPunct="1"/>
            <a:r>
              <a:rPr lang="ru-RU" sz="3800" smtClean="0"/>
              <a:t>Объяснение нового материала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79248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Теперь пчёлка приглашает нас к Озеру новых знаний. Чтобы попасть к Озеру,  давайте вспомним, как мы решали числовые выражения с помощью  помощника – алгоритма.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Какие действия выполняли?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Алгоритм           сложения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Заменяю             Получится       Вычисляю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число…..             пример           удобным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   способом                                </a:t>
            </a:r>
          </a:p>
        </p:txBody>
      </p:sp>
      <p:sp>
        <p:nvSpPr>
          <p:cNvPr id="13316" name="Стрелка вниз 3"/>
          <p:cNvSpPr>
            <a:spLocks noChangeArrowheads="1"/>
          </p:cNvSpPr>
          <p:nvPr/>
        </p:nvSpPr>
        <p:spPr bwMode="auto">
          <a:xfrm>
            <a:off x="1143000" y="4143375"/>
            <a:ext cx="428625" cy="6429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3317" name="Стрелка вниз 4"/>
          <p:cNvSpPr>
            <a:spLocks noChangeArrowheads="1"/>
          </p:cNvSpPr>
          <p:nvPr/>
        </p:nvSpPr>
        <p:spPr bwMode="auto">
          <a:xfrm>
            <a:off x="3571875" y="4071938"/>
            <a:ext cx="428625" cy="6429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3318" name="Стрелка вниз 5"/>
          <p:cNvSpPr>
            <a:spLocks noChangeArrowheads="1"/>
          </p:cNvSpPr>
          <p:nvPr/>
        </p:nvSpPr>
        <p:spPr bwMode="auto">
          <a:xfrm>
            <a:off x="6643688" y="4071938"/>
            <a:ext cx="428625" cy="6429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6951662" cy="8096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Постановка учебной задачи.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187450" y="1773238"/>
            <a:ext cx="7058025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algn="ctr">
              <a:spcBef>
                <a:spcPct val="50000"/>
              </a:spcBef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827088" y="2060575"/>
            <a:ext cx="7272337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С помощью алгоритма сложения найдите значение числовых выражений.</a:t>
            </a:r>
          </a:p>
          <a:p>
            <a:pPr>
              <a:spcBef>
                <a:spcPct val="50000"/>
              </a:spcBef>
            </a:pPr>
            <a:r>
              <a:rPr lang="ru-RU" sz="3200" b="1"/>
              <a:t>34+5                                  34+50</a:t>
            </a:r>
          </a:p>
          <a:p>
            <a:pPr>
              <a:spcBef>
                <a:spcPct val="50000"/>
              </a:spcBef>
            </a:pPr>
            <a:r>
              <a:rPr lang="ru-RU" sz="3200" b="1"/>
              <a:t>(30+4)+5                          ( 30+4)+50</a:t>
            </a:r>
          </a:p>
          <a:p>
            <a:pPr>
              <a:spcBef>
                <a:spcPct val="50000"/>
              </a:spcBef>
            </a:pPr>
            <a:r>
              <a:rPr lang="ru-RU" sz="3200" b="1"/>
              <a:t>34+5=39                            34+50=84</a:t>
            </a:r>
          </a:p>
          <a:p>
            <a:pPr>
              <a:spcBef>
                <a:spcPct val="50000"/>
              </a:spcBef>
            </a:pPr>
            <a:endParaRPr lang="ru-RU" sz="3200" b="1"/>
          </a:p>
          <a:p>
            <a:pPr>
              <a:spcBef>
                <a:spcPct val="50000"/>
              </a:spcBef>
            </a:pPr>
            <a:endParaRPr lang="ru-RU" sz="3200" b="1"/>
          </a:p>
          <a:p>
            <a:pPr>
              <a:spcBef>
                <a:spcPct val="50000"/>
              </a:spcBef>
            </a:pPr>
            <a:endParaRPr lang="ru-RU" sz="3200" b="1"/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7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7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143000"/>
            <a:ext cx="7704138" cy="40862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90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Теперь давайте попробуем с помощью нашего алгоритма найти значение новых числовых выражений: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smtClean="0"/>
              <a:t> 26+4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smtClean="0"/>
              <a:t>(20+6)+4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smtClean="0"/>
              <a:t>26+4=30                                 95+5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smtClean="0"/>
              <a:t>                                              (90+5)+5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smtClean="0"/>
              <a:t>                                              95+5=100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800" b="1" smtClean="0"/>
              <a:t>   Чем новые выражения отличаются от других? Подходит ли известный алгоритм для решения новых числовых выражений? Нужно в нём что- либо изменить?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smtClean="0"/>
              <a:t>                                     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endParaRPr lang="ru-RU" b="1" smtClean="0"/>
          </a:p>
          <a:p>
            <a:pPr eaLnBrk="1" hangingPunct="1">
              <a:buFont typeface="Wingdings" pitchFamily="2" charset="2"/>
              <a:buNone/>
            </a:pPr>
            <a:endParaRPr lang="ru-RU" sz="3600" b="1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</p:txBody>
      </p:sp>
      <p:sp>
        <p:nvSpPr>
          <p:cNvPr id="15363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Анализ новых числовых выражений</a:t>
            </a:r>
          </a:p>
        </p:txBody>
      </p:sp>
      <p:pic>
        <p:nvPicPr>
          <p:cNvPr id="15364" name="Picture 5" descr="C:\Users\1\Desktop\картинки\smiley218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688" y="2428875"/>
            <a:ext cx="192881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 descr="C:\Users\1\Desktop\картинки\smiley218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875" y="3141663"/>
            <a:ext cx="1928813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628775"/>
            <a:ext cx="7562850" cy="4462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Потренируемся в решении новых числовых выражений, запишем и найдем сумму чисел. Разделимся на группы. Каждая группа решает по одному столбику из № 1 с.50, а наши пчёлки будут наблюдать.</a:t>
            </a:r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            </a:t>
            </a:r>
            <a:r>
              <a:rPr lang="ru-RU" sz="1800" smtClean="0"/>
              <a:t> (В каждой группе выбирается консультант.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1800" smtClean="0"/>
              <a:t>Консультант рассказывает о свой работе и работе группы)</a:t>
            </a:r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</p:txBody>
      </p:sp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7596188" y="36449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ru-RU" sz="3200" b="1"/>
          </a:p>
        </p:txBody>
      </p:sp>
      <p:sp>
        <p:nvSpPr>
          <p:cNvPr id="1638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Проверка</a:t>
            </a:r>
          </a:p>
        </p:txBody>
      </p:sp>
      <p:pic>
        <p:nvPicPr>
          <p:cNvPr id="16389" name="Picture 6" descr="C:\Users\1\Desktop\картинки\smiley21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4071938"/>
            <a:ext cx="18002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7" descr="C:\Users\1\Desktop\картинки\1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" y="4572000"/>
            <a:ext cx="1357312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8" descr="C:\Users\1\Desktop\картинки\smile_bee_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50" y="3786188"/>
            <a:ext cx="838200" cy="11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Физкультминутка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Пчёлка предлагает нам немного отдохнуть,  приглашая на берег реки «Физкультурной»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«Пчёлка утречком проснулась.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Потянулась1,2,3,улыбнулась 1,2,3.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Раз- росой умылась,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Два- изящно покружилась,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Три- нагнулась и присела,                    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На четыре-  полетела,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И на стул тихонько села».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400" dirty="0" smtClean="0"/>
          </a:p>
        </p:txBody>
      </p:sp>
      <p:pic>
        <p:nvPicPr>
          <p:cNvPr id="17412" name="Picture 4" descr="C:\Users\1\Desktop\картинки\nasekomie01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2286000"/>
            <a:ext cx="12001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4" descr="C:\Users\1\Desktop\картинки\nasekomie01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3" y="2928938"/>
            <a:ext cx="12001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4" descr="C:\Users\1\Desktop\картинки\nasekomie01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38" y="3857625"/>
            <a:ext cx="12001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11188" y="549275"/>
            <a:ext cx="7200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Первичное закрепление</a:t>
            </a: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57250" y="1571625"/>
            <a:ext cx="7923213" cy="528637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Пчёлки прилетели к улью числовых выражений и предлагают вам выполнить задание на время по вариантам.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- вариант: </a:t>
            </a:r>
            <a:r>
              <a:rPr lang="ru-RU" sz="2000" b="1" dirty="0" smtClean="0"/>
              <a:t>Выписать и найти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000" b="1" dirty="0" smtClean="0"/>
              <a:t>                                     значение выражений, в которых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000" b="1" dirty="0" smtClean="0"/>
              <a:t>                                      удобно сначала сложить                                                                           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000" b="1" dirty="0" smtClean="0"/>
              <a:t>                                      единицы с единицами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II-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вариант:  </a:t>
            </a:r>
            <a:r>
              <a:rPr lang="ru-RU" sz="2000" b="1" dirty="0" smtClean="0"/>
              <a:t>Выписать и найти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000" b="1" dirty="0" smtClean="0"/>
              <a:t>                                     значение выражений, в которых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000" b="1" dirty="0" smtClean="0"/>
              <a:t>                                      удобно сначала сложить                                                                           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000" b="1" dirty="0" smtClean="0"/>
              <a:t>                                      десятки с десятками.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(Учащиеся  обмениваются тетрадями и проверяют работы)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                * Какие действия вы выполняли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000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000" b="1" dirty="0" smtClean="0"/>
              <a:t>                               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   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z="2400" b="1" dirty="0" smtClean="0"/>
              <a:t>    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400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400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2400" b="1" dirty="0" smtClean="0"/>
          </a:p>
        </p:txBody>
      </p:sp>
      <p:sp>
        <p:nvSpPr>
          <p:cNvPr id="18436" name="Text Box 9"/>
          <p:cNvSpPr txBox="1">
            <a:spLocks noChangeArrowheads="1"/>
          </p:cNvSpPr>
          <p:nvPr/>
        </p:nvSpPr>
        <p:spPr bwMode="auto">
          <a:xfrm>
            <a:off x="6227763" y="1989138"/>
            <a:ext cx="288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200" b="1"/>
          </a:p>
        </p:txBody>
      </p:sp>
      <p:sp>
        <p:nvSpPr>
          <p:cNvPr id="18437" name="Прямоугольник 5"/>
          <p:cNvSpPr>
            <a:spLocks noChangeArrowheads="1"/>
          </p:cNvSpPr>
          <p:nvPr/>
        </p:nvSpPr>
        <p:spPr bwMode="auto">
          <a:xfrm>
            <a:off x="571500" y="3786188"/>
            <a:ext cx="1285875" cy="12144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sz="2000" b="1"/>
              <a:t>№ 2 с50</a:t>
            </a:r>
          </a:p>
        </p:txBody>
      </p:sp>
      <p:sp>
        <p:nvSpPr>
          <p:cNvPr id="18438" name="Равнобедренный треугольник 6"/>
          <p:cNvSpPr>
            <a:spLocks noChangeArrowheads="1"/>
          </p:cNvSpPr>
          <p:nvPr/>
        </p:nvSpPr>
        <p:spPr bwMode="auto">
          <a:xfrm>
            <a:off x="571500" y="2643188"/>
            <a:ext cx="1285875" cy="107156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pic>
        <p:nvPicPr>
          <p:cNvPr id="18439" name="Picture 5" descr="C:\Users\1\Desktop\картинки\nasekomie01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38" y="2786063"/>
            <a:ext cx="12001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8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8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8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8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8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8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48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8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481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481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481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481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481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481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81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81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481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481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187450" y="2636838"/>
            <a:ext cx="1120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 flipH="1">
            <a:off x="755650" y="1700213"/>
            <a:ext cx="79597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Посмотрите, теперь наши пчёлки на Острове задач. А до нас этот остров посетили две девочки Лена и Света. Там они уже успели поиграть в игру «Угадай мелодию». А что у них получилось, мы узнаем из задачи №3 с.49</a:t>
            </a:r>
          </a:p>
          <a:p>
            <a:endParaRPr lang="ru-RU" sz="2000" b="1"/>
          </a:p>
          <a:p>
            <a:r>
              <a:rPr lang="ru-RU" sz="2000" b="1"/>
              <a:t>Прочитайте задачу. Назовите условие.</a:t>
            </a:r>
          </a:p>
          <a:p>
            <a:r>
              <a:rPr lang="ru-RU" sz="2000" b="1"/>
              <a:t>Назовите вопрос. Какой схематический чертёж подходит?</a:t>
            </a:r>
          </a:p>
          <a:p>
            <a:r>
              <a:rPr lang="ru-RU" sz="2000" b="1"/>
              <a:t>Объясните.</a:t>
            </a:r>
          </a:p>
          <a:p>
            <a:r>
              <a:rPr lang="ru-RU" sz="2000" b="1"/>
              <a:t> </a:t>
            </a:r>
          </a:p>
          <a:p>
            <a:endParaRPr lang="ru-RU" sz="2000" b="1"/>
          </a:p>
          <a:p>
            <a:endParaRPr lang="ru-RU" sz="2000" b="1"/>
          </a:p>
          <a:p>
            <a:endParaRPr lang="ru-RU" sz="2000" b="1"/>
          </a:p>
          <a:p>
            <a:endParaRPr lang="ru-RU" sz="2000" b="1"/>
          </a:p>
          <a:p>
            <a:endParaRPr lang="ru-RU" sz="2000" b="1"/>
          </a:p>
          <a:p>
            <a:endParaRPr lang="ru-RU" sz="2000" b="1"/>
          </a:p>
          <a:p>
            <a:endParaRPr lang="ru-RU" sz="2000" b="1"/>
          </a:p>
          <a:p>
            <a:endParaRPr lang="ru-RU" sz="2000" b="1"/>
          </a:p>
        </p:txBody>
      </p:sp>
      <p:sp>
        <p:nvSpPr>
          <p:cNvPr id="19460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Остров задач</a:t>
            </a:r>
          </a:p>
        </p:txBody>
      </p:sp>
      <p:pic>
        <p:nvPicPr>
          <p:cNvPr id="19461" name="Picture 5" descr="C:\Users\1\Desktop\картинки\smiley21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00" y="2500313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5" descr="C:\Users\1\Desktop\картинки\smiley21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38" y="2500313"/>
            <a:ext cx="1214437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9" descr="схемы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84425" y="3954463"/>
            <a:ext cx="5688013" cy="218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5" descr="C:\Users\1\Desktop\картинки\smiley21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25" y="3789363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9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9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Работа над задачей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7924800" cy="4419600"/>
          </a:xfrm>
        </p:spPr>
        <p:txBody>
          <a:bodyPr/>
          <a:lstStyle/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AutoNum type="arabicPeriod"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Можно сразу ответить на вопрос задачи?</a:t>
            </a:r>
          </a:p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AutoNum type="arabicPeriod"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Что можно узнать, если по условию Света  узнала столько же песен да еще 4? Каким действием?</a:t>
            </a:r>
          </a:p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None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                              5+4</a:t>
            </a:r>
          </a:p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AutoNum type="arabicPeriod" startAt="3"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Как узнать, сколько песен не узнала Света, если их было всего12?</a:t>
            </a:r>
          </a:p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None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               12-5 +4</a:t>
            </a:r>
          </a:p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AutoNum type="arabicPeriod" startAt="4"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Можно ли записать такое выражение? Почему?</a:t>
            </a:r>
          </a:p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None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        (12-5) +4</a:t>
            </a:r>
          </a:p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AutoNum type="arabicPeriod" startAt="5"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Какое выражение у вас получилось? Запишите и найдите его значение.</a:t>
            </a:r>
          </a:p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AutoNum type="arabicPeriod" startAt="5"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Как проверить, правильно ли решили? (составляют обратную задачу)</a:t>
            </a:r>
          </a:p>
          <a:p>
            <a:pPr marL="609600" indent="-609600" eaLnBrk="1" hangingPunct="1">
              <a:buClr>
                <a:srgbClr val="FF0000"/>
              </a:buClr>
              <a:buSzPct val="110000"/>
              <a:buFont typeface="Wingdings" pitchFamily="2" charset="2"/>
              <a:buNone/>
              <a:defRPr/>
            </a:pPr>
            <a:endParaRPr lang="ru-RU" sz="66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6600" dirty="0" smtClean="0"/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Работа над числовым выражением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Пчёлки предлагают нам потренироваться в составлении числовых выражений по математическому высказыванию. Составьте из чисел и знаков выражения по заданию учебника.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 № 5 с.50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(Класс делится на 3 группы. Чья группа выполнит быстрее и точнее. По одному человеку из каждой группы работают у доски, затем дети сверяются с  их решением).</a:t>
            </a:r>
            <a:endParaRPr lang="ru-RU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Цель урока: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 smtClean="0"/>
              <a:t>Познакомить с приёмами вычисления вида 26+4,  95+5.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 smtClean="0"/>
              <a:t>Способствовать развитию коммуникативной компетенции, т.е. умению сотрудничать  с другими людьми.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 smtClean="0"/>
              <a:t>Способствовать умению работать в парах и группах.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 smtClean="0"/>
              <a:t>При работе в парах воспитывать качества взаимопомощи, поддержки.</a:t>
            </a:r>
            <a:endParaRPr lang="ru-RU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 smtClean="0"/>
              <a:t>Расширять математический кругозор учащихся и прививать интерес к математике.</a:t>
            </a: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Станция «Творческая»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79248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smtClean="0"/>
              <a:t>№ 2. </a:t>
            </a:r>
            <a:r>
              <a:rPr lang="ru-RU" b="1" smtClean="0">
                <a:solidFill>
                  <a:srgbClr val="FF0000"/>
                </a:solidFill>
              </a:rPr>
              <a:t>Придумайте  по данным числам и знакам числовые выражения, найдите их значение</a:t>
            </a:r>
            <a:r>
              <a:rPr lang="ru-RU" b="1" smtClean="0"/>
              <a:t>.</a:t>
            </a:r>
            <a:endParaRPr lang="ru-RU" b="1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ru-RU" b="1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b="1" smtClean="0"/>
              <a:t>I </a:t>
            </a:r>
            <a:r>
              <a:rPr lang="ru-RU" b="1" smtClean="0"/>
              <a:t>вариант – 2 задание.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/>
              <a:t>II </a:t>
            </a:r>
            <a:r>
              <a:rPr lang="ru-RU" b="1" smtClean="0"/>
              <a:t>вариант – 1 задание.</a:t>
            </a:r>
          </a:p>
          <a:p>
            <a:pPr eaLnBrk="1" hangingPunct="1">
              <a:buFont typeface="Wingdings" pitchFamily="2" charset="2"/>
              <a:buNone/>
            </a:pPr>
            <a:endParaRPr lang="ru-RU" b="1" smtClean="0"/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628775"/>
            <a:ext cx="3886200" cy="4419600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ru-RU" smtClean="0"/>
              <a:t>Задание №1</a:t>
            </a:r>
          </a:p>
          <a:p>
            <a:pPr eaLnBrk="1" hangingPunct="1">
              <a:buFontTx/>
              <a:buChar char="-"/>
            </a:pPr>
            <a:r>
              <a:rPr lang="ru-RU" sz="2800" smtClean="0"/>
              <a:t>45            3       51</a:t>
            </a:r>
          </a:p>
          <a:p>
            <a:pPr eaLnBrk="1" hangingPunct="1">
              <a:buFontTx/>
              <a:buChar char="-"/>
            </a:pPr>
            <a:r>
              <a:rPr lang="ru-RU" sz="2800" smtClean="0"/>
              <a:t>          2        9 =</a:t>
            </a:r>
          </a:p>
          <a:p>
            <a:pPr eaLnBrk="1" hangingPunct="1">
              <a:buFontTx/>
              <a:buChar char="-"/>
            </a:pPr>
            <a:r>
              <a:rPr lang="ru-RU" sz="2800" smtClean="0"/>
              <a:t>48                </a:t>
            </a:r>
          </a:p>
          <a:p>
            <a:pPr eaLnBrk="1" hangingPunct="1">
              <a:buFontTx/>
              <a:buChar char="-"/>
            </a:pPr>
            <a:r>
              <a:rPr lang="ru-RU" sz="2800" smtClean="0"/>
              <a:t>      -    5        47   &lt;</a:t>
            </a:r>
          </a:p>
          <a:p>
            <a:pPr eaLnBrk="1" hangingPunct="1">
              <a:buFontTx/>
              <a:buChar char="-"/>
            </a:pPr>
            <a:r>
              <a:rPr lang="ru-RU" sz="2800" smtClean="0"/>
              <a:t>&gt;         +</a:t>
            </a:r>
          </a:p>
        </p:txBody>
      </p:sp>
      <p:pic>
        <p:nvPicPr>
          <p:cNvPr id="23555" name="Picture 4" descr="BD00146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4652963"/>
            <a:ext cx="2232025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Line 74"/>
          <p:cNvSpPr>
            <a:spLocks noChangeShapeType="1"/>
          </p:cNvSpPr>
          <p:nvPr/>
        </p:nvSpPr>
        <p:spPr bwMode="auto">
          <a:xfrm>
            <a:off x="4643438" y="4724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3557" name="Line 76"/>
          <p:cNvSpPr>
            <a:spLocks noChangeShapeType="1"/>
          </p:cNvSpPr>
          <p:nvPr/>
        </p:nvSpPr>
        <p:spPr bwMode="auto">
          <a:xfrm>
            <a:off x="4427538" y="48688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3558" name="Line 99"/>
          <p:cNvSpPr>
            <a:spLocks noChangeShapeType="1"/>
          </p:cNvSpPr>
          <p:nvPr/>
        </p:nvSpPr>
        <p:spPr bwMode="auto">
          <a:xfrm flipH="1" flipV="1">
            <a:off x="7624763" y="4868863"/>
            <a:ext cx="42862" cy="730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50" name="Содержимое 49"/>
          <p:cNvSpPr>
            <a:spLocks noGrp="1"/>
          </p:cNvSpPr>
          <p:nvPr>
            <p:ph sz="quarter" idx="3"/>
          </p:nvPr>
        </p:nvSpPr>
        <p:spPr>
          <a:xfrm>
            <a:off x="4643438" y="1714500"/>
            <a:ext cx="3890962" cy="43053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Задание № 2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dirty="0" smtClean="0"/>
              <a:t>55     +   6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dirty="0" smtClean="0"/>
              <a:t>            84       5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dirty="0" smtClean="0"/>
              <a:t>     77   -     8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dirty="0" smtClean="0"/>
              <a:t>      92         &gt;     &lt;          3      =</a:t>
            </a:r>
          </a:p>
          <a:p>
            <a:pPr marL="514350" indent="-514350">
              <a:buFont typeface="Wingdings" pitchFamily="2" charset="2"/>
              <a:buAutoNum type="arabicPlain" startAt="55"/>
              <a:defRPr/>
            </a:pPr>
            <a:endParaRPr lang="ru-RU" dirty="0" smtClean="0"/>
          </a:p>
          <a:p>
            <a:pPr marL="514350" indent="-514350"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Домашнее задание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7924800" cy="1584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1800" dirty="0" smtClean="0"/>
              <a:t>	</a:t>
            </a:r>
            <a:r>
              <a:rPr lang="ru-RU" sz="44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№4, №6 стр. 50.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ru-RU" sz="1800" dirty="0" smtClean="0"/>
              <a:t>	</a:t>
            </a:r>
          </a:p>
        </p:txBody>
      </p:sp>
      <p:pic>
        <p:nvPicPr>
          <p:cNvPr id="24580" name="Picture 5" descr="BD0721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625" y="3746500"/>
            <a:ext cx="2665413" cy="213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Блиц – турнир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/>
              <a:t>У каждого на столе тесты. Нужно выбрать и обвести правильные ответы.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00FF"/>
                </a:solidFill>
              </a:rPr>
              <a:t>Коля подтянулся 14 раз, а Саша на 2 раза меньше. Сколько раз подтянулся Саша?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           14+2       14-2       1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rgbClr val="FF0000"/>
                </a:solidFill>
              </a:rPr>
              <a:t>  Ответ: 14-2=12(раз)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00FF"/>
                </a:solidFill>
              </a:rPr>
              <a:t>Вася отжался 14 раз, а Миша на 2 раза больше. Сколько раз отжался Миша?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           14+2       14-2      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rgbClr val="FF0000"/>
                </a:solidFill>
              </a:rPr>
              <a:t>  Ответ: 14+2=16 (раз)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sz="280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Блиц – турнир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7924800" cy="48244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3. Маша идёт до школы 15 минут, а Вера добегает за 5 минут. На сколько дольше идёт до школы Маша?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rgbClr val="0000FF"/>
                </a:solidFill>
              </a:rPr>
              <a:t>	15+5			15-5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rgbClr val="FF0000"/>
                </a:solidFill>
              </a:rPr>
              <a:t>  Ответ: 15-5=10(мин)</a:t>
            </a: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Блиц – турнир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7853363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rgbClr val="0000FF"/>
                </a:solidFill>
              </a:rPr>
              <a:t>4. Юра собрал 6 вёдер картофеля, а папа на 3 больше. Сколько вёдер картофеля собрал папа?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rgbClr val="0000FF"/>
                </a:solidFill>
              </a:rPr>
              <a:t>         6+3           6-3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rgbClr val="FF0000"/>
                </a:solidFill>
              </a:rPr>
              <a:t>Ответ: 6+3=9(в.)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rgbClr val="0000FF"/>
                </a:solidFill>
              </a:rPr>
              <a:t>5. Таня съела 12 слив, а Оля на 3 меньше. Сколько слив съела Оля?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rgbClr val="0000FF"/>
                </a:solidFill>
              </a:rPr>
              <a:t>12+3          12-3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rgbClr val="FF0000"/>
                </a:solidFill>
              </a:rPr>
              <a:t>Ответ: 12-3=15(с.)</a:t>
            </a: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Итог урока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7924800" cy="4370387"/>
          </a:xfrm>
        </p:spPr>
        <p:txBody>
          <a:bodyPr/>
          <a:lstStyle/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Наше путешествие подошло к концу.</a:t>
            </a:r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Какое открытие вы сделали сегодня на уроке?</a:t>
            </a:r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Что вам помогло в решении примеров?</a:t>
            </a:r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Вспомните действия, которые вы выполняли.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/>
              <a:t>	</a:t>
            </a:r>
          </a:p>
        </p:txBody>
      </p:sp>
      <p:pic>
        <p:nvPicPr>
          <p:cNvPr id="100357" name="Picture 5" descr="BD05088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788" y="3068638"/>
            <a:ext cx="1625600" cy="290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Рефлексия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*Кто доволен своей работой на уроке?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36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*Что было легко на уроке?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* Что было трудно на уроке?</a:t>
            </a:r>
          </a:p>
        </p:txBody>
      </p:sp>
      <p:pic>
        <p:nvPicPr>
          <p:cNvPr id="29700" name="Picture 4" descr="C:\Users\1\Desktop\картинки\smiley21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2286000"/>
            <a:ext cx="16430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 descr="C:\Users\1\Desktop\картинки\1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813" y="2214563"/>
            <a:ext cx="15716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6" descr="C:\Users\1\Desktop\картинки\nasekomie015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3563" y="4643438"/>
            <a:ext cx="2214562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Задачи :</a:t>
            </a:r>
          </a:p>
        </p:txBody>
      </p:sp>
      <p:sp>
        <p:nvSpPr>
          <p:cNvPr id="5123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mtClean="0"/>
              <a:t>Учить находить значение числовых выражений удобным способом.</a:t>
            </a:r>
          </a:p>
          <a:p>
            <a:pPr>
              <a:buFont typeface="Arial" pitchFamily="34" charset="0"/>
              <a:buChar char="•"/>
            </a:pPr>
            <a:r>
              <a:rPr lang="ru-RU" smtClean="0"/>
              <a:t>Закреплять умение заменять двузначное число суммой разрядных слагаемых.</a:t>
            </a:r>
          </a:p>
          <a:p>
            <a:pPr>
              <a:buFont typeface="Arial" pitchFamily="34" charset="0"/>
              <a:buChar char="•"/>
            </a:pPr>
            <a:r>
              <a:rPr lang="ru-RU" smtClean="0"/>
              <a:t>Развивать математическую  речь, логическое мышление.</a:t>
            </a: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95288" y="1700213"/>
            <a:ext cx="3960812" cy="4033837"/>
            <a:chOff x="1020" y="1752"/>
            <a:chExt cx="2087" cy="2087"/>
          </a:xfrm>
        </p:grpSpPr>
        <p:sp>
          <p:nvSpPr>
            <p:cNvPr id="6154" name="AutoShape 5"/>
            <p:cNvSpPr>
              <a:spLocks noChangeArrowheads="1"/>
            </p:cNvSpPr>
            <p:nvPr/>
          </p:nvSpPr>
          <p:spPr bwMode="auto">
            <a:xfrm>
              <a:off x="1020" y="1752"/>
              <a:ext cx="2087" cy="2087"/>
            </a:xfrm>
            <a:prstGeom prst="sun">
              <a:avLst>
                <a:gd name="adj" fmla="val 25000"/>
              </a:avLst>
            </a:prstGeom>
            <a:solidFill>
              <a:srgbClr val="FFCC00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5" name="AutoShape 6"/>
            <p:cNvSpPr>
              <a:spLocks noChangeArrowheads="1"/>
            </p:cNvSpPr>
            <p:nvPr/>
          </p:nvSpPr>
          <p:spPr bwMode="auto">
            <a:xfrm>
              <a:off x="1519" y="2251"/>
              <a:ext cx="1089" cy="1089"/>
            </a:xfrm>
            <a:prstGeom prst="smileyFace">
              <a:avLst>
                <a:gd name="adj" fmla="val 4653"/>
              </a:avLst>
            </a:prstGeom>
            <a:solidFill>
              <a:srgbClr val="FFCC00"/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643438" y="1700213"/>
            <a:ext cx="4032250" cy="4033837"/>
            <a:chOff x="2925" y="1071"/>
            <a:chExt cx="2540" cy="2541"/>
          </a:xfrm>
        </p:grpSpPr>
        <p:grpSp>
          <p:nvGrpSpPr>
            <p:cNvPr id="6149" name="Group 8"/>
            <p:cNvGrpSpPr>
              <a:grpSpLocks/>
            </p:cNvGrpSpPr>
            <p:nvPr/>
          </p:nvGrpSpPr>
          <p:grpSpPr bwMode="auto">
            <a:xfrm>
              <a:off x="2925" y="1071"/>
              <a:ext cx="2540" cy="2541"/>
              <a:chOff x="1020" y="1752"/>
              <a:chExt cx="2087" cy="2087"/>
            </a:xfrm>
          </p:grpSpPr>
          <p:sp>
            <p:nvSpPr>
              <p:cNvPr id="6152" name="AutoShape 9"/>
              <p:cNvSpPr>
                <a:spLocks noChangeArrowheads="1"/>
              </p:cNvSpPr>
              <p:nvPr/>
            </p:nvSpPr>
            <p:spPr bwMode="auto">
              <a:xfrm>
                <a:off x="1020" y="1752"/>
                <a:ext cx="2087" cy="2087"/>
              </a:xfrm>
              <a:prstGeom prst="sun">
                <a:avLst>
                  <a:gd name="adj" fmla="val 25000"/>
                </a:avLst>
              </a:prstGeom>
              <a:solidFill>
                <a:srgbClr val="FFCC00"/>
              </a:solidFill>
              <a:ln w="28575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53" name="AutoShape 10"/>
              <p:cNvSpPr>
                <a:spLocks noChangeArrowheads="1"/>
              </p:cNvSpPr>
              <p:nvPr/>
            </p:nvSpPr>
            <p:spPr bwMode="auto">
              <a:xfrm>
                <a:off x="1519" y="2251"/>
                <a:ext cx="1089" cy="1089"/>
              </a:xfrm>
              <a:prstGeom prst="smileyFace">
                <a:avLst>
                  <a:gd name="adj" fmla="val 4653"/>
                </a:avLst>
              </a:prstGeom>
              <a:solidFill>
                <a:srgbClr val="FFCC00"/>
              </a:solidFill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6150" name="Rectangle 12"/>
            <p:cNvSpPr>
              <a:spLocks noChangeArrowheads="1"/>
            </p:cNvSpPr>
            <p:nvPr/>
          </p:nvSpPr>
          <p:spPr bwMode="auto">
            <a:xfrm>
              <a:off x="3809" y="2561"/>
              <a:ext cx="772" cy="222"/>
            </a:xfrm>
            <a:prstGeom prst="rect">
              <a:avLst/>
            </a:prstGeom>
            <a:solidFill>
              <a:srgbClr val="FFCC00"/>
            </a:soli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51" name="Arc 13"/>
            <p:cNvSpPr>
              <a:spLocks/>
            </p:cNvSpPr>
            <p:nvPr/>
          </p:nvSpPr>
          <p:spPr bwMode="auto">
            <a:xfrm rot="-2959248">
              <a:off x="4057" y="2478"/>
              <a:ext cx="332" cy="38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CC00"/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1759" name="WordArt 15"/>
          <p:cNvSpPr>
            <a:spLocks noChangeArrowheads="1" noChangeShapeType="1" noTextEdit="1"/>
          </p:cNvSpPr>
          <p:nvPr/>
        </p:nvSpPr>
        <p:spPr bwMode="auto">
          <a:xfrm>
            <a:off x="4067175" y="260350"/>
            <a:ext cx="720725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?</a:t>
            </a: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346950" cy="32686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4000" b="1" smtClean="0"/>
              <a:t>	</a:t>
            </a:r>
            <a:r>
              <a:rPr lang="ru-RU" sz="3600" b="1" smtClean="0"/>
              <a:t>Я надеюсь, что это бодрое и радостное настроение сохранится у вас на протяжении всего урока – путешествия.</a:t>
            </a:r>
          </a:p>
        </p:txBody>
      </p:sp>
      <p:pic>
        <p:nvPicPr>
          <p:cNvPr id="7171" name="Picture 4" descr="BD0521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886200"/>
            <a:ext cx="2133600" cy="209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Наш девиз:</a:t>
            </a:r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>
            <a:off x="684213" y="1628775"/>
            <a:ext cx="7632700" cy="424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"Не будь тороплив,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а будь терпелив".</a:t>
            </a: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Актуализация знаний      </a:t>
            </a:r>
            <a:r>
              <a:rPr lang="ru-RU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(7минут)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smtClean="0"/>
              <a:t>Работа в парах. Повторение состава числа 10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 smtClean="0">
                <a:solidFill>
                  <a:srgbClr val="0000FF"/>
                </a:solidFill>
              </a:rPr>
              <a:t>«Начнём наше путешествие с Острова устного счета». Сначала мы повторим состав числа 10                       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5       ?   4         ?     7       ?     8       ?       9        ?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lain" startAt="5"/>
            </a:pPr>
            <a:endParaRPr lang="ru-RU" sz="28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/>
          </a:p>
        </p:txBody>
      </p:sp>
      <p:sp>
        <p:nvSpPr>
          <p:cNvPr id="4" name="Десятиугольник 3"/>
          <p:cNvSpPr/>
          <p:nvPr/>
        </p:nvSpPr>
        <p:spPr bwMode="auto">
          <a:xfrm>
            <a:off x="714375" y="3500438"/>
            <a:ext cx="914400" cy="914400"/>
          </a:xfrm>
          <a:prstGeom prst="decag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ru-RU" sz="3600" dirty="0">
                <a:solidFill>
                  <a:srgbClr val="C00000"/>
                </a:solidFill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5" name="Десятиугольник 4"/>
          <p:cNvSpPr/>
          <p:nvPr/>
        </p:nvSpPr>
        <p:spPr bwMode="auto">
          <a:xfrm>
            <a:off x="2143125" y="3571875"/>
            <a:ext cx="914400" cy="914400"/>
          </a:xfrm>
          <a:prstGeom prst="decag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ru-RU" sz="3600" dirty="0">
                <a:solidFill>
                  <a:srgbClr val="C00000"/>
                </a:solidFill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6" name="Десятиугольник 5"/>
          <p:cNvSpPr/>
          <p:nvPr/>
        </p:nvSpPr>
        <p:spPr bwMode="auto">
          <a:xfrm>
            <a:off x="7215188" y="3500438"/>
            <a:ext cx="914400" cy="914400"/>
          </a:xfrm>
          <a:prstGeom prst="decag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ru-RU" sz="3200" dirty="0">
                <a:solidFill>
                  <a:srgbClr val="C00000"/>
                </a:solidFill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7" name="Десятиугольник 6"/>
          <p:cNvSpPr/>
          <p:nvPr/>
        </p:nvSpPr>
        <p:spPr bwMode="auto">
          <a:xfrm>
            <a:off x="5357813" y="3429000"/>
            <a:ext cx="914400" cy="914400"/>
          </a:xfrm>
          <a:prstGeom prst="decag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ru-RU" sz="3200" dirty="0">
                <a:solidFill>
                  <a:srgbClr val="C00000"/>
                </a:solidFill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8" name="Десятиугольник 7"/>
          <p:cNvSpPr/>
          <p:nvPr/>
        </p:nvSpPr>
        <p:spPr bwMode="auto">
          <a:xfrm>
            <a:off x="3786188" y="3429000"/>
            <a:ext cx="914400" cy="914400"/>
          </a:xfrm>
          <a:prstGeom prst="decag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ru-RU" sz="3200" dirty="0">
                <a:solidFill>
                  <a:srgbClr val="C00000"/>
                </a:solidFill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9225" name="Прямая со стрелкой 10"/>
          <p:cNvCxnSpPr>
            <a:cxnSpLocks noChangeShapeType="1"/>
            <a:stCxn id="4" idx="4"/>
          </p:cNvCxnSpPr>
          <p:nvPr/>
        </p:nvCxnSpPr>
        <p:spPr bwMode="auto">
          <a:xfrm rot="5400000">
            <a:off x="758031" y="4514057"/>
            <a:ext cx="371475" cy="1730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9226" name="Прямая со стрелкой 12"/>
          <p:cNvCxnSpPr>
            <a:cxnSpLocks noChangeShapeType="1"/>
          </p:cNvCxnSpPr>
          <p:nvPr/>
        </p:nvCxnSpPr>
        <p:spPr bwMode="auto">
          <a:xfrm rot="16200000" flipH="1">
            <a:off x="1370807" y="4415631"/>
            <a:ext cx="300038" cy="3270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9227" name="Прямая со стрелкой 15"/>
          <p:cNvCxnSpPr>
            <a:cxnSpLocks noChangeShapeType="1"/>
            <a:stCxn id="5" idx="4"/>
          </p:cNvCxnSpPr>
          <p:nvPr/>
        </p:nvCxnSpPr>
        <p:spPr bwMode="auto">
          <a:xfrm rot="5400000">
            <a:off x="2179638" y="4521200"/>
            <a:ext cx="314325" cy="2444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9228" name="Прямая со стрелкой 18"/>
          <p:cNvCxnSpPr>
            <a:cxnSpLocks noChangeShapeType="1"/>
          </p:cNvCxnSpPr>
          <p:nvPr/>
        </p:nvCxnSpPr>
        <p:spPr bwMode="auto">
          <a:xfrm rot="16200000" flipH="1">
            <a:off x="2835275" y="4451351"/>
            <a:ext cx="300037" cy="3984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9229" name="Прямая со стрелкой 23"/>
          <p:cNvCxnSpPr>
            <a:cxnSpLocks noChangeShapeType="1"/>
            <a:stCxn id="8" idx="4"/>
          </p:cNvCxnSpPr>
          <p:nvPr/>
        </p:nvCxnSpPr>
        <p:spPr bwMode="auto">
          <a:xfrm rot="5400000">
            <a:off x="3829844" y="4299744"/>
            <a:ext cx="228600" cy="3159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9230" name="Прямая со стрелкой 29"/>
          <p:cNvCxnSpPr>
            <a:cxnSpLocks noChangeShapeType="1"/>
            <a:stCxn id="8" idx="3"/>
          </p:cNvCxnSpPr>
          <p:nvPr/>
        </p:nvCxnSpPr>
        <p:spPr bwMode="auto">
          <a:xfrm rot="16200000" flipH="1">
            <a:off x="4435475" y="4292600"/>
            <a:ext cx="228600" cy="330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9231" name="Прямая со стрелкой 32"/>
          <p:cNvCxnSpPr>
            <a:cxnSpLocks noChangeShapeType="1"/>
            <a:stCxn id="7" idx="4"/>
          </p:cNvCxnSpPr>
          <p:nvPr/>
        </p:nvCxnSpPr>
        <p:spPr bwMode="auto">
          <a:xfrm rot="5400000">
            <a:off x="5472906" y="4299744"/>
            <a:ext cx="157163" cy="2444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9232" name="Прямая со стрелкой 34"/>
          <p:cNvCxnSpPr>
            <a:cxnSpLocks noChangeShapeType="1"/>
            <a:stCxn id="7" idx="3"/>
          </p:cNvCxnSpPr>
          <p:nvPr/>
        </p:nvCxnSpPr>
        <p:spPr bwMode="auto">
          <a:xfrm rot="16200000" flipH="1">
            <a:off x="5971382" y="4328318"/>
            <a:ext cx="228600" cy="2587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9233" name="Прямая со стрелкой 36"/>
          <p:cNvCxnSpPr>
            <a:cxnSpLocks noChangeShapeType="1"/>
            <a:stCxn id="6" idx="4"/>
          </p:cNvCxnSpPr>
          <p:nvPr/>
        </p:nvCxnSpPr>
        <p:spPr bwMode="auto">
          <a:xfrm rot="5400000">
            <a:off x="7294563" y="4335463"/>
            <a:ext cx="157162" cy="3159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9234" name="Прямая со стрелкой 38"/>
          <p:cNvCxnSpPr>
            <a:cxnSpLocks noChangeShapeType="1"/>
            <a:stCxn id="6" idx="3"/>
          </p:cNvCxnSpPr>
          <p:nvPr/>
        </p:nvCxnSpPr>
        <p:spPr bwMode="auto">
          <a:xfrm rot="16200000" flipH="1">
            <a:off x="7935913" y="4292600"/>
            <a:ext cx="228600" cy="4730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pic>
        <p:nvPicPr>
          <p:cNvPr id="9235" name="Picture 4" descr="C:\Users\1\Desktop\картинки\smiley21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88" y="2286000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Что у вас получилось?</a:t>
            </a:r>
          </a:p>
        </p:txBody>
      </p:sp>
      <p:sp>
        <p:nvSpPr>
          <p:cNvPr id="10243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mtClean="0"/>
              <a:t>Перед вами листы бумаги. На них нарисованы цветы и пчёлки. Помогите каждой пчёлке найти свой цветок. </a:t>
            </a:r>
          </a:p>
          <a:p>
            <a:pPr algn="ctr">
              <a:buFont typeface="Wingdings" pitchFamily="2" charset="2"/>
              <a:buNone/>
            </a:pPr>
            <a:r>
              <a:rPr lang="ru-RU" sz="2000" smtClean="0"/>
              <a:t>(один ученик выполняет задание у доски)</a:t>
            </a:r>
          </a:p>
          <a:p>
            <a:pPr>
              <a:buFont typeface="Wingdings" pitchFamily="2" charset="2"/>
              <a:buNone/>
            </a:pPr>
            <a:r>
              <a:rPr lang="ru-RU" smtClean="0"/>
              <a:t>                     20+10                       10+40                                                       </a:t>
            </a:r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smtClean="0"/>
              <a:t>   10+10                               20+10</a:t>
            </a:r>
          </a:p>
        </p:txBody>
      </p:sp>
      <p:sp>
        <p:nvSpPr>
          <p:cNvPr id="10244" name="32-конечная звезда 5"/>
          <p:cNvSpPr>
            <a:spLocks noChangeArrowheads="1"/>
          </p:cNvSpPr>
          <p:nvPr/>
        </p:nvSpPr>
        <p:spPr bwMode="auto">
          <a:xfrm>
            <a:off x="1908175" y="3573463"/>
            <a:ext cx="914400" cy="914400"/>
          </a:xfrm>
          <a:prstGeom prst="star32">
            <a:avLst>
              <a:gd name="adj" fmla="val 37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sz="2800">
                <a:solidFill>
                  <a:srgbClr val="C00000"/>
                </a:solidFill>
              </a:rPr>
              <a:t>20</a:t>
            </a:r>
          </a:p>
        </p:txBody>
      </p:sp>
      <p:sp>
        <p:nvSpPr>
          <p:cNvPr id="10245" name="32-конечная звезда 6"/>
          <p:cNvSpPr>
            <a:spLocks noChangeArrowheads="1"/>
          </p:cNvSpPr>
          <p:nvPr/>
        </p:nvSpPr>
        <p:spPr bwMode="auto">
          <a:xfrm>
            <a:off x="7358063" y="4500563"/>
            <a:ext cx="914400" cy="914400"/>
          </a:xfrm>
          <a:prstGeom prst="star32">
            <a:avLst>
              <a:gd name="adj" fmla="val 37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sz="2400">
                <a:solidFill>
                  <a:srgbClr val="C00000"/>
                </a:solidFill>
              </a:rPr>
              <a:t>47</a:t>
            </a:r>
          </a:p>
        </p:txBody>
      </p:sp>
      <p:sp>
        <p:nvSpPr>
          <p:cNvPr id="10246" name="32-конечная звезда 7"/>
          <p:cNvSpPr>
            <a:spLocks noChangeArrowheads="1"/>
          </p:cNvSpPr>
          <p:nvPr/>
        </p:nvSpPr>
        <p:spPr bwMode="auto">
          <a:xfrm>
            <a:off x="4286250" y="4929188"/>
            <a:ext cx="1000125" cy="914400"/>
          </a:xfrm>
          <a:prstGeom prst="star32">
            <a:avLst>
              <a:gd name="adj" fmla="val 37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sz="2400">
                <a:solidFill>
                  <a:srgbClr val="C00000"/>
                </a:solidFill>
              </a:rPr>
              <a:t>50</a:t>
            </a:r>
          </a:p>
        </p:txBody>
      </p:sp>
      <p:sp>
        <p:nvSpPr>
          <p:cNvPr id="10247" name="32-конечная звезда 8"/>
          <p:cNvSpPr>
            <a:spLocks noChangeArrowheads="1"/>
          </p:cNvSpPr>
          <p:nvPr/>
        </p:nvSpPr>
        <p:spPr bwMode="auto">
          <a:xfrm>
            <a:off x="5364163" y="3500438"/>
            <a:ext cx="914400" cy="914400"/>
          </a:xfrm>
          <a:prstGeom prst="star32">
            <a:avLst>
              <a:gd name="adj" fmla="val 37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sz="2400">
                <a:solidFill>
                  <a:srgbClr val="C00000"/>
                </a:solidFill>
              </a:rPr>
              <a:t>30</a:t>
            </a:r>
          </a:p>
        </p:txBody>
      </p:sp>
      <p:pic>
        <p:nvPicPr>
          <p:cNvPr id="10248" name="Picture 6" descr="C:\Users\1\Desktop\картинки\smiley218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6563" y="4929188"/>
            <a:ext cx="9429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6" descr="C:\Users\1\Desktop\картинки\smiley218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4663" y="3429000"/>
            <a:ext cx="9429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6" descr="C:\Users\1\Desktop\картинки\smiley218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8125" y="2928938"/>
            <a:ext cx="9429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6" descr="C:\Users\1\Desktop\картинки\smiley218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50" y="4714875"/>
            <a:ext cx="9429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71500" y="1571625"/>
            <a:ext cx="7924800" cy="4929188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                                            </a:t>
            </a:r>
            <a:r>
              <a:rPr lang="ru-RU" sz="7200" dirty="0" smtClean="0">
                <a:solidFill>
                  <a:schemeClr val="accent2">
                    <a:lumMod val="75000"/>
                  </a:schemeClr>
                </a:solidFill>
              </a:rPr>
              <a:t>47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Посмотрите, одна из пчёлок напоминает нам о чистописании. А повторим мы сегодня написание тех цифр, из которых состоит число цветка, который оказался лишним. Что это за число? Почему оно лишнее? Из каких цифр состоит число? 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* Какие еще числа можно составить из этих цифр?</a:t>
            </a:r>
            <a:r>
              <a:rPr lang="ru-RU" sz="2000" dirty="0" smtClean="0"/>
              <a:t>    (Запишите в тетради самостоятельно)</a:t>
            </a: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                         </a:t>
            </a:r>
            <a:endParaRPr lang="ru-RU" dirty="0"/>
          </a:p>
        </p:txBody>
      </p:sp>
      <p:sp>
        <p:nvSpPr>
          <p:cNvPr id="11267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Чистописание</a:t>
            </a:r>
          </a:p>
        </p:txBody>
      </p:sp>
      <p:pic>
        <p:nvPicPr>
          <p:cNvPr id="11268" name="Picture 13" descr="C:\Users\1\Desktop\картинки\smiley218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188" y="928688"/>
            <a:ext cx="16430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1377</TotalTime>
  <Words>1093</Words>
  <Application>Microsoft Office PowerPoint</Application>
  <PresentationFormat>Экран (4:3)</PresentationFormat>
  <Paragraphs>211</Paragraphs>
  <Slides>27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Wingdings</vt:lpstr>
      <vt:lpstr>Calibri</vt:lpstr>
      <vt:lpstr>Times New Roman</vt:lpstr>
      <vt:lpstr>Arial Black</vt:lpstr>
      <vt:lpstr>Скругленный</vt:lpstr>
      <vt:lpstr>Приемы вычисления для случаев вида 26+4,95+5</vt:lpstr>
      <vt:lpstr>Цель урока:</vt:lpstr>
      <vt:lpstr>Задачи :</vt:lpstr>
      <vt:lpstr>Слайд 4</vt:lpstr>
      <vt:lpstr>Слайд 5</vt:lpstr>
      <vt:lpstr>Наш девиз:</vt:lpstr>
      <vt:lpstr>Актуализация знаний      (7минут)</vt:lpstr>
      <vt:lpstr>Что у вас получилось?</vt:lpstr>
      <vt:lpstr>Чистописание</vt:lpstr>
      <vt:lpstr>Слайд 10</vt:lpstr>
      <vt:lpstr>Объяснение нового материала</vt:lpstr>
      <vt:lpstr>Постановка учебной задачи.</vt:lpstr>
      <vt:lpstr>Анализ новых числовых выражений</vt:lpstr>
      <vt:lpstr>Проверка</vt:lpstr>
      <vt:lpstr>Физкультминутка</vt:lpstr>
      <vt:lpstr>Слайд 16</vt:lpstr>
      <vt:lpstr>Остров задач</vt:lpstr>
      <vt:lpstr>Работа над задачей</vt:lpstr>
      <vt:lpstr>Работа над числовым выражением</vt:lpstr>
      <vt:lpstr> Станция «Творческая»</vt:lpstr>
      <vt:lpstr>Слайд 21</vt:lpstr>
      <vt:lpstr>Домашнее задание</vt:lpstr>
      <vt:lpstr>Блиц – турнир</vt:lpstr>
      <vt:lpstr>Блиц – турнир</vt:lpstr>
      <vt:lpstr>Блиц – турнир</vt:lpstr>
      <vt:lpstr>Итог урока</vt:lpstr>
      <vt:lpstr>Рефлексия</vt:lpstr>
    </vt:vector>
  </TitlesOfParts>
  <Company>Школа №7 г. Мценск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SERVER</dc:creator>
  <cp:lastModifiedBy>Дарёна</cp:lastModifiedBy>
  <cp:revision>137</cp:revision>
  <cp:lastPrinted>1601-01-01T00:00:00Z</cp:lastPrinted>
  <dcterms:created xsi:type="dcterms:W3CDTF">2007-04-24T10:35:21Z</dcterms:created>
  <dcterms:modified xsi:type="dcterms:W3CDTF">2012-03-28T20:10:22Z</dcterms:modified>
</cp:coreProperties>
</file>