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8" r:id="rId5"/>
    <p:sldId id="267" r:id="rId6"/>
    <p:sldId id="271" r:id="rId7"/>
    <p:sldId id="272" r:id="rId8"/>
    <p:sldId id="261" r:id="rId9"/>
    <p:sldId id="262" r:id="rId10"/>
    <p:sldId id="263" r:id="rId11"/>
    <p:sldId id="274" r:id="rId12"/>
    <p:sldId id="273" r:id="rId13"/>
    <p:sldId id="269" r:id="rId14"/>
    <p:sldId id="270" r:id="rId15"/>
    <p:sldId id="275" r:id="rId16"/>
    <p:sldId id="276" r:id="rId17"/>
    <p:sldId id="264" r:id="rId18"/>
    <p:sldId id="265" r:id="rId19"/>
    <p:sldId id="26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09" autoAdjust="0"/>
    <p:restoredTop sz="94718" autoAdjust="0"/>
  </p:normalViewPr>
  <p:slideViewPr>
    <p:cSldViewPr>
      <p:cViewPr>
        <p:scale>
          <a:sx n="70" d="100"/>
          <a:sy n="70" d="100"/>
        </p:scale>
        <p:origin x="-1194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5F4D4EB3-33CD-496C-9147-79183F66F663}" type="datetimeFigureOut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33AC0DE-EBA4-4AA5-A6A0-FF1502F7C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E91FC4-682C-4F7B-9315-68D99BFCD35A}" type="slidenum">
              <a:rPr lang="ru-RU" smtClean="0"/>
              <a:pPr/>
              <a:t>13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61737-1B8A-402D-86D9-B3F406EB726C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1DD93E-95BF-4F81-B847-D88F288DCC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937BD-A04B-425F-989A-27ED1E514BD2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56950-3C3C-42F0-B122-7B6BC5F10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DD5EE-1373-4E3A-B618-304CE8028D5B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0B40C0-7152-4AC1-9B93-4847F3D23A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5C64C-6CF0-42DD-BDF0-D89BFBF08414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859517-0492-4C85-A099-15E821609D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94DDC-3C0A-42D6-ABEC-AE134895F7A2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254F-F272-4075-9FC3-942BBA94CB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8EE57-ECD5-4158-B5BB-32FE414F90AD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DCF5F-5509-4FA6-ADBD-FC485055C4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74EDD-FBA3-4474-9A55-C0942E5962D7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C359-0580-4F3A-874E-1C81F1099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F56F9-386F-445A-88CA-DBCAB9C04916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0D832-E3B8-43CB-A9A6-E0BFD27379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43C89-D933-475D-A7D6-D1F7F41FDF2D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08A82-01CB-45FC-8EA1-9B58FD7BD3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B202-B59F-4932-B923-9B04DC200A16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4E360-AC04-4A10-AFCD-C91B45D099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807D5-9EA6-4D45-8FE2-04798800D322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DB6DC-91BE-49C6-B72E-CA628C27F3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circle">
            <a:fillToRect l="100000" t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685D01-A0E1-4FE8-BA70-0F5EA02AB754}" type="datetime1">
              <a:rPr lang="ru-RU"/>
              <a:pPr>
                <a:defRPr/>
              </a:pPr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3DB7A1-EC5B-478F-893A-845AFF65ED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571500" y="1143000"/>
            <a:ext cx="7772400" cy="1470025"/>
          </a:xfrm>
        </p:spPr>
        <p:txBody>
          <a:bodyPr/>
          <a:lstStyle/>
          <a:p>
            <a:pPr eaLnBrk="1" hangingPunct="1"/>
            <a:r>
              <a:rPr lang="ru-RU" b="1" i="1" u="sng" smtClean="0">
                <a:effectLst>
                  <a:outerShdw blurRad="38100" dist="38100" dir="2700000" algn="tl">
                    <a:srgbClr val="C0C0C0"/>
                  </a:outerShdw>
                </a:effectLst>
                <a:ea typeface="Aharoni"/>
                <a:cs typeface="Aharoni"/>
              </a:rPr>
              <a:t>Профилактика и коррекция  плоскостопия у детей на уроках физической культуры</a:t>
            </a:r>
            <a:endParaRPr lang="ru-RU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14625" y="4929188"/>
            <a:ext cx="6000750" cy="923925"/>
          </a:xfrm>
        </p:spPr>
        <p:txBody>
          <a:bodyPr rtlCol="0">
            <a:normAutofit fontScale="77500" lnSpcReduction="20000"/>
          </a:bodyPr>
          <a:lstStyle/>
          <a:p>
            <a:pPr indent="1976438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Подготовили:</a:t>
            </a:r>
          </a:p>
          <a:p>
            <a:pPr indent="1976438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Шпиро Елена Борисовна</a:t>
            </a:r>
          </a:p>
          <a:p>
            <a:pPr indent="1976438"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</a:rPr>
              <a:t>Шпиро Владимир Валентинович</a:t>
            </a:r>
          </a:p>
        </p:txBody>
      </p:sp>
      <p:pic>
        <p:nvPicPr>
          <p:cNvPr id="14339" name="Picture 3" descr="C:\Documents and Settings\All Users\Документы\Мои рисунки\школа- картинки\093115f16d924f6a669787e5ae57bdd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3895725"/>
            <a:ext cx="24288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2000250" y="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i="1">
                <a:latin typeface="Times New Roman" pitchFamily="18" charset="0"/>
                <a:cs typeface="Times New Roman" pitchFamily="18" charset="0"/>
              </a:rPr>
              <a:t>Кронштадт</a:t>
            </a:r>
          </a:p>
        </p:txBody>
      </p:sp>
    </p:spTree>
  </p:cSld>
  <p:clrMapOvr>
    <a:masterClrMapping/>
  </p:clrMapOvr>
  <p:transition spd="slow" advTm="7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3" grpId="0" build="p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5D9896-3E5F-4E92-9F57-F2D6EBBE7CE2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14000" contrast="21000"/>
          </a:blip>
          <a:srcRect/>
          <a:stretch>
            <a:fillRect/>
          </a:stretch>
        </p:blipFill>
        <p:spPr bwMode="auto">
          <a:xfrm>
            <a:off x="6429388" y="285728"/>
            <a:ext cx="1928826" cy="33575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57188" y="500063"/>
            <a:ext cx="55721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1938" algn="just"/>
            <a:endParaRPr lang="en-US" sz="2800" i="1" u="sng">
              <a:latin typeface="Times New Roman" pitchFamily="18" charset="0"/>
              <a:cs typeface="Times New Roman" pitchFamily="18" charset="0"/>
            </a:endParaRPr>
          </a:p>
          <a:p>
            <a:pPr indent="2619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положить на пол палку и пройти по ней боком, заложив руки зa голову;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5000" contrast="51000"/>
          </a:blip>
          <a:srcRect/>
          <a:stretch>
            <a:fillRect/>
          </a:stretch>
        </p:blipFill>
        <p:spPr bwMode="auto">
          <a:xfrm>
            <a:off x="785786" y="2928934"/>
            <a:ext cx="1928826" cy="3400302"/>
          </a:xfrm>
          <a:prstGeom prst="rect">
            <a:avLst/>
          </a:prstGeom>
          <a:solidFill>
            <a:schemeClr val="accent4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286125" y="4572000"/>
            <a:ext cx="50720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поднять пальцами ног с пола носовой платок;</a:t>
            </a:r>
          </a:p>
        </p:txBody>
      </p:sp>
    </p:spTree>
  </p:cSld>
  <p:clrMapOvr>
    <a:masterClrMapping/>
  </p:clrMapOvr>
  <p:transition spd="slow" advTm="12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FE3648-B98B-46E1-B55E-37CB91712DED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3000" contrast="46000"/>
          </a:blip>
          <a:srcRect/>
          <a:stretch>
            <a:fillRect/>
          </a:stretch>
        </p:blipFill>
        <p:spPr bwMode="auto">
          <a:xfrm>
            <a:off x="285720" y="285728"/>
            <a:ext cx="1857388" cy="377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643188" y="642938"/>
            <a:ext cx="51895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35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вращать на полу мяч ногой;</a:t>
            </a:r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7000" contrast="58000"/>
          </a:blip>
          <a:srcRect/>
          <a:stretch>
            <a:fillRect/>
          </a:stretch>
        </p:blipFill>
        <p:spPr bwMode="auto">
          <a:xfrm>
            <a:off x="2428860" y="3143248"/>
            <a:ext cx="1861517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572000" y="3429000"/>
            <a:ext cx="38576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35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сидя на стуле, брать пальцами ног разбросанные по полу карандаши;</a:t>
            </a:r>
          </a:p>
        </p:txBody>
      </p:sp>
    </p:spTree>
  </p:cSld>
  <p:clrMapOvr>
    <a:masterClrMapping/>
  </p:clrMapOvr>
  <p:transition spd="slow" advTm="12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E49B52-D007-43A8-85D8-D2A296A9D1EB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13000" contrast="21000"/>
          </a:blip>
          <a:srcRect/>
          <a:stretch>
            <a:fillRect/>
          </a:stretch>
        </p:blipFill>
        <p:spPr bwMode="auto">
          <a:xfrm>
            <a:off x="6786578" y="214290"/>
            <a:ext cx="1975135" cy="3605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571500" y="571500"/>
            <a:ext cx="600075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635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подскоки на одной ноге, на цыпочках; в пальцах другой ноги зажат платок; 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3000" contrast="48000"/>
          </a:blip>
          <a:srcRect/>
          <a:stretch>
            <a:fillRect/>
          </a:stretch>
        </p:blipFill>
        <p:spPr bwMode="auto">
          <a:xfrm>
            <a:off x="4786314" y="2928934"/>
            <a:ext cx="1857388" cy="361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285750" y="3357563"/>
            <a:ext cx="42148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19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ходьба попеременно на носках и пятках.</a:t>
            </a:r>
          </a:p>
        </p:txBody>
      </p:sp>
    </p:spTree>
  </p:cSld>
  <p:clrMapOvr>
    <a:masterClrMapping/>
  </p:clrMapOvr>
  <p:transition spd="slow" advTm="12000"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u="sng" smtClean="0">
                <a:latin typeface="Times New Roman" pitchFamily="18" charset="0"/>
                <a:cs typeface="Times New Roman" pitchFamily="18" charset="0"/>
              </a:rPr>
              <a:t>Массаж при плоскостопии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363538" algn="just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Массаж стоп - прекрасная оздоровляющая процедура, полезная для всех возрастов.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363538" algn="just"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Массаж стоп используется при профилактике плоскостопия, для повышения тонуса мышц стопы, для снятия усталости мышц после нагрузок, для нормализации тонуса, в качестве восстановительной процедуры.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84B246-298B-4F6E-859E-795E936D12E5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ransition spd="slow" advTm="17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52CD5-9B5D-4D30-9F87-870163EE892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000250" y="214313"/>
            <a:ext cx="5421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3200" b="1" i="1" u="sng">
                <a:latin typeface="Times New Roman" pitchFamily="18" charset="0"/>
                <a:cs typeface="Times New Roman" pitchFamily="18" charset="0"/>
              </a:rPr>
              <a:t>Основные приемы массажа. </a:t>
            </a:r>
            <a:endParaRPr lang="ru-RU" sz="3200"/>
          </a:p>
        </p:txBody>
      </p:sp>
      <p:sp>
        <p:nvSpPr>
          <p:cNvPr id="28675" name="Прямоугольник 8"/>
          <p:cNvSpPr>
            <a:spLocks noChangeArrowheads="1"/>
          </p:cNvSpPr>
          <p:nvPr/>
        </p:nvSpPr>
        <p:spPr bwMode="auto">
          <a:xfrm>
            <a:off x="714375" y="785813"/>
            <a:ext cx="2286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30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300">
                <a:latin typeface="Times New Roman" pitchFamily="18" charset="0"/>
                <a:cs typeface="Times New Roman" pitchFamily="18" charset="0"/>
              </a:rPr>
            </a:br>
            <a:endParaRPr lang="ru-RU" sz="23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14313" y="785813"/>
            <a:ext cx="8643937" cy="507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Мышцы голени обычно массируют по направлению от голеностопного сустава к коленному, а стопу - от пальцев к пятке. </a:t>
            </a:r>
          </a:p>
          <a:p>
            <a:pPr indent="355600" algn="just">
              <a:lnSpc>
                <a:spcPct val="150000"/>
              </a:lnSpc>
            </a:pPr>
            <a:endParaRPr lang="ru-RU" sz="2400" b="1">
              <a:latin typeface="Times New Roman" pitchFamily="18" charset="0"/>
              <a:cs typeface="Times New Roman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ru-RU" sz="2400" b="1">
                <a:latin typeface="Times New Roman" pitchFamily="18" charset="0"/>
                <a:cs typeface="Times New Roman" pitchFamily="18" charset="0"/>
              </a:rPr>
              <a:t>Наиболее часто используемые массажные приемы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- поглаживание, растирание, выжимание, разминание, сдавливание, отглаживание, рубление, надавливание. </a:t>
            </a:r>
          </a:p>
          <a:p>
            <a:pPr indent="355600" algn="just">
              <a:lnSpc>
                <a:spcPct val="150000"/>
              </a:lnSpc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355600" algn="just">
              <a:lnSpc>
                <a:spcPct val="150000"/>
              </a:lnSpc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Массаж при плоскостопии обычно длится 5-10 минут.</a:t>
            </a:r>
          </a:p>
        </p:txBody>
      </p:sp>
    </p:spTree>
  </p:cSld>
  <p:clrMapOvr>
    <a:masterClrMapping/>
  </p:clrMapOvr>
  <p:transition spd="slow" advTm="1500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F79AD-66CA-4D99-A1E5-D0DA384988A4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1000" contrast="43000"/>
          </a:blip>
          <a:srcRect/>
          <a:stretch>
            <a:fillRect/>
          </a:stretch>
        </p:blipFill>
        <p:spPr bwMode="auto">
          <a:xfrm>
            <a:off x="3203848" y="3717032"/>
            <a:ext cx="1990725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84213" y="620713"/>
            <a:ext cx="28479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1. Поглаживание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0000" contrast="43000"/>
          </a:blip>
          <a:srcRect/>
          <a:stretch>
            <a:fillRect/>
          </a:stretch>
        </p:blipFill>
        <p:spPr bwMode="auto">
          <a:xfrm>
            <a:off x="971600" y="1196752"/>
            <a:ext cx="2199048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8000" contrast="59000"/>
          </a:blip>
          <a:srcRect/>
          <a:stretch>
            <a:fillRect/>
          </a:stretch>
        </p:blipFill>
        <p:spPr bwMode="auto">
          <a:xfrm>
            <a:off x="5940152" y="1196752"/>
            <a:ext cx="201271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724525" y="620713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2. Растирание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987675" y="3141663"/>
            <a:ext cx="24431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latin typeface="Times New Roman" pitchFamily="18" charset="0"/>
                <a:cs typeface="Times New Roman" pitchFamily="18" charset="0"/>
              </a:rPr>
              <a:t>3. Разминание</a:t>
            </a:r>
          </a:p>
        </p:txBody>
      </p:sp>
    </p:spTree>
  </p:cSld>
  <p:clrMapOvr>
    <a:masterClrMapping/>
  </p:clrMapOvr>
  <p:transition spd="slow" advTm="1000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63" y="0"/>
            <a:ext cx="8229600" cy="511175"/>
          </a:xfrm>
        </p:spPr>
        <p:txBody>
          <a:bodyPr/>
          <a:lstStyle/>
          <a:p>
            <a:r>
              <a:rPr lang="ru-RU" smtClean="0"/>
              <a:t>Массажные коврики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42938"/>
            <a:ext cx="8929688" cy="57864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2400" dirty="0" smtClean="0"/>
              <a:t>После самомассажа полезно применять массажные коврики</a:t>
            </a:r>
            <a:r>
              <a:rPr lang="ru-RU" sz="2400" b="1" dirty="0" smtClean="0"/>
              <a:t> для стоп</a:t>
            </a:r>
            <a:r>
              <a:rPr lang="ru-RU" sz="2400" dirty="0" smtClean="0"/>
              <a:t>.</a:t>
            </a:r>
          </a:p>
          <a:p>
            <a:pPr>
              <a:buFont typeface="Arial" charset="0"/>
              <a:buNone/>
              <a:defRPr/>
            </a:pPr>
            <a:r>
              <a:rPr lang="ru-RU" sz="2400" b="1" dirty="0" smtClean="0"/>
              <a:t>Их действия:</a:t>
            </a:r>
            <a:endParaRPr lang="ru-RU" sz="2400" dirty="0" smtClean="0"/>
          </a:p>
          <a:p>
            <a:pPr marL="531813" indent="450850">
              <a:defRPr/>
            </a:pPr>
            <a:r>
              <a:rPr lang="ru-RU" sz="2400" dirty="0" smtClean="0"/>
              <a:t>способствуют укреплению мышц свода стопы,</a:t>
            </a:r>
          </a:p>
          <a:p>
            <a:pPr marL="531813" indent="450850">
              <a:defRPr/>
            </a:pPr>
            <a:r>
              <a:rPr lang="ru-RU" sz="2400" dirty="0" smtClean="0"/>
              <a:t>снимают локально-мышечное утомление в отдельных мышечных группах;</a:t>
            </a:r>
          </a:p>
          <a:p>
            <a:pPr marL="531813" indent="450850">
              <a:defRPr/>
            </a:pPr>
            <a:r>
              <a:rPr lang="ru-RU" sz="2400" dirty="0" smtClean="0"/>
              <a:t>уменьшают болевые ощущения в мышцах;</a:t>
            </a:r>
          </a:p>
          <a:p>
            <a:pPr marL="531813" indent="450850">
              <a:defRPr/>
            </a:pPr>
            <a:r>
              <a:rPr lang="ru-RU" sz="2400" dirty="0" smtClean="0"/>
              <a:t>способствуют устранению застойных явлений в кровеносных сосудах нижних конечностей,</a:t>
            </a:r>
          </a:p>
          <a:p>
            <a:pPr marL="531813" indent="450850">
              <a:defRPr/>
            </a:pPr>
            <a:r>
              <a:rPr lang="ru-RU" sz="2400" dirty="0" smtClean="0"/>
              <a:t>восстанавливают функцию стопы, её рессорные свойства. </a:t>
            </a:r>
          </a:p>
          <a:p>
            <a:pPr>
              <a:buFont typeface="Arial" charset="0"/>
              <a:buNone/>
              <a:defRPr/>
            </a:pPr>
            <a:endParaRPr lang="ru-RU" sz="2400" dirty="0" smtClean="0"/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Игры с массажными ковриками, будут для детей не только полезными, но и интересными упражнения.</a:t>
            </a:r>
          </a:p>
          <a:p>
            <a:pPr marL="0" algn="just">
              <a:spcBef>
                <a:spcPts val="0"/>
              </a:spcBef>
              <a:buFont typeface="Arial" charset="0"/>
              <a:buNone/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2D2C66-893C-4920-A1F4-725EF7167578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ransition spd="slow" advTm="20000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2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6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1000"/>
                            </p:stCondLst>
                            <p:childTnLst>
                              <p:par>
                                <p:cTn id="3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6000"/>
                            </p:stCondLst>
                            <p:childTnLst>
                              <p:par>
                                <p:cTn id="4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100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 rot="1939580">
            <a:off x="7035800" y="885825"/>
            <a:ext cx="790575" cy="1427163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2F871D-A028-4A71-965C-D95CA8A1D2BA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4" name="Прямоугольник 3"/>
          <p:cNvSpPr>
            <a:spLocks noChangeArrowheads="1"/>
          </p:cNvSpPr>
          <p:nvPr/>
        </p:nvSpPr>
        <p:spPr bwMode="auto">
          <a:xfrm>
            <a:off x="0" y="0"/>
            <a:ext cx="89296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i="1" u="sng">
                <a:latin typeface="Times New Roman" pitchFamily="18" charset="0"/>
                <a:cs typeface="Times New Roman" pitchFamily="18" charset="0"/>
              </a:rPr>
              <a:t>Упражнения на массажных ковриках для лечения и профилактики плоскостопия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71500" y="1214438"/>
            <a:ext cx="8572500" cy="4000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1. Буксир</a:t>
            </a:r>
          </a:p>
          <a:p>
            <a:pPr indent="363538" algn="just"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363538" algn="just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Цель игры: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363538" algn="just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Выигрывает тот, кто быстрее пройдет нужное расстояние.</a:t>
            </a:r>
          </a:p>
          <a:p>
            <a:pPr indent="363538" algn="just"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Правила: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363538" algn="just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«лапкам» привязываем по длинному шнурку (по 50 см). Один идет впереди и подтягивает по очереди                   </a:t>
            </a:r>
          </a:p>
          <a:p>
            <a:pPr indent="363538" algn="just">
              <a:defRPr/>
            </a:pPr>
            <a:endParaRPr lang="ru-RU" sz="800" dirty="0">
              <a:latin typeface="Times New Roman" pitchFamily="18" charset="0"/>
              <a:cs typeface="Times New Roman" pitchFamily="18" charset="0"/>
            </a:endParaRPr>
          </a:p>
          <a:p>
            <a:pPr indent="363538" algn="just">
              <a:defRPr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                «лапки». Второй наступает на них.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2884430">
            <a:off x="836613" y="4721225"/>
            <a:ext cx="1411288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Tm="2000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63" y="0"/>
            <a:ext cx="2214562" cy="207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3A553-2947-445B-BFB8-23A3B70FBEF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85750" y="285750"/>
            <a:ext cx="8572500" cy="51784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ru-RU" sz="3200" b="1" i="1" u="sng" dirty="0">
                <a:latin typeface="Times New Roman" pitchFamily="18" charset="0"/>
                <a:cs typeface="Times New Roman" pitchFamily="18" charset="0"/>
              </a:rPr>
              <a:t>2. Жуки</a:t>
            </a:r>
          </a:p>
          <a:p>
            <a:pPr indent="363538" algn="just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 игры: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Массаж стоп и ладоней</a:t>
            </a:r>
          </a:p>
          <a:p>
            <a:pPr indent="363538" algn="just"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Правила: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i="1" u="sng" dirty="0">
                <a:latin typeface="Times New Roman" pitchFamily="18" charset="0"/>
                <a:cs typeface="Times New Roman" pitchFamily="18" charset="0"/>
              </a:rPr>
              <a:t>Читаем стишок, ребенок </a:t>
            </a:r>
          </a:p>
          <a:p>
            <a:pPr indent="363538" algn="just">
              <a:defRPr/>
            </a:pPr>
            <a:r>
              <a:rPr lang="ru-RU" sz="2400" i="1" u="sng" dirty="0">
                <a:latin typeface="Times New Roman" pitchFamily="18" charset="0"/>
                <a:cs typeface="Times New Roman" pitchFamily="18" charset="0"/>
              </a:rPr>
              <a:t>обыгрывает действия: </a:t>
            </a:r>
          </a:p>
          <a:p>
            <a:pPr indent="363538" algn="just">
              <a:defRPr/>
            </a:pPr>
            <a:endParaRPr lang="ru-RU" sz="1050" dirty="0">
              <a:latin typeface="Times New Roman" pitchFamily="18" charset="0"/>
              <a:cs typeface="Times New Roman" pitchFamily="18" charset="0"/>
            </a:endParaRPr>
          </a:p>
          <a:p>
            <a:pPr indent="363538"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цветочке два жука Танцевали гопака:(Маршируем на месте, ручки на поясе).</a:t>
            </a:r>
          </a:p>
          <a:p>
            <a:pPr indent="363538"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Правой ножкой топ-топ, (топаем правой ногой 2 раза).</a:t>
            </a:r>
          </a:p>
          <a:p>
            <a:pPr indent="363538"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Левой ножкой топ-топ-топ (топаем левой ногой 3 раза).</a:t>
            </a:r>
          </a:p>
          <a:p>
            <a:pPr indent="363538"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Крылышки подняли вверх Кто летит быстрее всех? (спрыгиваем с коврика и "пролетаем" один круг вокруг "Цветка").</a:t>
            </a:r>
          </a:p>
          <a:p>
            <a:pPr indent="363538" algn="just"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Вот и прилетели На цветочек сели... (снова наступаем на цветочек, приседаем и ладонями касаемся коврика)</a:t>
            </a:r>
          </a:p>
        </p:txBody>
      </p:sp>
    </p:spTree>
  </p:cSld>
  <p:clrMapOvr>
    <a:masterClrMapping/>
  </p:clrMapOvr>
  <p:transition spd="slow" advTm="25000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3"/>
          <p:cNvSpPr txBox="1">
            <a:spLocks noChangeArrowheads="1"/>
          </p:cNvSpPr>
          <p:nvPr/>
        </p:nvSpPr>
        <p:spPr bwMode="auto">
          <a:xfrm>
            <a:off x="1643063" y="1857375"/>
            <a:ext cx="5643562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/>
              <a:t>Всем  спасибо за внимание!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893F1-C47F-48A0-961B-A5A1F17F5EC2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ransition spd="slow" advTm="10000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5000" contrast="48000"/>
          </a:blip>
          <a:srcRect/>
          <a:stretch>
            <a:fillRect/>
          </a:stretch>
        </p:blipFill>
        <p:spPr bwMode="auto">
          <a:xfrm>
            <a:off x="1071538" y="2214554"/>
            <a:ext cx="6572296" cy="3100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511550"/>
          </a:xfrm>
        </p:spPr>
        <p:txBody>
          <a:bodyPr/>
          <a:lstStyle/>
          <a:p>
            <a:pPr eaLnBrk="1" hangingPunct="1"/>
            <a:r>
              <a:rPr lang="ru-RU" sz="3600" b="1" i="1" u="sng" smtClean="0">
                <a:latin typeface="Times New Roman" pitchFamily="18" charset="0"/>
                <a:cs typeface="Times New Roman" pitchFamily="18" charset="0"/>
              </a:rPr>
              <a:t>Плоскостопие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- изменение формы стопы, характеризующееся опущением её продольного и поперечного сводов</a:t>
            </a:r>
            <a:r>
              <a:rPr lang="ru-RU" sz="3600" smtClean="0"/>
              <a:t/>
            </a:r>
            <a:br>
              <a:rPr lang="ru-RU" sz="3600" smtClean="0"/>
            </a:b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/>
            </a:r>
            <a:br>
              <a:rPr lang="ru-RU" sz="3200" smtClean="0"/>
            </a:br>
            <a:r>
              <a:rPr lang="ru-RU" sz="3200" smtClean="0"/>
              <a:t/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AD7EAA-574F-450C-B81F-D0766A6B01F6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ransition spd="slow" advTm="500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3857625" y="571500"/>
            <a:ext cx="5072063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В норме стопа имеет два свода - </a:t>
            </a:r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продольный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(по внутреннему краю стопы) и </a:t>
            </a:r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поперечный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(между основаниями пальцев)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Оба свода стопы предназначены для удержания равновесия и предохранения организма от тряски при ходьбе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082179-F6BA-4C40-A9DE-A8F917EA780E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1000" contrast="44000"/>
          </a:blip>
          <a:srcRect/>
          <a:stretch>
            <a:fillRect/>
          </a:stretch>
        </p:blipFill>
        <p:spPr bwMode="auto">
          <a:xfrm>
            <a:off x="539552" y="548680"/>
            <a:ext cx="3214710" cy="4934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1000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u="sng" smtClean="0"/>
              <a:t>Разновидности плоскостопия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695450" indent="-265113">
              <a:defRPr/>
            </a:pPr>
            <a:r>
              <a:rPr lang="ru-RU" b="1" dirty="0" smtClean="0"/>
              <a:t>продольное плоскостопие</a:t>
            </a:r>
            <a:endParaRPr lang="ru-RU" dirty="0" smtClean="0"/>
          </a:p>
          <a:p>
            <a:pPr marL="1695450" indent="-265113">
              <a:defRPr/>
            </a:pPr>
            <a:r>
              <a:rPr lang="ru-RU" b="1" dirty="0" smtClean="0"/>
              <a:t>поперечное плоскостопие</a:t>
            </a:r>
            <a:r>
              <a:rPr lang="ru-RU" dirty="0" smtClean="0"/>
              <a:t> </a:t>
            </a:r>
          </a:p>
          <a:p>
            <a:pPr marL="1695450" indent="-265113">
              <a:defRPr/>
            </a:pPr>
            <a:r>
              <a:rPr lang="ru-RU" b="1" dirty="0" smtClean="0"/>
              <a:t>комбинированное плоскостопие</a:t>
            </a:r>
            <a:r>
              <a:rPr lang="ru-RU" dirty="0" smtClean="0"/>
              <a:t>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A218B9-B107-4876-BB52-A929F5AF0F4F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ransition spd="slow" advTm="5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642938"/>
          </a:xfrm>
        </p:spPr>
        <p:txBody>
          <a:bodyPr/>
          <a:lstStyle/>
          <a:p>
            <a:r>
              <a:rPr lang="ru-RU" b="1" i="1" u="sng" smtClean="0"/>
              <a:t>Степени плоскостопия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71500"/>
            <a:ext cx="4857750" cy="1633538"/>
          </a:xfrm>
        </p:spPr>
        <p:txBody>
          <a:bodyPr/>
          <a:lstStyle/>
          <a:p>
            <a:pPr marL="0" indent="354013" algn="just">
              <a:buFont typeface="Arial" charset="0"/>
              <a:buNone/>
              <a:defRPr/>
            </a:pPr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4013" algn="just">
              <a:buFont typeface="Arial" charset="0"/>
              <a:buNone/>
              <a:defRPr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степень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(слабовыраженное плоскостопие)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354013" algn="just">
              <a:buFont typeface="Arial" charset="0"/>
              <a:buNone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42A0D0-184E-4CEA-8520-B9D3588D380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5000" contrast="-16000"/>
          </a:blip>
          <a:srcRect/>
          <a:stretch>
            <a:fillRect/>
          </a:stretch>
        </p:blipFill>
        <p:spPr bwMode="auto">
          <a:xfrm>
            <a:off x="5357818" y="1071546"/>
            <a:ext cx="335758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3850" y="2205038"/>
            <a:ext cx="4643438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На этой стадии плоскостопие более похоже на косметический дефект и проявляется усталостью при длительной ходьбе, болями в стопах.</a:t>
            </a:r>
            <a:endParaRPr lang="ru-RU" sz="2400"/>
          </a:p>
        </p:txBody>
      </p:sp>
    </p:spTree>
  </p:cSld>
  <p:clrMapOvr>
    <a:masterClrMapping/>
  </p:clrMapOvr>
  <p:transition spd="slow" advTm="12000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329613" cy="3214688"/>
          </a:xfrm>
        </p:spPr>
        <p:txBody>
          <a:bodyPr/>
          <a:lstStyle/>
          <a:p>
            <a:pPr marL="0" indent="354013" algn="just">
              <a:buFont typeface="Arial" charset="0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степень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(комбинированное плоскостопие). Уплощение стопы видно невооруженным глазом, свод стопы уплощается, ступня расширяется, изменяется походка (косолапость, тяжелая поступь). Боли нарастают и охватывают не только голеностоп и стопы, но и доходят до колена.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5D2677-27C8-4E65-9435-BD0AB152F6A7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9000" contrast="-26000"/>
          </a:blip>
          <a:srcRect/>
          <a:stretch>
            <a:fillRect/>
          </a:stretch>
        </p:blipFill>
        <p:spPr bwMode="auto">
          <a:xfrm>
            <a:off x="2571736" y="2928934"/>
            <a:ext cx="4071966" cy="317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17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214313"/>
            <a:ext cx="8229600" cy="4525962"/>
          </a:xfrm>
        </p:spPr>
        <p:txBody>
          <a:bodyPr/>
          <a:lstStyle/>
          <a:p>
            <a:pPr marL="0" indent="363538" algn="just">
              <a:buFont typeface="Arial" charset="0"/>
              <a:buNone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3 степень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(выраженное плоскостопие), которое сопровождается не только деформацией стопы, но различными нарушениями в работе опорно-двигательного аппарата (остеохондрозом, артрозами, грыжами межпозвоночного диска, сколиозом). 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9E32B-6025-42F0-918D-254CC7AB0193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8000" contrast="44000"/>
          </a:blip>
          <a:srcRect/>
          <a:stretch>
            <a:fillRect/>
          </a:stretch>
        </p:blipFill>
        <p:spPr bwMode="auto">
          <a:xfrm>
            <a:off x="3143240" y="2928934"/>
            <a:ext cx="5149771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1700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4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714500" y="142875"/>
            <a:ext cx="52863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5113" algn="just"/>
            <a:r>
              <a:rPr lang="ru-RU" sz="3200" b="1" i="1" u="sng">
                <a:latin typeface="Times New Roman" pitchFamily="18" charset="0"/>
                <a:cs typeface="Times New Roman" pitchFamily="18" charset="0"/>
              </a:rPr>
              <a:t>Признаки плоскостопия: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C50366-8311-4379-B3FA-A03EB4448063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611560" y="1628800"/>
            <a:ext cx="4752528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lvl="6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 вечеру стопы устают и отекают;</a:t>
            </a:r>
          </a:p>
          <a:p>
            <a:pPr algn="just">
              <a:defRPr/>
            </a:pPr>
            <a:endParaRPr lang="ru-RU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11188" y="2060575"/>
            <a:ext cx="76327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боль охватывает всю ногу вплоть до коленного сустава (вторая стадия плоскостопия);</a:t>
            </a:r>
          </a:p>
          <a:p>
            <a:endParaRPr lang="ru-RU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11188" y="3573463"/>
            <a:ext cx="74168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на третьей стадии заболевания начинает болеть поясница, а ходьба (в обуви) становится мучением. Боли в ногах могут сочетаться с настойчивыми головными болями;</a:t>
            </a:r>
            <a:endParaRPr lang="ru-RU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84213" y="5084763"/>
            <a:ext cx="6840537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нога словно выросла - приходится покупать обувь на размер больше;</a:t>
            </a:r>
          </a:p>
          <a:p>
            <a:pPr algn="just"/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11188" y="2781300"/>
            <a:ext cx="6985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на старой обуви каблуки стоптаны с внутренней стороны;</a:t>
            </a:r>
            <a:endParaRPr lang="ru-RU" sz="2400"/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4213" y="836613"/>
            <a:ext cx="63357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после физической нагрузки стопа побаливает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>
                <a:latin typeface="Times New Roman" pitchFamily="18" charset="0"/>
                <a:cs typeface="Times New Roman" pitchFamily="18" charset="0"/>
              </a:rPr>
            </a:br>
            <a:r>
              <a:rPr lang="ru-RU" sz="2400">
                <a:latin typeface="Times New Roman" pitchFamily="18" charset="0"/>
                <a:cs typeface="Times New Roman" pitchFamily="18" charset="0"/>
              </a:rPr>
              <a:t> (первая стадия болезни);</a:t>
            </a:r>
            <a:endParaRPr lang="ru-RU"/>
          </a:p>
        </p:txBody>
      </p:sp>
    </p:spTree>
  </p:cSld>
  <p:clrMapOvr>
    <a:masterClrMapping/>
  </p:clrMapOvr>
  <p:transition spd="slow" advTm="20000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  <p:bldP spid="8" grpId="0"/>
      <p:bldP spid="9" grpId="0"/>
      <p:bldP spid="10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9" name="Picture 7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30000" contrast="60000"/>
          </a:blip>
          <a:srcRect/>
          <a:stretch>
            <a:fillRect/>
          </a:stretch>
        </p:blipFill>
        <p:spPr bwMode="auto">
          <a:xfrm>
            <a:off x="500034" y="1214422"/>
            <a:ext cx="1857388" cy="2286016"/>
          </a:xfrm>
          <a:prstGeom prst="rect">
            <a:avLst/>
          </a:prstGeom>
          <a:solidFill>
            <a:schemeClr val="accent4">
              <a:alpha val="62000"/>
            </a:schemeClr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14313" y="0"/>
            <a:ext cx="87153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800" b="1" i="1" u="sng"/>
          </a:p>
          <a:p>
            <a:pPr algn="ctr"/>
            <a:r>
              <a:rPr lang="ru-RU" sz="2800" b="1" i="1" u="sng"/>
              <a:t>Упражнения для детей при плоскостопии</a:t>
            </a:r>
            <a:endParaRPr lang="ru-RU" sz="2800" b="1" i="1" u="sng">
              <a:latin typeface="Times New Roman" pitchFamily="18" charset="0"/>
              <a:cs typeface="Times New Roman" pitchFamily="18" charset="0"/>
            </a:endParaRPr>
          </a:p>
          <a:p>
            <a:endParaRPr lang="ru-RU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30CEE8-4C39-4C26-8C81-8E43AEDBBCDC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2714625" y="1357313"/>
            <a:ext cx="53578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19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зажав мячик между ногами, медленно идти, стараясь не уронить его;</a:t>
            </a:r>
          </a:p>
        </p:txBody>
      </p:sp>
      <p:pic>
        <p:nvPicPr>
          <p:cNvPr id="13320" name="Picture 8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9000" contrast="41000"/>
          </a:blip>
          <a:srcRect/>
          <a:stretch>
            <a:fillRect/>
          </a:stretch>
        </p:blipFill>
        <p:spPr bwMode="auto">
          <a:xfrm>
            <a:off x="5643570" y="3357562"/>
            <a:ext cx="2500330" cy="244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428625" y="4000500"/>
            <a:ext cx="5000625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61938" algn="just"/>
            <a:r>
              <a:rPr lang="ru-RU" sz="2800" i="1" u="sng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>
                <a:latin typeface="Times New Roman" pitchFamily="18" charset="0"/>
                <a:cs typeface="Times New Roman" pitchFamily="18" charset="0"/>
              </a:rPr>
              <a:t> сидя на полу, упереться руками в пол и стараться как можно выше, поднять ногами мяч;</a:t>
            </a:r>
          </a:p>
        </p:txBody>
      </p:sp>
    </p:spTree>
  </p:cSld>
  <p:clrMapOvr>
    <a:masterClrMapping/>
  </p:clrMapOvr>
  <p:transition spd="slow" advTm="14000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0"/>
                            </p:stCondLst>
                            <p:childTnLst>
                              <p:par>
                                <p:cTn id="3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576</Words>
  <Application>Microsoft Office PowerPoint</Application>
  <PresentationFormat>Экран (4:3)</PresentationFormat>
  <Paragraphs>99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Aharoni</vt:lpstr>
      <vt:lpstr>Times New Roman</vt:lpstr>
      <vt:lpstr>Тема Office</vt:lpstr>
      <vt:lpstr>Профилактика и коррекция  плоскостопия у детей на уроках физической культуры</vt:lpstr>
      <vt:lpstr>Плоскостопие - изменение формы стопы, характеризующееся опущением её продольного и поперечного сводов    </vt:lpstr>
      <vt:lpstr>Слайд 3</vt:lpstr>
      <vt:lpstr>Разновидности плоскостопия</vt:lpstr>
      <vt:lpstr>Степени плоскостопия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Массаж при плоскостопии</vt:lpstr>
      <vt:lpstr>Слайд 14</vt:lpstr>
      <vt:lpstr>Слайд 15</vt:lpstr>
      <vt:lpstr>Массажные коврики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Алехандра</dc:creator>
  <cp:lastModifiedBy>User</cp:lastModifiedBy>
  <cp:revision>91</cp:revision>
  <dcterms:created xsi:type="dcterms:W3CDTF">2010-12-24T14:40:38Z</dcterms:created>
  <dcterms:modified xsi:type="dcterms:W3CDTF">2012-01-15T19:05:09Z</dcterms:modified>
</cp:coreProperties>
</file>