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1" r:id="rId2"/>
    <p:sldId id="268" r:id="rId3"/>
    <p:sldId id="262" r:id="rId4"/>
    <p:sldId id="263" r:id="rId5"/>
    <p:sldId id="257" r:id="rId6"/>
    <p:sldId id="258" r:id="rId7"/>
    <p:sldId id="259" r:id="rId8"/>
    <p:sldId id="260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2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6122-59C6-4EA0-A480-893EE1196BF5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062E2-321C-4AD6-81D7-D3B5EB81FE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251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328AE2-6E8B-438B-B760-1EE611846DBE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393030-7465-4B94-BFB7-4A92A01BA6C3}" type="slidenum">
              <a:rPr lang="ru-RU"/>
              <a:pPr/>
              <a:t>3</a:t>
            </a:fld>
            <a:endParaRPr lang="ru-RU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После определения числового выражения - переход на следующий слайд (верхняя кнопка)</a:t>
            </a:r>
          </a:p>
          <a:p>
            <a:pPr eaLnBrk="1" hangingPunct="1"/>
            <a:r>
              <a:rPr lang="ru-RU" smtClean="0"/>
              <a:t>Попадая повторно на этот слайд повторяем определение буквенных выражений. Далее:                     Чтобы получить второе определение – нажмите на «Знайку».                                                                  После определения буквенных выражений нажмите на вторую кнопу и Вы перейдете к практическому заданию.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393030-7465-4B94-BFB7-4A92A01BA6C3}" type="slidenum">
              <a:rPr lang="ru-RU"/>
              <a:pPr/>
              <a:t>4</a:t>
            </a:fld>
            <a:endParaRPr lang="ru-RU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После определения числового выражения - переход на следующий слайд (верхняя кнопка)</a:t>
            </a:r>
          </a:p>
          <a:p>
            <a:pPr eaLnBrk="1" hangingPunct="1"/>
            <a:r>
              <a:rPr lang="ru-RU" smtClean="0"/>
              <a:t>Попадая повторно на этот слайд повторяем определение буквенных выражений. Далее:                     Чтобы получить второе определение – нажмите на «Знайку».                                                                  После определения буквенных выражений нажмите на вторую кнопу и Вы перейдете к практическому заданию.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3D65D5-783C-44D0-AAD6-6A46D0AB9240}" type="slidenum">
              <a:rPr lang="ru-RU"/>
              <a:pPr/>
              <a:t>7</a:t>
            </a:fld>
            <a:endParaRPr lang="ru-RU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№ 308 Виленкин Н.Я  Математика – 5, 2006 год издания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144BD5-EA18-4B1A-9D26-A88A66A1B141}" type="slidenum">
              <a:rPr lang="ru-RU"/>
              <a:pPr/>
              <a:t>8</a:t>
            </a:fld>
            <a:endParaRPr lang="ru-RU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№ 308 Виленкин Н.Я  Математика – 5, 2006 год издания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EAE8F9-6175-4309-AC30-D6280EBAA254}" type="slidenum">
              <a:rPr lang="ru-RU"/>
              <a:pPr/>
              <a:t>9</a:t>
            </a:fld>
            <a:endParaRPr lang="ru-RU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№311, Виленкин Н.Я. Математика-5, 2006 год выпуска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8839C-AB1C-4033-89F2-708897216852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BBCAC-A406-4944-BD1C-D8EAC3ACD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dd36efffaa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7188"/>
            <a:ext cx="2428875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Рисунок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771775" y="3716338"/>
            <a:ext cx="32400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3200" b="1">
                <a:solidFill>
                  <a:schemeClr val="hlink"/>
                </a:solidFill>
                <a:latin typeface="Georgia" pitchFamily="18" charset="0"/>
              </a:rPr>
              <a:t>5 </a:t>
            </a:r>
            <a:r>
              <a:rPr lang="ru-RU" sz="3200" b="1" smtClean="0">
                <a:solidFill>
                  <a:schemeClr val="hlink"/>
                </a:solidFill>
                <a:latin typeface="Georgia" pitchFamily="18" charset="0"/>
              </a:rPr>
              <a:t>класс</a:t>
            </a:r>
            <a:endParaRPr lang="ru-RU" sz="3200" b="1">
              <a:solidFill>
                <a:schemeClr val="hlink"/>
              </a:solidFill>
              <a:latin typeface="Georgia" pitchFamily="18" charset="0"/>
            </a:endParaRP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1500166" y="357166"/>
            <a:ext cx="6335713" cy="2665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Числовые</a:t>
            </a:r>
          </a:p>
          <a:p>
            <a:pPr algn="ctr"/>
            <a:r>
              <a:rPr lang="ru-RU" sz="3600" b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и буквенные</a:t>
            </a:r>
          </a:p>
          <a:p>
            <a:pPr algn="ctr"/>
            <a:r>
              <a:rPr lang="ru-RU" sz="3600" b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dist="35921" dir="2700000" algn="ctr" rotWithShape="0">
                    <a:srgbClr val="990000"/>
                  </a:outerShdw>
                </a:effectLst>
                <a:latin typeface="Georgia"/>
              </a:rPr>
              <a:t>выражения.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1285860"/>
            <a:ext cx="8715436" cy="52864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Самостоятельная работа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 вариант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/>
              <a:t>1.Найдите значение выражения</a:t>
            </a:r>
          </a:p>
          <a:p>
            <a:pPr>
              <a:buNone/>
            </a:pPr>
            <a:r>
              <a:rPr lang="ru-RU" sz="2800" b="1" i="1" dirty="0" smtClean="0"/>
              <a:t>   (1889 +943):48 – 18</a:t>
            </a:r>
          </a:p>
          <a:p>
            <a:r>
              <a:rPr lang="ru-RU" sz="2800" b="1" i="1" dirty="0" smtClean="0"/>
              <a:t>2.Найдите значение буквенного выражения </a:t>
            </a:r>
          </a:p>
          <a:p>
            <a:pPr>
              <a:buNone/>
            </a:pPr>
            <a:r>
              <a:rPr lang="ru-RU" sz="2800" b="1" i="1" dirty="0" smtClean="0"/>
              <a:t>          350 : </a:t>
            </a:r>
            <a:r>
              <a:rPr lang="ru-RU" sz="2800" b="1" i="1" dirty="0" err="1" smtClean="0"/>
              <a:t>х</a:t>
            </a:r>
            <a:r>
              <a:rPr lang="ru-RU" sz="2800" b="1" i="1" dirty="0" smtClean="0"/>
              <a:t> +17, </a:t>
            </a:r>
          </a:p>
          <a:p>
            <a:pPr>
              <a:buNone/>
            </a:pPr>
            <a:r>
              <a:rPr lang="ru-RU" sz="2800" b="1" i="1" dirty="0" smtClean="0"/>
              <a:t>      если </a:t>
            </a:r>
            <a:r>
              <a:rPr lang="ru-RU" sz="2800" b="1" i="1" dirty="0" err="1" smtClean="0"/>
              <a:t>х</a:t>
            </a:r>
            <a:r>
              <a:rPr lang="ru-RU" sz="2800" b="1" i="1" dirty="0" smtClean="0"/>
              <a:t> =7, х=14</a:t>
            </a:r>
            <a:endParaRPr lang="ru-RU" sz="2800" b="1" i="1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2 вариант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sz="2800" b="1" i="1" dirty="0" smtClean="0"/>
              <a:t>1.Найдите значение выражения</a:t>
            </a:r>
          </a:p>
          <a:p>
            <a:pPr>
              <a:buNone/>
            </a:pPr>
            <a:r>
              <a:rPr lang="ru-RU" sz="2800" b="1" i="1" dirty="0" smtClean="0"/>
              <a:t>     (1321-785)×8+ 112</a:t>
            </a:r>
          </a:p>
          <a:p>
            <a:r>
              <a:rPr lang="ru-RU" sz="2800" b="1" i="1" dirty="0" smtClean="0"/>
              <a:t>2.Найдите значение буквенного выражения </a:t>
            </a:r>
          </a:p>
          <a:p>
            <a:pPr>
              <a:buNone/>
            </a:pPr>
            <a:r>
              <a:rPr lang="ru-RU" sz="2800" b="1" i="1" dirty="0" smtClean="0"/>
              <a:t>                 а:27+35, </a:t>
            </a:r>
          </a:p>
          <a:p>
            <a:pPr>
              <a:buNone/>
            </a:pPr>
            <a:r>
              <a:rPr lang="ru-RU" sz="2800" b="1" i="1" dirty="0" smtClean="0"/>
              <a:t>         если </a:t>
            </a:r>
            <a:r>
              <a:rPr lang="ru-RU" sz="2800" b="1" i="1" dirty="0"/>
              <a:t>а</a:t>
            </a:r>
            <a:r>
              <a:rPr lang="ru-RU" sz="2800" b="1" i="1" dirty="0" smtClean="0"/>
              <a:t> =810, а=54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14282" y="3643314"/>
            <a:ext cx="87154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1785918" y="3929066"/>
            <a:ext cx="52864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Comic Sans MS" pitchFamily="66" charset="0"/>
              </a:rPr>
              <a:t>Проверка  </a:t>
            </a:r>
            <a:endParaRPr lang="ru-RU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500174"/>
            <a:ext cx="4257676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1 вариант</a:t>
            </a:r>
          </a:p>
          <a:p>
            <a:pPr>
              <a:buNone/>
            </a:pPr>
            <a:r>
              <a:rPr lang="ru-RU" dirty="0" smtClean="0"/>
              <a:t>    1.</a:t>
            </a:r>
            <a:r>
              <a:rPr lang="ru-RU" dirty="0" smtClean="0">
                <a:solidFill>
                  <a:schemeClr val="tx2"/>
                </a:solidFill>
              </a:rPr>
              <a:t> (1889 +943):48-18=41</a:t>
            </a:r>
          </a:p>
          <a:p>
            <a:pPr>
              <a:buNone/>
            </a:pPr>
            <a:r>
              <a:rPr lang="ru-RU" dirty="0" smtClean="0"/>
              <a:t>        1) 2832   2) 59      3) 41</a:t>
            </a:r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2.</a:t>
            </a:r>
            <a:r>
              <a:rPr lang="ru-RU" dirty="0" smtClean="0">
                <a:solidFill>
                  <a:schemeClr val="accent2"/>
                </a:solidFill>
              </a:rPr>
              <a:t>Если х=7, то </a:t>
            </a:r>
          </a:p>
          <a:p>
            <a:pPr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  350:7 +17 =67</a:t>
            </a:r>
          </a:p>
          <a:p>
            <a:pPr>
              <a:buNone/>
            </a:pPr>
            <a:r>
              <a:rPr lang="ru-RU" dirty="0" smtClean="0"/>
              <a:t>       Если х=14, то </a:t>
            </a:r>
          </a:p>
          <a:p>
            <a:pPr>
              <a:buNone/>
            </a:pPr>
            <a:r>
              <a:rPr lang="ru-RU" dirty="0" smtClean="0"/>
              <a:t>            350 :14 +17= 42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00562" y="1500174"/>
            <a:ext cx="4643438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2 вариант</a:t>
            </a:r>
          </a:p>
          <a:p>
            <a:pPr>
              <a:buNone/>
            </a:pPr>
            <a:r>
              <a:rPr lang="ru-RU" dirty="0" smtClean="0"/>
              <a:t> 1. </a:t>
            </a:r>
            <a:r>
              <a:rPr lang="ru-RU" dirty="0" smtClean="0">
                <a:solidFill>
                  <a:schemeClr val="tx2"/>
                </a:solidFill>
              </a:rPr>
              <a:t> (1321 – 785)×8+112=4400</a:t>
            </a:r>
          </a:p>
          <a:p>
            <a:pPr>
              <a:buNone/>
            </a:pPr>
            <a:r>
              <a:rPr lang="ru-RU" dirty="0" smtClean="0"/>
              <a:t>    1) 536   2) 4288    3) 4400</a:t>
            </a:r>
          </a:p>
          <a:p>
            <a:pPr>
              <a:buNone/>
            </a:pPr>
            <a:r>
              <a:rPr lang="ru-RU" dirty="0" smtClean="0"/>
              <a:t>                 </a:t>
            </a:r>
          </a:p>
          <a:p>
            <a:pPr>
              <a:buNone/>
            </a:pPr>
            <a:r>
              <a:rPr lang="ru-RU" dirty="0" smtClean="0"/>
              <a:t>2. </a:t>
            </a:r>
            <a:r>
              <a:rPr lang="ru-RU" dirty="0" smtClean="0">
                <a:solidFill>
                  <a:schemeClr val="accent2"/>
                </a:solidFill>
              </a:rPr>
              <a:t>Если а =810, то</a:t>
            </a:r>
          </a:p>
          <a:p>
            <a:pPr>
              <a:buNone/>
            </a:pPr>
            <a:r>
              <a:rPr lang="ru-RU" dirty="0" smtClean="0">
                <a:solidFill>
                  <a:schemeClr val="accent2"/>
                </a:solidFill>
              </a:rPr>
              <a:t>          810 : 27+35=65</a:t>
            </a:r>
          </a:p>
          <a:p>
            <a:pPr>
              <a:buNone/>
            </a:pPr>
            <a:r>
              <a:rPr lang="ru-RU" dirty="0" smtClean="0"/>
              <a:t>     Если а = 54, то</a:t>
            </a:r>
          </a:p>
          <a:p>
            <a:pPr>
              <a:buNone/>
            </a:pPr>
            <a:r>
              <a:rPr lang="ru-RU" dirty="0" smtClean="0"/>
              <a:t>           54 :27+35=37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1357298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592933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2143108" y="3643314"/>
            <a:ext cx="4572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3214686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214338"/>
            <a:ext cx="9144000" cy="707233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831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idx="1"/>
          </p:nvPr>
        </p:nvSpPr>
        <p:spPr>
          <a:xfrm>
            <a:off x="457200" y="5357826"/>
            <a:ext cx="8229600" cy="768337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/>
              <a:t>Спасибо за урок.</a:t>
            </a:r>
            <a:endParaRPr lang="ru-RU" sz="4000" b="1" i="1" dirty="0"/>
          </a:p>
        </p:txBody>
      </p:sp>
      <p:sp>
        <p:nvSpPr>
          <p:cNvPr id="7" name="Улыбающееся лицо 6"/>
          <p:cNvSpPr/>
          <p:nvPr/>
        </p:nvSpPr>
        <p:spPr>
          <a:xfrm>
            <a:off x="2214546" y="642918"/>
            <a:ext cx="4786346" cy="4429156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 flipV="1"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itchFamily="66" charset="0"/>
              </a:rPr>
              <a:t>Разминка</a:t>
            </a:r>
            <a:endParaRPr lang="ru-RU" sz="54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57903" r="6036"/>
          <a:stretch>
            <a:fillRect/>
          </a:stretch>
        </p:blipFill>
        <p:spPr bwMode="auto">
          <a:xfrm>
            <a:off x="857224" y="1643050"/>
            <a:ext cx="7180292" cy="4357718"/>
          </a:xfrm>
          <a:prstGeom prst="rect">
            <a:avLst/>
          </a:prstGeom>
          <a:noFill/>
          <a:ln w="76200">
            <a:solidFill>
              <a:schemeClr val="accent4">
                <a:lumMod val="9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8" name="Облако 7"/>
          <p:cNvSpPr/>
          <p:nvPr/>
        </p:nvSpPr>
        <p:spPr>
          <a:xfrm>
            <a:off x="1500166" y="5357826"/>
            <a:ext cx="1643074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блако 8"/>
          <p:cNvSpPr/>
          <p:nvPr/>
        </p:nvSpPr>
        <p:spPr>
          <a:xfrm>
            <a:off x="5429256" y="5286388"/>
            <a:ext cx="1500198" cy="71438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00" name="Picture 4" descr="Рисунок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79388" y="260350"/>
            <a:ext cx="7705725" cy="2736850"/>
          </a:xfrm>
          <a:prstGeom prst="wedgeRoundRectCallout">
            <a:avLst>
              <a:gd name="adj1" fmla="val 45981"/>
              <a:gd name="adj2" fmla="val 80917"/>
              <a:gd name="adj3" fmla="val 16667"/>
            </a:avLst>
          </a:prstGeom>
          <a:solidFill>
            <a:srgbClr val="FFD1FF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 i="1" dirty="0">
                <a:latin typeface="Georgia" pitchFamily="18" charset="0"/>
              </a:rPr>
              <a:t>Числовые выражения – это такие выражения, которые составлены из чисел, знаков математических действий и скобок.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596" y="3143248"/>
            <a:ext cx="5061001" cy="3477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3+5, </a:t>
            </a:r>
          </a:p>
          <a:p>
            <a:r>
              <a:rPr lang="ru-RU" sz="4400" b="1" dirty="0" smtClean="0">
                <a:solidFill>
                  <a:srgbClr val="0070C0"/>
                </a:solidFill>
              </a:rPr>
              <a:t>            10-1, </a:t>
            </a:r>
          </a:p>
          <a:p>
            <a:r>
              <a:rPr lang="ru-RU" sz="4400" b="1" dirty="0" smtClean="0">
                <a:solidFill>
                  <a:srgbClr val="00B050"/>
                </a:solidFill>
              </a:rPr>
              <a:t>                            40:8, </a:t>
            </a:r>
          </a:p>
          <a:p>
            <a:r>
              <a:rPr lang="ru-RU" sz="4400" b="1" dirty="0" smtClean="0">
                <a:solidFill>
                  <a:srgbClr val="7030A0"/>
                </a:solidFill>
              </a:rPr>
              <a:t>      </a:t>
            </a:r>
          </a:p>
          <a:p>
            <a:r>
              <a:rPr lang="ru-RU" sz="4400" b="1" dirty="0" smtClean="0">
                <a:solidFill>
                  <a:srgbClr val="7030A0"/>
                </a:solidFill>
              </a:rPr>
              <a:t>         (50+6)∙2</a:t>
            </a:r>
            <a:endParaRPr lang="ru-RU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323850" y="3284538"/>
            <a:ext cx="6950075" cy="3240087"/>
          </a:xfrm>
          <a:prstGeom prst="wedgeRoundRectCallout">
            <a:avLst>
              <a:gd name="adj1" fmla="val 54796"/>
              <a:gd name="adj2" fmla="val -34907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Georgia" pitchFamily="18" charset="0"/>
              </a:rPr>
              <a:t>Буквенные выражения – это выражения, составленные из чисел, букв, знаков математических действий и скобок.</a:t>
            </a:r>
          </a:p>
        </p:txBody>
      </p:sp>
      <p:pic>
        <p:nvPicPr>
          <p:cNvPr id="4100" name="Picture 4" descr="Рисунок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785918" y="428604"/>
            <a:ext cx="5715040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a</a:t>
            </a:r>
            <a:r>
              <a:rPr lang="ru-RU" sz="4800" b="1" dirty="0" smtClean="0">
                <a:solidFill>
                  <a:srgbClr val="FF0000"/>
                </a:solidFill>
              </a:rPr>
              <a:t>+5, </a:t>
            </a:r>
          </a:p>
          <a:p>
            <a:r>
              <a:rPr lang="ru-RU" sz="4800" b="1" dirty="0" smtClean="0">
                <a:solidFill>
                  <a:srgbClr val="7030A0"/>
                </a:solidFill>
              </a:rPr>
              <a:t>          </a:t>
            </a:r>
            <a:r>
              <a:rPr lang="en-US" sz="4800" b="1" dirty="0" smtClean="0">
                <a:solidFill>
                  <a:srgbClr val="7030A0"/>
                </a:solidFill>
              </a:rPr>
              <a:t>m-p</a:t>
            </a:r>
            <a:r>
              <a:rPr lang="ru-RU" sz="4800" b="1" dirty="0" smtClean="0">
                <a:solidFill>
                  <a:srgbClr val="7030A0"/>
                </a:solidFill>
              </a:rPr>
              <a:t>,</a:t>
            </a:r>
          </a:p>
          <a:p>
            <a:r>
              <a:rPr lang="ru-RU" sz="4800" b="1" dirty="0" smtClean="0">
                <a:solidFill>
                  <a:srgbClr val="7030A0"/>
                </a:solidFill>
              </a:rPr>
              <a:t>                       </a:t>
            </a:r>
            <a:r>
              <a:rPr lang="ru-RU" sz="4800" b="1" dirty="0" smtClean="0">
                <a:solidFill>
                  <a:srgbClr val="00B050"/>
                </a:solidFill>
              </a:rPr>
              <a:t>(2</a:t>
            </a:r>
            <a:r>
              <a:rPr lang="en-US" sz="4800" b="1" dirty="0" smtClean="0">
                <a:solidFill>
                  <a:srgbClr val="00B050"/>
                </a:solidFill>
              </a:rPr>
              <a:t>x</a:t>
            </a:r>
            <a:r>
              <a:rPr lang="ru-RU" sz="4800" b="1" dirty="0" smtClean="0">
                <a:solidFill>
                  <a:srgbClr val="00B050"/>
                </a:solidFill>
              </a:rPr>
              <a:t>+9):3</a:t>
            </a:r>
            <a:endParaRPr lang="ru-RU" sz="4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388" name="Picture 4" descr="Рисунок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8263" y="2708275"/>
            <a:ext cx="2725737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323850" y="188913"/>
            <a:ext cx="8389938" cy="576262"/>
          </a:xfrm>
          <a:prstGeom prst="wedgeRoundRectCallout">
            <a:avLst>
              <a:gd name="adj1" fmla="val 39213"/>
              <a:gd name="adj2" fmla="val 400690"/>
              <a:gd name="adj3" fmla="val 16667"/>
            </a:avLst>
          </a:prstGeom>
          <a:solidFill>
            <a:srgbClr val="CCFFFF"/>
          </a:solid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i="1">
                <a:solidFill>
                  <a:schemeClr val="accent2"/>
                </a:solidFill>
                <a:latin typeface="Georgia" pitchFamily="18" charset="0"/>
              </a:rPr>
              <a:t>Выбери выражение, подходящее к задаче:</a:t>
            </a:r>
            <a:endParaRPr lang="ru-RU" sz="24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79388" y="979488"/>
            <a:ext cx="5472112" cy="647700"/>
            <a:chOff x="204" y="890"/>
            <a:chExt cx="3447" cy="408"/>
          </a:xfrm>
        </p:grpSpPr>
        <p:sp>
          <p:nvSpPr>
            <p:cNvPr id="6157" name="Rectangle 6"/>
            <p:cNvSpPr>
              <a:spLocks noChangeArrowheads="1"/>
            </p:cNvSpPr>
            <p:nvPr/>
          </p:nvSpPr>
          <p:spPr bwMode="auto">
            <a:xfrm>
              <a:off x="204" y="890"/>
              <a:ext cx="344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3200" b="1" i="1">
                  <a:solidFill>
                    <a:srgbClr val="006600"/>
                  </a:solidFill>
                  <a:latin typeface="Times New Roman" pitchFamily="18" charset="0"/>
                </a:rPr>
                <a:t>30 + 30  6 + (30 + 30  6)  5</a:t>
              </a:r>
            </a:p>
          </p:txBody>
        </p:sp>
        <p:sp>
          <p:nvSpPr>
            <p:cNvPr id="6158" name="Oval 9"/>
            <p:cNvSpPr>
              <a:spLocks noChangeArrowheads="1"/>
            </p:cNvSpPr>
            <p:nvPr/>
          </p:nvSpPr>
          <p:spPr bwMode="auto">
            <a:xfrm>
              <a:off x="1383" y="1071"/>
              <a:ext cx="45" cy="4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9" name="Oval 10"/>
            <p:cNvSpPr>
              <a:spLocks noChangeArrowheads="1"/>
            </p:cNvSpPr>
            <p:nvPr/>
          </p:nvSpPr>
          <p:spPr bwMode="auto">
            <a:xfrm>
              <a:off x="2789" y="1071"/>
              <a:ext cx="45" cy="4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0" name="Oval 11"/>
            <p:cNvSpPr>
              <a:spLocks noChangeArrowheads="1"/>
            </p:cNvSpPr>
            <p:nvPr/>
          </p:nvSpPr>
          <p:spPr bwMode="auto">
            <a:xfrm>
              <a:off x="3107" y="1071"/>
              <a:ext cx="45" cy="4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79388" y="1843088"/>
            <a:ext cx="5472112" cy="647700"/>
            <a:chOff x="204" y="1434"/>
            <a:chExt cx="3447" cy="408"/>
          </a:xfrm>
        </p:grpSpPr>
        <p:sp>
          <p:nvSpPr>
            <p:cNvPr id="6155" name="Rectangle 20"/>
            <p:cNvSpPr>
              <a:spLocks noChangeArrowheads="1"/>
            </p:cNvSpPr>
            <p:nvPr/>
          </p:nvSpPr>
          <p:spPr bwMode="auto">
            <a:xfrm>
              <a:off x="204" y="1434"/>
              <a:ext cx="3447" cy="40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3200" b="1" i="1">
                  <a:solidFill>
                    <a:srgbClr val="006600"/>
                  </a:solidFill>
                  <a:latin typeface="Times New Roman" pitchFamily="18" charset="0"/>
                </a:rPr>
                <a:t> 30 + 30 : 6 + (30 + 30  6) : 5</a:t>
              </a:r>
            </a:p>
          </p:txBody>
        </p:sp>
        <p:sp>
          <p:nvSpPr>
            <p:cNvPr id="6156" name="Oval 22"/>
            <p:cNvSpPr>
              <a:spLocks noChangeArrowheads="1"/>
            </p:cNvSpPr>
            <p:nvPr/>
          </p:nvSpPr>
          <p:spPr bwMode="auto">
            <a:xfrm>
              <a:off x="2835" y="1616"/>
              <a:ext cx="45" cy="4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179388" y="2708275"/>
            <a:ext cx="5472112" cy="6477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>
                <a:solidFill>
                  <a:srgbClr val="006600"/>
                </a:solidFill>
                <a:latin typeface="Times New Roman" pitchFamily="18" charset="0"/>
              </a:rPr>
              <a:t>30 + 30 : 6 + (30 + 30 : 6) : 5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0" y="3622675"/>
            <a:ext cx="73068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 dirty="0">
                <a:latin typeface="Georgia" pitchFamily="18" charset="0"/>
              </a:rPr>
              <a:t>В доме пятиклассника </a:t>
            </a:r>
            <a:r>
              <a:rPr lang="ru-RU" sz="2400" b="1" i="1" dirty="0" smtClean="0">
                <a:latin typeface="Georgia" pitchFamily="18" charset="0"/>
              </a:rPr>
              <a:t>Ромы </a:t>
            </a:r>
            <a:r>
              <a:rPr lang="ru-RU" sz="2400" b="1" i="1" dirty="0">
                <a:latin typeface="Georgia" pitchFamily="18" charset="0"/>
              </a:rPr>
              <a:t>живет кот.</a:t>
            </a:r>
            <a:endParaRPr lang="ru-RU" sz="2800" b="1" i="1" dirty="0">
              <a:latin typeface="Times New Roman" pitchFamily="18" charset="0"/>
            </a:endParaRPr>
          </a:p>
        </p:txBody>
      </p:sp>
      <p:pic>
        <p:nvPicPr>
          <p:cNvPr id="16415" name="Picture 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5963" y="692150"/>
            <a:ext cx="1865312" cy="263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0" y="4076700"/>
            <a:ext cx="68516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latin typeface="Georgia" pitchFamily="18" charset="0"/>
              </a:rPr>
              <a:t>За год ему скормили 30 кг рыбы,</a:t>
            </a:r>
          </a:p>
          <a:p>
            <a:r>
              <a:rPr lang="ru-RU" sz="2400" b="1" i="1">
                <a:latin typeface="Georgia" pitchFamily="18" charset="0"/>
              </a:rPr>
              <a:t>колбасы – в 6 раз меньше, чем рыбы, </a:t>
            </a:r>
          </a:p>
          <a:p>
            <a:r>
              <a:rPr lang="ru-RU" sz="2400" b="1" i="1">
                <a:latin typeface="Georgia" pitchFamily="18" charset="0"/>
              </a:rPr>
              <a:t>а «Вискаса» - в 5 раз меньше, чем</a:t>
            </a:r>
          </a:p>
          <a:p>
            <a:r>
              <a:rPr lang="ru-RU" sz="2400" b="1" i="1">
                <a:latin typeface="Georgia" pitchFamily="18" charset="0"/>
              </a:rPr>
              <a:t>рыбы и колбасы  вместе. Сколько всего</a:t>
            </a:r>
          </a:p>
          <a:p>
            <a:r>
              <a:rPr lang="ru-RU" sz="2400" b="1" i="1">
                <a:latin typeface="Georgia" pitchFamily="18" charset="0"/>
              </a:rPr>
              <a:t>рыбы, колбасы и «Вискаса» скормили</a:t>
            </a:r>
          </a:p>
          <a:p>
            <a:r>
              <a:rPr lang="ru-RU" sz="2400" b="1" i="1">
                <a:latin typeface="Georgia" pitchFamily="18" charset="0"/>
              </a:rPr>
              <a:t>коту за год?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6154" name="AutoShape 3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003800" y="6308725"/>
            <a:ext cx="1763713" cy="360363"/>
          </a:xfrm>
          <a:prstGeom prst="actionButtonBlank">
            <a:avLst/>
          </a:prstGeom>
          <a:gradFill rotWithShape="1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Проверим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6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6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6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40"/>
                            </p:stCondLst>
                            <p:childTnLst>
                              <p:par>
                                <p:cTn id="4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6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6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64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200"/>
                            </p:stCondLst>
                            <p:childTnLst>
                              <p:par>
                                <p:cTn id="5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6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6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64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280"/>
                            </p:stCondLst>
                            <p:childTnLst>
                              <p:par>
                                <p:cTn id="5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64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64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64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60"/>
                            </p:stCondLst>
                            <p:childTnLst>
                              <p:par>
                                <p:cTn id="6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64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64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64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800"/>
                            </p:stCondLst>
                            <p:childTnLst>
                              <p:par>
                                <p:cTn id="7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64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64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64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D1FF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4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Прямоугольник 1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B0F0"/>
            </a:solidFill>
          </a:ln>
          <a:effectLst>
            <a:glow rad="101600">
              <a:schemeClr val="bg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619250" y="5949950"/>
            <a:ext cx="5472113" cy="6477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glow rad="101600">
              <a:schemeClr val="bg1">
                <a:alpha val="6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ru-RU" sz="3200" b="1" i="1">
                <a:solidFill>
                  <a:srgbClr val="006600"/>
                </a:solidFill>
                <a:latin typeface="Times New Roman" pitchFamily="18" charset="0"/>
              </a:rPr>
              <a:t>30 + 30 : 6 + (30 + 30 : 6) : 5</a:t>
            </a:r>
          </a:p>
        </p:txBody>
      </p:sp>
      <p:pic>
        <p:nvPicPr>
          <p:cNvPr id="18437" name="Picture 5" descr="Рисунок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8263" y="0"/>
            <a:ext cx="2725737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bg1">
                <a:alpha val="60000"/>
              </a:schemeClr>
            </a:glow>
          </a:effectLst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23850" y="0"/>
            <a:ext cx="2293938" cy="1517650"/>
            <a:chOff x="1409" y="2251"/>
            <a:chExt cx="1445" cy="956"/>
          </a:xfrm>
          <a:effectLst>
            <a:glow rad="101600">
              <a:schemeClr val="bg1">
                <a:alpha val="60000"/>
              </a:schemeClr>
            </a:glow>
          </a:effectLst>
        </p:grpSpPr>
        <p:pic>
          <p:nvPicPr>
            <p:cNvPr id="7281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9358164">
              <a:off x="1545" y="2494"/>
              <a:ext cx="1153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09" y="2251"/>
              <a:ext cx="1445" cy="820"/>
              <a:chOff x="1409" y="2251"/>
              <a:chExt cx="1445" cy="820"/>
            </a:xfrm>
          </p:grpSpPr>
          <p:pic>
            <p:nvPicPr>
              <p:cNvPr id="7283" name="Picture 6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409" y="2358"/>
                <a:ext cx="1153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84" name="Picture 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flipV="1">
                <a:off x="1701" y="2251"/>
                <a:ext cx="1153" cy="5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23850" y="1341438"/>
            <a:ext cx="2016125" cy="720725"/>
            <a:chOff x="2064" y="2024"/>
            <a:chExt cx="1496" cy="533"/>
          </a:xfrm>
          <a:effectLst>
            <a:glow rad="101600">
              <a:schemeClr val="bg1">
                <a:alpha val="60000"/>
              </a:schemeClr>
            </a:glow>
          </a:effectLst>
        </p:grpSpPr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2064" y="2341"/>
              <a:ext cx="1496" cy="216"/>
              <a:chOff x="864" y="3648"/>
              <a:chExt cx="1488" cy="336"/>
            </a:xfrm>
          </p:grpSpPr>
          <p:sp>
            <p:nvSpPr>
              <p:cNvPr id="7278" name="Freeform 13"/>
              <p:cNvSpPr>
                <a:spLocks/>
              </p:cNvSpPr>
              <p:nvPr/>
            </p:nvSpPr>
            <p:spPr bwMode="auto">
              <a:xfrm>
                <a:off x="864" y="3720"/>
                <a:ext cx="1488" cy="264"/>
              </a:xfrm>
              <a:custGeom>
                <a:avLst/>
                <a:gdLst>
                  <a:gd name="T0" fmla="*/ 0 w 2344"/>
                  <a:gd name="T1" fmla="*/ 56 h 680"/>
                  <a:gd name="T2" fmla="*/ 272 w 2344"/>
                  <a:gd name="T3" fmla="*/ 392 h 680"/>
                  <a:gd name="T4" fmla="*/ 792 w 2344"/>
                  <a:gd name="T5" fmla="*/ 640 h 680"/>
                  <a:gd name="T6" fmla="*/ 1640 w 2344"/>
                  <a:gd name="T7" fmla="*/ 632 h 680"/>
                  <a:gd name="T8" fmla="*/ 2080 w 2344"/>
                  <a:gd name="T9" fmla="*/ 392 h 680"/>
                  <a:gd name="T10" fmla="*/ 2344 w 2344"/>
                  <a:gd name="T11" fmla="*/ 0 h 6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344"/>
                  <a:gd name="T19" fmla="*/ 0 h 680"/>
                  <a:gd name="T20" fmla="*/ 2344 w 2344"/>
                  <a:gd name="T21" fmla="*/ 680 h 68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344" h="680">
                    <a:moveTo>
                      <a:pt x="0" y="56"/>
                    </a:moveTo>
                    <a:cubicBezTo>
                      <a:pt x="65" y="185"/>
                      <a:pt x="140" y="295"/>
                      <a:pt x="272" y="392"/>
                    </a:cubicBezTo>
                    <a:cubicBezTo>
                      <a:pt x="404" y="489"/>
                      <a:pt x="564" y="600"/>
                      <a:pt x="792" y="640"/>
                    </a:cubicBezTo>
                    <a:cubicBezTo>
                      <a:pt x="1020" y="680"/>
                      <a:pt x="1425" y="673"/>
                      <a:pt x="1640" y="632"/>
                    </a:cubicBezTo>
                    <a:cubicBezTo>
                      <a:pt x="1855" y="591"/>
                      <a:pt x="1963" y="497"/>
                      <a:pt x="2080" y="392"/>
                    </a:cubicBezTo>
                    <a:cubicBezTo>
                      <a:pt x="2197" y="287"/>
                      <a:pt x="2274" y="153"/>
                      <a:pt x="2344" y="0"/>
                    </a:cubicBezTo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50000">
                    <a:srgbClr val="33CCCC"/>
                  </a:gs>
                  <a:gs pos="100000">
                    <a:srgbClr val="FFFFFF"/>
                  </a:gs>
                </a:gsLst>
                <a:lin ang="18900000" scaled="1"/>
              </a:gra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79" name="Oval 14"/>
              <p:cNvSpPr>
                <a:spLocks noChangeArrowheads="1"/>
              </p:cNvSpPr>
              <p:nvPr/>
            </p:nvSpPr>
            <p:spPr bwMode="auto">
              <a:xfrm>
                <a:off x="864" y="3648"/>
                <a:ext cx="1488" cy="192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BBE0E3"/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7280" name="Oval 15"/>
              <p:cNvSpPr>
                <a:spLocks noChangeArrowheads="1"/>
              </p:cNvSpPr>
              <p:nvPr/>
            </p:nvSpPr>
            <p:spPr bwMode="auto">
              <a:xfrm flipV="1">
                <a:off x="1248" y="3936"/>
                <a:ext cx="672" cy="48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2199" y="2069"/>
              <a:ext cx="454" cy="227"/>
              <a:chOff x="3742" y="3475"/>
              <a:chExt cx="454" cy="227"/>
            </a:xfrm>
          </p:grpSpPr>
          <p:sp>
            <p:nvSpPr>
              <p:cNvPr id="7270" name="Oval 17"/>
              <p:cNvSpPr>
                <a:spLocks noChangeArrowheads="1"/>
              </p:cNvSpPr>
              <p:nvPr/>
            </p:nvSpPr>
            <p:spPr bwMode="auto">
              <a:xfrm rot="-631667">
                <a:off x="3742" y="3475"/>
                <a:ext cx="454" cy="227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71" name="Oval 18"/>
              <p:cNvSpPr>
                <a:spLocks noChangeArrowheads="1"/>
              </p:cNvSpPr>
              <p:nvPr/>
            </p:nvSpPr>
            <p:spPr bwMode="auto">
              <a:xfrm>
                <a:off x="3923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72" name="Oval 19"/>
              <p:cNvSpPr>
                <a:spLocks noChangeArrowheads="1"/>
              </p:cNvSpPr>
              <p:nvPr/>
            </p:nvSpPr>
            <p:spPr bwMode="auto">
              <a:xfrm>
                <a:off x="4059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73" name="Oval 20"/>
              <p:cNvSpPr>
                <a:spLocks noChangeArrowheads="1"/>
              </p:cNvSpPr>
              <p:nvPr/>
            </p:nvSpPr>
            <p:spPr bwMode="auto">
              <a:xfrm>
                <a:off x="3969" y="3475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74" name="Oval 21"/>
              <p:cNvSpPr>
                <a:spLocks noChangeArrowheads="1"/>
              </p:cNvSpPr>
              <p:nvPr/>
            </p:nvSpPr>
            <p:spPr bwMode="auto">
              <a:xfrm>
                <a:off x="3833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75" name="Oval 22"/>
              <p:cNvSpPr>
                <a:spLocks noChangeArrowheads="1"/>
              </p:cNvSpPr>
              <p:nvPr/>
            </p:nvSpPr>
            <p:spPr bwMode="auto">
              <a:xfrm>
                <a:off x="4014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76" name="Oval 23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77" name="Oval 24"/>
              <p:cNvSpPr>
                <a:spLocks noChangeArrowheads="1"/>
              </p:cNvSpPr>
              <p:nvPr/>
            </p:nvSpPr>
            <p:spPr bwMode="auto">
              <a:xfrm>
                <a:off x="4105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2335" y="2024"/>
              <a:ext cx="454" cy="227"/>
              <a:chOff x="3742" y="3475"/>
              <a:chExt cx="454" cy="227"/>
            </a:xfrm>
          </p:grpSpPr>
          <p:sp>
            <p:nvSpPr>
              <p:cNvPr id="7262" name="Oval 26"/>
              <p:cNvSpPr>
                <a:spLocks noChangeArrowheads="1"/>
              </p:cNvSpPr>
              <p:nvPr/>
            </p:nvSpPr>
            <p:spPr bwMode="auto">
              <a:xfrm rot="-631667">
                <a:off x="3742" y="3475"/>
                <a:ext cx="454" cy="227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63" name="Oval 27"/>
              <p:cNvSpPr>
                <a:spLocks noChangeArrowheads="1"/>
              </p:cNvSpPr>
              <p:nvPr/>
            </p:nvSpPr>
            <p:spPr bwMode="auto">
              <a:xfrm>
                <a:off x="3923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64" name="Oval 28"/>
              <p:cNvSpPr>
                <a:spLocks noChangeArrowheads="1"/>
              </p:cNvSpPr>
              <p:nvPr/>
            </p:nvSpPr>
            <p:spPr bwMode="auto">
              <a:xfrm>
                <a:off x="4059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65" name="Oval 29"/>
              <p:cNvSpPr>
                <a:spLocks noChangeArrowheads="1"/>
              </p:cNvSpPr>
              <p:nvPr/>
            </p:nvSpPr>
            <p:spPr bwMode="auto">
              <a:xfrm>
                <a:off x="3969" y="3475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66" name="Oval 30"/>
              <p:cNvSpPr>
                <a:spLocks noChangeArrowheads="1"/>
              </p:cNvSpPr>
              <p:nvPr/>
            </p:nvSpPr>
            <p:spPr bwMode="auto">
              <a:xfrm>
                <a:off x="3833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67" name="Oval 31"/>
              <p:cNvSpPr>
                <a:spLocks noChangeArrowheads="1"/>
              </p:cNvSpPr>
              <p:nvPr/>
            </p:nvSpPr>
            <p:spPr bwMode="auto">
              <a:xfrm>
                <a:off x="4014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68" name="Oval 32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69" name="Oval 33"/>
              <p:cNvSpPr>
                <a:spLocks noChangeArrowheads="1"/>
              </p:cNvSpPr>
              <p:nvPr/>
            </p:nvSpPr>
            <p:spPr bwMode="auto">
              <a:xfrm>
                <a:off x="4105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8" name="Group 34"/>
            <p:cNvGrpSpPr>
              <a:grpSpLocks/>
            </p:cNvGrpSpPr>
            <p:nvPr/>
          </p:nvGrpSpPr>
          <p:grpSpPr bwMode="auto">
            <a:xfrm>
              <a:off x="2471" y="2160"/>
              <a:ext cx="454" cy="227"/>
              <a:chOff x="3742" y="3475"/>
              <a:chExt cx="454" cy="227"/>
            </a:xfrm>
          </p:grpSpPr>
          <p:sp>
            <p:nvSpPr>
              <p:cNvPr id="7254" name="Oval 35"/>
              <p:cNvSpPr>
                <a:spLocks noChangeArrowheads="1"/>
              </p:cNvSpPr>
              <p:nvPr/>
            </p:nvSpPr>
            <p:spPr bwMode="auto">
              <a:xfrm rot="-631667">
                <a:off x="3742" y="3475"/>
                <a:ext cx="454" cy="227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5" name="Oval 36"/>
              <p:cNvSpPr>
                <a:spLocks noChangeArrowheads="1"/>
              </p:cNvSpPr>
              <p:nvPr/>
            </p:nvSpPr>
            <p:spPr bwMode="auto">
              <a:xfrm>
                <a:off x="3923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6" name="Oval 37"/>
              <p:cNvSpPr>
                <a:spLocks noChangeArrowheads="1"/>
              </p:cNvSpPr>
              <p:nvPr/>
            </p:nvSpPr>
            <p:spPr bwMode="auto">
              <a:xfrm>
                <a:off x="4059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7" name="Oval 38"/>
              <p:cNvSpPr>
                <a:spLocks noChangeArrowheads="1"/>
              </p:cNvSpPr>
              <p:nvPr/>
            </p:nvSpPr>
            <p:spPr bwMode="auto">
              <a:xfrm>
                <a:off x="3969" y="3475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8" name="Oval 39"/>
              <p:cNvSpPr>
                <a:spLocks noChangeArrowheads="1"/>
              </p:cNvSpPr>
              <p:nvPr/>
            </p:nvSpPr>
            <p:spPr bwMode="auto">
              <a:xfrm>
                <a:off x="3833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9" name="Oval 40"/>
              <p:cNvSpPr>
                <a:spLocks noChangeArrowheads="1"/>
              </p:cNvSpPr>
              <p:nvPr/>
            </p:nvSpPr>
            <p:spPr bwMode="auto">
              <a:xfrm>
                <a:off x="4014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60" name="Oval 41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61" name="Oval 42"/>
              <p:cNvSpPr>
                <a:spLocks noChangeArrowheads="1"/>
              </p:cNvSpPr>
              <p:nvPr/>
            </p:nvSpPr>
            <p:spPr bwMode="auto">
              <a:xfrm>
                <a:off x="4105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9" name="Group 43"/>
            <p:cNvGrpSpPr>
              <a:grpSpLocks/>
            </p:cNvGrpSpPr>
            <p:nvPr/>
          </p:nvGrpSpPr>
          <p:grpSpPr bwMode="auto">
            <a:xfrm>
              <a:off x="2153" y="2251"/>
              <a:ext cx="454" cy="227"/>
              <a:chOff x="3742" y="3475"/>
              <a:chExt cx="454" cy="227"/>
            </a:xfrm>
          </p:grpSpPr>
          <p:sp>
            <p:nvSpPr>
              <p:cNvPr id="7246" name="Oval 44"/>
              <p:cNvSpPr>
                <a:spLocks noChangeArrowheads="1"/>
              </p:cNvSpPr>
              <p:nvPr/>
            </p:nvSpPr>
            <p:spPr bwMode="auto">
              <a:xfrm rot="-631667">
                <a:off x="3742" y="3475"/>
                <a:ext cx="454" cy="227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7" name="Oval 45"/>
              <p:cNvSpPr>
                <a:spLocks noChangeArrowheads="1"/>
              </p:cNvSpPr>
              <p:nvPr/>
            </p:nvSpPr>
            <p:spPr bwMode="auto">
              <a:xfrm>
                <a:off x="3923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8" name="Oval 46"/>
              <p:cNvSpPr>
                <a:spLocks noChangeArrowheads="1"/>
              </p:cNvSpPr>
              <p:nvPr/>
            </p:nvSpPr>
            <p:spPr bwMode="auto">
              <a:xfrm>
                <a:off x="4059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9" name="Oval 47"/>
              <p:cNvSpPr>
                <a:spLocks noChangeArrowheads="1"/>
              </p:cNvSpPr>
              <p:nvPr/>
            </p:nvSpPr>
            <p:spPr bwMode="auto">
              <a:xfrm>
                <a:off x="3969" y="3475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0" name="Oval 48"/>
              <p:cNvSpPr>
                <a:spLocks noChangeArrowheads="1"/>
              </p:cNvSpPr>
              <p:nvPr/>
            </p:nvSpPr>
            <p:spPr bwMode="auto">
              <a:xfrm>
                <a:off x="3833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1" name="Oval 49"/>
              <p:cNvSpPr>
                <a:spLocks noChangeArrowheads="1"/>
              </p:cNvSpPr>
              <p:nvPr/>
            </p:nvSpPr>
            <p:spPr bwMode="auto">
              <a:xfrm>
                <a:off x="4014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2" name="Oval 50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53" name="Oval 51"/>
              <p:cNvSpPr>
                <a:spLocks noChangeArrowheads="1"/>
              </p:cNvSpPr>
              <p:nvPr/>
            </p:nvSpPr>
            <p:spPr bwMode="auto">
              <a:xfrm>
                <a:off x="4105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" name="Group 52"/>
            <p:cNvGrpSpPr>
              <a:grpSpLocks/>
            </p:cNvGrpSpPr>
            <p:nvPr/>
          </p:nvGrpSpPr>
          <p:grpSpPr bwMode="auto">
            <a:xfrm>
              <a:off x="2698" y="2024"/>
              <a:ext cx="454" cy="227"/>
              <a:chOff x="3742" y="3475"/>
              <a:chExt cx="454" cy="227"/>
            </a:xfrm>
          </p:grpSpPr>
          <p:sp>
            <p:nvSpPr>
              <p:cNvPr id="7238" name="Oval 53"/>
              <p:cNvSpPr>
                <a:spLocks noChangeArrowheads="1"/>
              </p:cNvSpPr>
              <p:nvPr/>
            </p:nvSpPr>
            <p:spPr bwMode="auto">
              <a:xfrm rot="-631667">
                <a:off x="3742" y="3475"/>
                <a:ext cx="454" cy="227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9" name="Oval 54"/>
              <p:cNvSpPr>
                <a:spLocks noChangeArrowheads="1"/>
              </p:cNvSpPr>
              <p:nvPr/>
            </p:nvSpPr>
            <p:spPr bwMode="auto">
              <a:xfrm>
                <a:off x="3923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0" name="Oval 55"/>
              <p:cNvSpPr>
                <a:spLocks noChangeArrowheads="1"/>
              </p:cNvSpPr>
              <p:nvPr/>
            </p:nvSpPr>
            <p:spPr bwMode="auto">
              <a:xfrm>
                <a:off x="4059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1" name="Oval 56"/>
              <p:cNvSpPr>
                <a:spLocks noChangeArrowheads="1"/>
              </p:cNvSpPr>
              <p:nvPr/>
            </p:nvSpPr>
            <p:spPr bwMode="auto">
              <a:xfrm>
                <a:off x="3969" y="3475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2" name="Oval 57"/>
              <p:cNvSpPr>
                <a:spLocks noChangeArrowheads="1"/>
              </p:cNvSpPr>
              <p:nvPr/>
            </p:nvSpPr>
            <p:spPr bwMode="auto">
              <a:xfrm>
                <a:off x="3833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3" name="Oval 58"/>
              <p:cNvSpPr>
                <a:spLocks noChangeArrowheads="1"/>
              </p:cNvSpPr>
              <p:nvPr/>
            </p:nvSpPr>
            <p:spPr bwMode="auto">
              <a:xfrm>
                <a:off x="4014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4" name="Oval 59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45" name="Oval 60"/>
              <p:cNvSpPr>
                <a:spLocks noChangeArrowheads="1"/>
              </p:cNvSpPr>
              <p:nvPr/>
            </p:nvSpPr>
            <p:spPr bwMode="auto">
              <a:xfrm>
                <a:off x="4105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1" name="Group 61"/>
            <p:cNvGrpSpPr>
              <a:grpSpLocks/>
            </p:cNvGrpSpPr>
            <p:nvPr/>
          </p:nvGrpSpPr>
          <p:grpSpPr bwMode="auto">
            <a:xfrm>
              <a:off x="2562" y="2251"/>
              <a:ext cx="454" cy="227"/>
              <a:chOff x="3742" y="3475"/>
              <a:chExt cx="454" cy="227"/>
            </a:xfrm>
          </p:grpSpPr>
          <p:sp>
            <p:nvSpPr>
              <p:cNvPr id="7230" name="Oval 62"/>
              <p:cNvSpPr>
                <a:spLocks noChangeArrowheads="1"/>
              </p:cNvSpPr>
              <p:nvPr/>
            </p:nvSpPr>
            <p:spPr bwMode="auto">
              <a:xfrm rot="-631667">
                <a:off x="3742" y="3475"/>
                <a:ext cx="454" cy="227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1" name="Oval 63"/>
              <p:cNvSpPr>
                <a:spLocks noChangeArrowheads="1"/>
              </p:cNvSpPr>
              <p:nvPr/>
            </p:nvSpPr>
            <p:spPr bwMode="auto">
              <a:xfrm>
                <a:off x="3923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2" name="Oval 64"/>
              <p:cNvSpPr>
                <a:spLocks noChangeArrowheads="1"/>
              </p:cNvSpPr>
              <p:nvPr/>
            </p:nvSpPr>
            <p:spPr bwMode="auto">
              <a:xfrm>
                <a:off x="4059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3" name="Oval 65"/>
              <p:cNvSpPr>
                <a:spLocks noChangeArrowheads="1"/>
              </p:cNvSpPr>
              <p:nvPr/>
            </p:nvSpPr>
            <p:spPr bwMode="auto">
              <a:xfrm>
                <a:off x="3969" y="3475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4" name="Oval 66"/>
              <p:cNvSpPr>
                <a:spLocks noChangeArrowheads="1"/>
              </p:cNvSpPr>
              <p:nvPr/>
            </p:nvSpPr>
            <p:spPr bwMode="auto">
              <a:xfrm>
                <a:off x="3833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5" name="Oval 67"/>
              <p:cNvSpPr>
                <a:spLocks noChangeArrowheads="1"/>
              </p:cNvSpPr>
              <p:nvPr/>
            </p:nvSpPr>
            <p:spPr bwMode="auto">
              <a:xfrm>
                <a:off x="4014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6" name="Oval 68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7" name="Oval 69"/>
              <p:cNvSpPr>
                <a:spLocks noChangeArrowheads="1"/>
              </p:cNvSpPr>
              <p:nvPr/>
            </p:nvSpPr>
            <p:spPr bwMode="auto">
              <a:xfrm>
                <a:off x="4105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2" name="Group 70"/>
            <p:cNvGrpSpPr>
              <a:grpSpLocks/>
            </p:cNvGrpSpPr>
            <p:nvPr/>
          </p:nvGrpSpPr>
          <p:grpSpPr bwMode="auto">
            <a:xfrm>
              <a:off x="2880" y="2296"/>
              <a:ext cx="454" cy="227"/>
              <a:chOff x="3742" y="3475"/>
              <a:chExt cx="454" cy="227"/>
            </a:xfrm>
          </p:grpSpPr>
          <p:sp>
            <p:nvSpPr>
              <p:cNvPr id="7222" name="Oval 71"/>
              <p:cNvSpPr>
                <a:spLocks noChangeArrowheads="1"/>
              </p:cNvSpPr>
              <p:nvPr/>
            </p:nvSpPr>
            <p:spPr bwMode="auto">
              <a:xfrm rot="-631667">
                <a:off x="3742" y="3475"/>
                <a:ext cx="454" cy="227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3" name="Oval 72"/>
              <p:cNvSpPr>
                <a:spLocks noChangeArrowheads="1"/>
              </p:cNvSpPr>
              <p:nvPr/>
            </p:nvSpPr>
            <p:spPr bwMode="auto">
              <a:xfrm>
                <a:off x="3923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4" name="Oval 73"/>
              <p:cNvSpPr>
                <a:spLocks noChangeArrowheads="1"/>
              </p:cNvSpPr>
              <p:nvPr/>
            </p:nvSpPr>
            <p:spPr bwMode="auto">
              <a:xfrm>
                <a:off x="4059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5" name="Oval 74"/>
              <p:cNvSpPr>
                <a:spLocks noChangeArrowheads="1"/>
              </p:cNvSpPr>
              <p:nvPr/>
            </p:nvSpPr>
            <p:spPr bwMode="auto">
              <a:xfrm>
                <a:off x="3969" y="3475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6" name="Oval 75"/>
              <p:cNvSpPr>
                <a:spLocks noChangeArrowheads="1"/>
              </p:cNvSpPr>
              <p:nvPr/>
            </p:nvSpPr>
            <p:spPr bwMode="auto">
              <a:xfrm>
                <a:off x="3833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7" name="Oval 76"/>
              <p:cNvSpPr>
                <a:spLocks noChangeArrowheads="1"/>
              </p:cNvSpPr>
              <p:nvPr/>
            </p:nvSpPr>
            <p:spPr bwMode="auto">
              <a:xfrm>
                <a:off x="4014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8" name="Oval 77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9" name="Oval 78"/>
              <p:cNvSpPr>
                <a:spLocks noChangeArrowheads="1"/>
              </p:cNvSpPr>
              <p:nvPr/>
            </p:nvSpPr>
            <p:spPr bwMode="auto">
              <a:xfrm>
                <a:off x="4105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3" name="Group 79"/>
            <p:cNvGrpSpPr>
              <a:grpSpLocks/>
            </p:cNvGrpSpPr>
            <p:nvPr/>
          </p:nvGrpSpPr>
          <p:grpSpPr bwMode="auto">
            <a:xfrm>
              <a:off x="2971" y="2115"/>
              <a:ext cx="454" cy="227"/>
              <a:chOff x="3742" y="3475"/>
              <a:chExt cx="454" cy="227"/>
            </a:xfrm>
          </p:grpSpPr>
          <p:sp>
            <p:nvSpPr>
              <p:cNvPr id="7214" name="Oval 80"/>
              <p:cNvSpPr>
                <a:spLocks noChangeArrowheads="1"/>
              </p:cNvSpPr>
              <p:nvPr/>
            </p:nvSpPr>
            <p:spPr bwMode="auto">
              <a:xfrm rot="-631667">
                <a:off x="3742" y="3475"/>
                <a:ext cx="454" cy="227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5" name="Oval 81"/>
              <p:cNvSpPr>
                <a:spLocks noChangeArrowheads="1"/>
              </p:cNvSpPr>
              <p:nvPr/>
            </p:nvSpPr>
            <p:spPr bwMode="auto">
              <a:xfrm>
                <a:off x="3923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6" name="Oval 82"/>
              <p:cNvSpPr>
                <a:spLocks noChangeArrowheads="1"/>
              </p:cNvSpPr>
              <p:nvPr/>
            </p:nvSpPr>
            <p:spPr bwMode="auto">
              <a:xfrm>
                <a:off x="4059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7" name="Oval 83"/>
              <p:cNvSpPr>
                <a:spLocks noChangeArrowheads="1"/>
              </p:cNvSpPr>
              <p:nvPr/>
            </p:nvSpPr>
            <p:spPr bwMode="auto">
              <a:xfrm>
                <a:off x="3969" y="3475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8" name="Oval 84"/>
              <p:cNvSpPr>
                <a:spLocks noChangeArrowheads="1"/>
              </p:cNvSpPr>
              <p:nvPr/>
            </p:nvSpPr>
            <p:spPr bwMode="auto">
              <a:xfrm>
                <a:off x="3833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9" name="Oval 85"/>
              <p:cNvSpPr>
                <a:spLocks noChangeArrowheads="1"/>
              </p:cNvSpPr>
              <p:nvPr/>
            </p:nvSpPr>
            <p:spPr bwMode="auto">
              <a:xfrm>
                <a:off x="4014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0" name="Oval 86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1" name="Oval 87"/>
              <p:cNvSpPr>
                <a:spLocks noChangeArrowheads="1"/>
              </p:cNvSpPr>
              <p:nvPr/>
            </p:nvSpPr>
            <p:spPr bwMode="auto">
              <a:xfrm>
                <a:off x="4105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4" name="Group 88"/>
            <p:cNvGrpSpPr>
              <a:grpSpLocks/>
            </p:cNvGrpSpPr>
            <p:nvPr/>
          </p:nvGrpSpPr>
          <p:grpSpPr bwMode="auto">
            <a:xfrm>
              <a:off x="3061" y="2251"/>
              <a:ext cx="454" cy="227"/>
              <a:chOff x="3742" y="3475"/>
              <a:chExt cx="454" cy="227"/>
            </a:xfrm>
          </p:grpSpPr>
          <p:sp>
            <p:nvSpPr>
              <p:cNvPr id="7206" name="Oval 89"/>
              <p:cNvSpPr>
                <a:spLocks noChangeArrowheads="1"/>
              </p:cNvSpPr>
              <p:nvPr/>
            </p:nvSpPr>
            <p:spPr bwMode="auto">
              <a:xfrm rot="-631667">
                <a:off x="3742" y="3475"/>
                <a:ext cx="454" cy="227"/>
              </a:xfrm>
              <a:prstGeom prst="ellipse">
                <a:avLst/>
              </a:prstGeom>
              <a:solidFill>
                <a:srgbClr val="CC66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7" name="Oval 90"/>
              <p:cNvSpPr>
                <a:spLocks noChangeArrowheads="1"/>
              </p:cNvSpPr>
              <p:nvPr/>
            </p:nvSpPr>
            <p:spPr bwMode="auto">
              <a:xfrm>
                <a:off x="3923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8" name="Oval 91"/>
              <p:cNvSpPr>
                <a:spLocks noChangeArrowheads="1"/>
              </p:cNvSpPr>
              <p:nvPr/>
            </p:nvSpPr>
            <p:spPr bwMode="auto">
              <a:xfrm>
                <a:off x="4059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9" name="Oval 92"/>
              <p:cNvSpPr>
                <a:spLocks noChangeArrowheads="1"/>
              </p:cNvSpPr>
              <p:nvPr/>
            </p:nvSpPr>
            <p:spPr bwMode="auto">
              <a:xfrm>
                <a:off x="3969" y="3475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0" name="Oval 93"/>
              <p:cNvSpPr>
                <a:spLocks noChangeArrowheads="1"/>
              </p:cNvSpPr>
              <p:nvPr/>
            </p:nvSpPr>
            <p:spPr bwMode="auto">
              <a:xfrm>
                <a:off x="3833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1" name="Oval 94"/>
              <p:cNvSpPr>
                <a:spLocks noChangeArrowheads="1"/>
              </p:cNvSpPr>
              <p:nvPr/>
            </p:nvSpPr>
            <p:spPr bwMode="auto">
              <a:xfrm>
                <a:off x="4014" y="3612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2" name="Oval 95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3" name="Oval 96"/>
              <p:cNvSpPr>
                <a:spLocks noChangeArrowheads="1"/>
              </p:cNvSpPr>
              <p:nvPr/>
            </p:nvSpPr>
            <p:spPr bwMode="auto">
              <a:xfrm>
                <a:off x="4105" y="3566"/>
                <a:ext cx="45" cy="4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5" name="Group 163"/>
          <p:cNvGrpSpPr>
            <a:grpSpLocks/>
          </p:cNvGrpSpPr>
          <p:nvPr/>
        </p:nvGrpSpPr>
        <p:grpSpPr bwMode="auto">
          <a:xfrm>
            <a:off x="684213" y="1916113"/>
            <a:ext cx="1150937" cy="1512887"/>
            <a:chOff x="2064" y="436"/>
            <a:chExt cx="725" cy="953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7194" name="Freeform 98"/>
            <p:cNvSpPr>
              <a:spLocks/>
            </p:cNvSpPr>
            <p:nvPr/>
          </p:nvSpPr>
          <p:spPr bwMode="auto">
            <a:xfrm>
              <a:off x="2064" y="527"/>
              <a:ext cx="725" cy="862"/>
            </a:xfrm>
            <a:custGeom>
              <a:avLst/>
              <a:gdLst>
                <a:gd name="T0" fmla="*/ 112 w 1368"/>
                <a:gd name="T1" fmla="*/ 1612 h 1684"/>
                <a:gd name="T2" fmla="*/ 688 w 1368"/>
                <a:gd name="T3" fmla="*/ 1660 h 1684"/>
                <a:gd name="T4" fmla="*/ 1264 w 1368"/>
                <a:gd name="T5" fmla="*/ 1660 h 1684"/>
                <a:gd name="T6" fmla="*/ 1312 w 1368"/>
                <a:gd name="T7" fmla="*/ 1516 h 1684"/>
                <a:gd name="T8" fmla="*/ 1312 w 1368"/>
                <a:gd name="T9" fmla="*/ 1324 h 1684"/>
                <a:gd name="T10" fmla="*/ 1360 w 1368"/>
                <a:gd name="T11" fmla="*/ 844 h 1684"/>
                <a:gd name="T12" fmla="*/ 1312 w 1368"/>
                <a:gd name="T13" fmla="*/ 172 h 1684"/>
                <a:gd name="T14" fmla="*/ 1216 w 1368"/>
                <a:gd name="T15" fmla="*/ 76 h 1684"/>
                <a:gd name="T16" fmla="*/ 928 w 1368"/>
                <a:gd name="T17" fmla="*/ 28 h 1684"/>
                <a:gd name="T18" fmla="*/ 448 w 1368"/>
                <a:gd name="T19" fmla="*/ 76 h 1684"/>
                <a:gd name="T20" fmla="*/ 216 w 1368"/>
                <a:gd name="T21" fmla="*/ 20 h 1684"/>
                <a:gd name="T22" fmla="*/ 72 w 1368"/>
                <a:gd name="T23" fmla="*/ 196 h 1684"/>
                <a:gd name="T24" fmla="*/ 64 w 1368"/>
                <a:gd name="T25" fmla="*/ 460 h 1684"/>
                <a:gd name="T26" fmla="*/ 64 w 1368"/>
                <a:gd name="T27" fmla="*/ 1132 h 1684"/>
                <a:gd name="T28" fmla="*/ 16 w 1368"/>
                <a:gd name="T29" fmla="*/ 1516 h 1684"/>
                <a:gd name="T30" fmla="*/ 160 w 1368"/>
                <a:gd name="T31" fmla="*/ 1612 h 168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368"/>
                <a:gd name="T49" fmla="*/ 0 h 1684"/>
                <a:gd name="T50" fmla="*/ 1368 w 1368"/>
                <a:gd name="T51" fmla="*/ 1684 h 168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368" h="1684">
                  <a:moveTo>
                    <a:pt x="112" y="1612"/>
                  </a:moveTo>
                  <a:cubicBezTo>
                    <a:pt x="304" y="1632"/>
                    <a:pt x="496" y="1652"/>
                    <a:pt x="688" y="1660"/>
                  </a:cubicBezTo>
                  <a:cubicBezTo>
                    <a:pt x="880" y="1668"/>
                    <a:pt x="1160" y="1684"/>
                    <a:pt x="1264" y="1660"/>
                  </a:cubicBezTo>
                  <a:cubicBezTo>
                    <a:pt x="1368" y="1636"/>
                    <a:pt x="1304" y="1572"/>
                    <a:pt x="1312" y="1516"/>
                  </a:cubicBezTo>
                  <a:cubicBezTo>
                    <a:pt x="1320" y="1460"/>
                    <a:pt x="1304" y="1436"/>
                    <a:pt x="1312" y="1324"/>
                  </a:cubicBezTo>
                  <a:cubicBezTo>
                    <a:pt x="1320" y="1212"/>
                    <a:pt x="1360" y="1036"/>
                    <a:pt x="1360" y="844"/>
                  </a:cubicBezTo>
                  <a:cubicBezTo>
                    <a:pt x="1360" y="652"/>
                    <a:pt x="1336" y="300"/>
                    <a:pt x="1312" y="172"/>
                  </a:cubicBezTo>
                  <a:cubicBezTo>
                    <a:pt x="1288" y="44"/>
                    <a:pt x="1280" y="100"/>
                    <a:pt x="1216" y="76"/>
                  </a:cubicBezTo>
                  <a:cubicBezTo>
                    <a:pt x="1152" y="52"/>
                    <a:pt x="1056" y="28"/>
                    <a:pt x="928" y="28"/>
                  </a:cubicBezTo>
                  <a:cubicBezTo>
                    <a:pt x="800" y="28"/>
                    <a:pt x="567" y="77"/>
                    <a:pt x="448" y="76"/>
                  </a:cubicBezTo>
                  <a:cubicBezTo>
                    <a:pt x="329" y="75"/>
                    <a:pt x="279" y="0"/>
                    <a:pt x="216" y="20"/>
                  </a:cubicBezTo>
                  <a:cubicBezTo>
                    <a:pt x="153" y="40"/>
                    <a:pt x="97" y="123"/>
                    <a:pt x="72" y="196"/>
                  </a:cubicBezTo>
                  <a:cubicBezTo>
                    <a:pt x="47" y="269"/>
                    <a:pt x="65" y="304"/>
                    <a:pt x="64" y="460"/>
                  </a:cubicBezTo>
                  <a:cubicBezTo>
                    <a:pt x="63" y="616"/>
                    <a:pt x="72" y="956"/>
                    <a:pt x="64" y="1132"/>
                  </a:cubicBezTo>
                  <a:cubicBezTo>
                    <a:pt x="56" y="1308"/>
                    <a:pt x="0" y="1436"/>
                    <a:pt x="16" y="1516"/>
                  </a:cubicBezTo>
                  <a:cubicBezTo>
                    <a:pt x="32" y="1596"/>
                    <a:pt x="136" y="1596"/>
                    <a:pt x="160" y="1612"/>
                  </a:cubicBez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00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31" name="Text Box 99"/>
            <p:cNvSpPr txBox="1">
              <a:spLocks noChangeArrowheads="1"/>
            </p:cNvSpPr>
            <p:nvPr/>
          </p:nvSpPr>
          <p:spPr bwMode="auto">
            <a:xfrm rot="-3437025">
              <a:off x="1963" y="763"/>
              <a:ext cx="94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Whiskas</a:t>
              </a:r>
              <a:r>
                <a:rPr lang="ru-RU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</a:t>
              </a:r>
              <a:r>
                <a:rPr lang="ru-RU" sz="2400" b="1">
                  <a:effectLst>
                    <a:outerShdw blurRad="38100" dist="38100" dir="2700000" algn="tl">
                      <a:srgbClr val="FFFFFF"/>
                    </a:outerShdw>
                  </a:effectLst>
                  <a:cs typeface="Arial" charset="0"/>
                </a:rPr>
                <a:t>    </a:t>
              </a:r>
              <a:endParaRPr lang="en-US" sz="2400" b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endParaRPr>
            </a:p>
          </p:txBody>
        </p:sp>
      </p:grpSp>
      <p:sp>
        <p:nvSpPr>
          <p:cNvPr id="18597" name="WordArt 165"/>
          <p:cNvSpPr>
            <a:spLocks noChangeArrowheads="1" noChangeShapeType="1" noTextEdit="1"/>
          </p:cNvSpPr>
          <p:nvPr/>
        </p:nvSpPr>
        <p:spPr bwMode="auto">
          <a:xfrm>
            <a:off x="2627313" y="476250"/>
            <a:ext cx="1152525" cy="431800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30 кг</a:t>
            </a:r>
          </a:p>
        </p:txBody>
      </p:sp>
      <p:grpSp>
        <p:nvGrpSpPr>
          <p:cNvPr id="16" name="Group 180"/>
          <p:cNvGrpSpPr>
            <a:grpSpLocks/>
          </p:cNvGrpSpPr>
          <p:nvPr/>
        </p:nvGrpSpPr>
        <p:grpSpPr bwMode="auto">
          <a:xfrm>
            <a:off x="2555875" y="1484313"/>
            <a:ext cx="2303463" cy="504825"/>
            <a:chOff x="1565" y="890"/>
            <a:chExt cx="1451" cy="318"/>
          </a:xfrm>
          <a:effectLst>
            <a:glow rad="101600">
              <a:schemeClr val="bg1">
                <a:alpha val="60000"/>
              </a:schemeClr>
            </a:glow>
          </a:effectLst>
        </p:grpSpPr>
        <p:grpSp>
          <p:nvGrpSpPr>
            <p:cNvPr id="17" name="Group 169"/>
            <p:cNvGrpSpPr>
              <a:grpSpLocks/>
            </p:cNvGrpSpPr>
            <p:nvPr/>
          </p:nvGrpSpPr>
          <p:grpSpPr bwMode="auto">
            <a:xfrm>
              <a:off x="1565" y="890"/>
              <a:ext cx="817" cy="272"/>
              <a:chOff x="1565" y="890"/>
              <a:chExt cx="817" cy="272"/>
            </a:xfrm>
          </p:grpSpPr>
          <p:sp>
            <p:nvSpPr>
              <p:cNvPr id="7192" name="WordArt 16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565" y="890"/>
                <a:ext cx="817" cy="27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>
                    <a:ln w="19050">
                      <a:solidFill>
                        <a:srgbClr val="00FF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30   6</a:t>
                </a:r>
              </a:p>
            </p:txBody>
          </p:sp>
          <p:sp>
            <p:nvSpPr>
              <p:cNvPr id="7193" name="WordArt 168"/>
              <p:cNvSpPr>
                <a:spLocks noChangeArrowheads="1" noChangeShapeType="1" noTextEdit="1"/>
              </p:cNvSpPr>
              <p:nvPr/>
            </p:nvSpPr>
            <p:spPr bwMode="auto">
              <a:xfrm>
                <a:off x="2018" y="935"/>
                <a:ext cx="91" cy="22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>
                    <a:ln w="19050">
                      <a:solidFill>
                        <a:srgbClr val="00FF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:</a:t>
                </a:r>
              </a:p>
            </p:txBody>
          </p:sp>
        </p:grpSp>
        <p:sp>
          <p:nvSpPr>
            <p:cNvPr id="7191" name="WordArt 170"/>
            <p:cNvSpPr>
              <a:spLocks noChangeArrowheads="1" noChangeShapeType="1" noTextEdit="1"/>
            </p:cNvSpPr>
            <p:nvPr/>
          </p:nvSpPr>
          <p:spPr bwMode="auto">
            <a:xfrm>
              <a:off x="2426" y="890"/>
              <a:ext cx="590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 dirty="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 (кг)</a:t>
              </a:r>
            </a:p>
          </p:txBody>
        </p:sp>
      </p:grpSp>
      <p:sp>
        <p:nvSpPr>
          <p:cNvPr id="18613" name="Text Box 181"/>
          <p:cNvSpPr txBox="1">
            <a:spLocks noChangeArrowheads="1"/>
          </p:cNvSpPr>
          <p:nvPr/>
        </p:nvSpPr>
        <p:spPr bwMode="auto">
          <a:xfrm>
            <a:off x="2268538" y="4076700"/>
            <a:ext cx="9366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bg1">
                <a:alpha val="60000"/>
              </a:schemeClr>
            </a:glow>
          </a:effectLst>
        </p:spPr>
        <p:txBody>
          <a:bodyPr>
            <a:spAutoFit/>
          </a:bodyPr>
          <a:lstStyle/>
          <a:p>
            <a:r>
              <a:rPr lang="ru-RU" sz="9600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8614" name="Text Box 182"/>
          <p:cNvSpPr txBox="1">
            <a:spLocks noChangeArrowheads="1"/>
          </p:cNvSpPr>
          <p:nvPr/>
        </p:nvSpPr>
        <p:spPr bwMode="auto">
          <a:xfrm>
            <a:off x="5219700" y="4076700"/>
            <a:ext cx="9366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bg1">
                <a:alpha val="60000"/>
              </a:schemeClr>
            </a:glow>
          </a:effectLst>
        </p:spPr>
        <p:txBody>
          <a:bodyPr>
            <a:spAutoFit/>
          </a:bodyPr>
          <a:lstStyle/>
          <a:p>
            <a:r>
              <a:rPr lang="ru-RU" sz="9600" b="1">
                <a:solidFill>
                  <a:srgbClr val="FF0000"/>
                </a:solidFill>
              </a:rPr>
              <a:t>+</a:t>
            </a:r>
          </a:p>
        </p:txBody>
      </p:sp>
      <p:grpSp>
        <p:nvGrpSpPr>
          <p:cNvPr id="18" name="Group 187"/>
          <p:cNvGrpSpPr>
            <a:grpSpLocks/>
          </p:cNvGrpSpPr>
          <p:nvPr/>
        </p:nvGrpSpPr>
        <p:grpSpPr bwMode="auto">
          <a:xfrm>
            <a:off x="2339975" y="2492375"/>
            <a:ext cx="4464050" cy="577850"/>
            <a:chOff x="1474" y="1570"/>
            <a:chExt cx="2812" cy="364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7180" name="WordArt 175"/>
            <p:cNvSpPr>
              <a:spLocks noChangeArrowheads="1" noChangeShapeType="1" noTextEdit="1"/>
            </p:cNvSpPr>
            <p:nvPr/>
          </p:nvSpPr>
          <p:spPr bwMode="auto">
            <a:xfrm>
              <a:off x="3696" y="1616"/>
              <a:ext cx="590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 dirty="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 (кг)</a:t>
              </a:r>
            </a:p>
          </p:txBody>
        </p:sp>
        <p:grpSp>
          <p:nvGrpSpPr>
            <p:cNvPr id="19" name="Group 178"/>
            <p:cNvGrpSpPr>
              <a:grpSpLocks/>
            </p:cNvGrpSpPr>
            <p:nvPr/>
          </p:nvGrpSpPr>
          <p:grpSpPr bwMode="auto">
            <a:xfrm>
              <a:off x="1565" y="1616"/>
              <a:ext cx="1543" cy="272"/>
              <a:chOff x="1519" y="1706"/>
              <a:chExt cx="1543" cy="272"/>
            </a:xfrm>
          </p:grpSpPr>
          <p:grpSp>
            <p:nvGrpSpPr>
              <p:cNvPr id="20" name="Group 172"/>
              <p:cNvGrpSpPr>
                <a:grpSpLocks/>
              </p:cNvGrpSpPr>
              <p:nvPr/>
            </p:nvGrpSpPr>
            <p:grpSpPr bwMode="auto">
              <a:xfrm>
                <a:off x="2245" y="1706"/>
                <a:ext cx="817" cy="272"/>
                <a:chOff x="1565" y="890"/>
                <a:chExt cx="817" cy="272"/>
              </a:xfrm>
            </p:grpSpPr>
            <p:sp>
              <p:nvSpPr>
                <p:cNvPr id="7188" name="WordArt 173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565" y="890"/>
                  <a:ext cx="817" cy="272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ru-RU" sz="3600" b="1" i="1" kern="10" dirty="0">
                      <a:ln w="19050">
                        <a:solidFill>
                          <a:srgbClr val="00FFFF"/>
                        </a:solidFill>
                        <a:round/>
                        <a:headEnd/>
                        <a:tailEnd/>
                      </a:ln>
                      <a:solidFill>
                        <a:srgbClr val="0000FF"/>
                      </a:solidFill>
                      <a:effectLst>
                        <a:outerShdw dist="35921" dir="2700000" algn="ctr" rotWithShape="0">
                          <a:srgbClr val="990000"/>
                        </a:outerShdw>
                      </a:effectLst>
                      <a:latin typeface="Times New Roman"/>
                      <a:cs typeface="Times New Roman"/>
                    </a:rPr>
                    <a:t>30   6</a:t>
                  </a:r>
                </a:p>
              </p:txBody>
            </p:sp>
            <p:sp>
              <p:nvSpPr>
                <p:cNvPr id="7189" name="WordArt 174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2018" y="935"/>
                  <a:ext cx="91" cy="22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ru-RU" sz="3600" b="1" i="1" kern="10">
                      <a:ln w="19050">
                        <a:solidFill>
                          <a:srgbClr val="00FFFF"/>
                        </a:solidFill>
                        <a:round/>
                        <a:headEnd/>
                        <a:tailEnd/>
                      </a:ln>
                      <a:solidFill>
                        <a:srgbClr val="0000FF"/>
                      </a:solidFill>
                      <a:effectLst>
                        <a:outerShdw dist="35921" dir="2700000" algn="ctr" rotWithShape="0">
                          <a:srgbClr val="990000"/>
                        </a:outerShdw>
                      </a:effectLst>
                      <a:latin typeface="Times New Roman"/>
                      <a:cs typeface="Times New Roman"/>
                    </a:rPr>
                    <a:t>:</a:t>
                  </a:r>
                </a:p>
              </p:txBody>
            </p:sp>
          </p:grpSp>
          <p:sp>
            <p:nvSpPr>
              <p:cNvPr id="7187" name="WordArt 177"/>
              <p:cNvSpPr>
                <a:spLocks noChangeArrowheads="1" noChangeShapeType="1" noTextEdit="1"/>
              </p:cNvSpPr>
              <p:nvPr/>
            </p:nvSpPr>
            <p:spPr bwMode="auto">
              <a:xfrm>
                <a:off x="1519" y="1706"/>
                <a:ext cx="726" cy="27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 dirty="0">
                    <a:ln w="19050">
                      <a:solidFill>
                        <a:srgbClr val="00FF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30 +</a:t>
                </a:r>
              </a:p>
            </p:txBody>
          </p:sp>
        </p:grpSp>
        <p:sp>
          <p:nvSpPr>
            <p:cNvPr id="7182" name="WordArt 183"/>
            <p:cNvSpPr>
              <a:spLocks noChangeArrowheads="1" noChangeShapeType="1" noTextEdit="1"/>
            </p:cNvSpPr>
            <p:nvPr/>
          </p:nvSpPr>
          <p:spPr bwMode="auto">
            <a:xfrm>
              <a:off x="1474" y="1570"/>
              <a:ext cx="136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 dirty="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(</a:t>
              </a:r>
            </a:p>
          </p:txBody>
        </p:sp>
        <p:sp>
          <p:nvSpPr>
            <p:cNvPr id="7183" name="WordArt 184"/>
            <p:cNvSpPr>
              <a:spLocks noChangeArrowheads="1" noChangeShapeType="1" noTextEdit="1"/>
            </p:cNvSpPr>
            <p:nvPr/>
          </p:nvSpPr>
          <p:spPr bwMode="auto">
            <a:xfrm>
              <a:off x="3107" y="1616"/>
              <a:ext cx="136" cy="31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)</a:t>
              </a:r>
            </a:p>
          </p:txBody>
        </p:sp>
        <p:sp>
          <p:nvSpPr>
            <p:cNvPr id="7184" name="WordArt 185"/>
            <p:cNvSpPr>
              <a:spLocks noChangeArrowheads="1" noChangeShapeType="1" noTextEdit="1"/>
            </p:cNvSpPr>
            <p:nvPr/>
          </p:nvSpPr>
          <p:spPr bwMode="auto">
            <a:xfrm>
              <a:off x="3334" y="1661"/>
              <a:ext cx="91" cy="2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:</a:t>
              </a:r>
            </a:p>
          </p:txBody>
        </p:sp>
        <p:sp>
          <p:nvSpPr>
            <p:cNvPr id="7185" name="WordArt 186"/>
            <p:cNvSpPr>
              <a:spLocks noChangeArrowheads="1" noChangeShapeType="1" noTextEdit="1"/>
            </p:cNvSpPr>
            <p:nvPr/>
          </p:nvSpPr>
          <p:spPr bwMode="auto">
            <a:xfrm>
              <a:off x="3560" y="1616"/>
              <a:ext cx="182" cy="2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8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0309 0.6099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0" y="3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0.30712 0.4724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00" y="2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33333E-6 L 0.61441 0.3310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00" y="1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597" grpId="0" animBg="1"/>
      <p:bldP spid="18613" grpId="0"/>
      <p:bldP spid="186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484" name="Freeform 4"/>
          <p:cNvSpPr>
            <a:spLocks/>
          </p:cNvSpPr>
          <p:nvPr/>
        </p:nvSpPr>
        <p:spPr bwMode="auto">
          <a:xfrm>
            <a:off x="7735888" y="457200"/>
            <a:ext cx="4762" cy="6400800"/>
          </a:xfrm>
          <a:custGeom>
            <a:avLst/>
            <a:gdLst>
              <a:gd name="T0" fmla="*/ 3 w 3"/>
              <a:gd name="T1" fmla="*/ 0 h 4032"/>
              <a:gd name="T2" fmla="*/ 0 w 3"/>
              <a:gd name="T3" fmla="*/ 4032 h 4032"/>
              <a:gd name="T4" fmla="*/ 0 60000 65536"/>
              <a:gd name="T5" fmla="*/ 0 60000 65536"/>
              <a:gd name="T6" fmla="*/ 0 w 3"/>
              <a:gd name="T7" fmla="*/ 0 h 4032"/>
              <a:gd name="T8" fmla="*/ 3 w 3"/>
              <a:gd name="T9" fmla="*/ 4032 h 40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4032">
                <a:moveTo>
                  <a:pt x="3" y="0"/>
                </a:moveTo>
                <a:lnTo>
                  <a:pt x="0" y="4032"/>
                </a:lnTo>
              </a:path>
            </a:pathLst>
          </a:custGeom>
          <a:noFill/>
          <a:ln w="698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913563" y="457200"/>
            <a:ext cx="57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en-US" sz="4000" b="1" i="1" baseline="30000">
                <a:solidFill>
                  <a:srgbClr val="FF0000"/>
                </a:solidFill>
                <a:latin typeface="Times New Roman" pitchFamily="18" charset="0"/>
              </a:rPr>
              <a:t>0</a:t>
            </a:r>
            <a:endParaRPr lang="ru-RU" sz="40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7200900" y="4587875"/>
            <a:ext cx="539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Times New Roman" pitchFamily="18" charset="0"/>
              </a:rPr>
              <a:t>0</a:t>
            </a:r>
          </a:p>
        </p:txBody>
      </p:sp>
      <p:sp>
        <p:nvSpPr>
          <p:cNvPr id="20497" name="Oval 17"/>
          <p:cNvSpPr>
            <a:spLocks noChangeArrowheads="1"/>
          </p:cNvSpPr>
          <p:nvPr/>
        </p:nvSpPr>
        <p:spPr bwMode="auto">
          <a:xfrm>
            <a:off x="7634288" y="4803775"/>
            <a:ext cx="179387" cy="1793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07" name="AutoShape 27"/>
          <p:cNvSpPr>
            <a:spLocks noChangeArrowheads="1"/>
          </p:cNvSpPr>
          <p:nvPr/>
        </p:nvSpPr>
        <p:spPr bwMode="auto">
          <a:xfrm>
            <a:off x="6913563" y="457200"/>
            <a:ext cx="1584325" cy="6291263"/>
          </a:xfrm>
          <a:prstGeom prst="roundRect">
            <a:avLst>
              <a:gd name="adj" fmla="val 16667"/>
            </a:avLst>
          </a:prstGeom>
          <a:solidFill>
            <a:srgbClr val="FFFFFF">
              <a:alpha val="32156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08" name="AutoShape 28"/>
          <p:cNvSpPr>
            <a:spLocks noChangeArrowheads="1"/>
          </p:cNvSpPr>
          <p:nvPr/>
        </p:nvSpPr>
        <p:spPr bwMode="auto">
          <a:xfrm>
            <a:off x="7561263" y="4229100"/>
            <a:ext cx="358775" cy="2159000"/>
          </a:xfrm>
          <a:prstGeom prst="roundRect">
            <a:avLst>
              <a:gd name="adj" fmla="val 16667"/>
            </a:avLst>
          </a:prstGeom>
          <a:solidFill>
            <a:srgbClr val="FF0000">
              <a:alpha val="74901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09" name="AutoShape 29"/>
          <p:cNvSpPr>
            <a:spLocks noChangeArrowheads="1"/>
          </p:cNvSpPr>
          <p:nvPr/>
        </p:nvSpPr>
        <p:spPr bwMode="auto">
          <a:xfrm>
            <a:off x="7561263" y="844550"/>
            <a:ext cx="358775" cy="3816350"/>
          </a:xfrm>
          <a:prstGeom prst="roundRect">
            <a:avLst>
              <a:gd name="adj" fmla="val 16667"/>
            </a:avLst>
          </a:prstGeom>
          <a:solidFill>
            <a:srgbClr val="FF0000">
              <a:alpha val="74901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 flipH="1" flipV="1">
            <a:off x="8351838" y="744538"/>
            <a:ext cx="0" cy="38163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8424863" y="2565400"/>
            <a:ext cx="7191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chemeClr val="accent2"/>
                </a:solidFill>
                <a:latin typeface="Times New Roman" pitchFamily="18" charset="0"/>
              </a:rPr>
              <a:t>p</a:t>
            </a:r>
            <a:r>
              <a:rPr lang="en-US" sz="4000" b="1" i="1" baseline="30000">
                <a:solidFill>
                  <a:schemeClr val="accent2"/>
                </a:solidFill>
                <a:latin typeface="Times New Roman" pitchFamily="18" charset="0"/>
              </a:rPr>
              <a:t>0</a:t>
            </a:r>
            <a:endParaRPr lang="ru-RU" sz="4000" b="1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pic>
        <p:nvPicPr>
          <p:cNvPr id="20512" name="Picture 32" descr="dd36efffaa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375"/>
            <a:ext cx="2428875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323850" y="333375"/>
            <a:ext cx="6408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395288" y="188913"/>
            <a:ext cx="648176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dirty="0">
                <a:latin typeface="Georgia" pitchFamily="18" charset="0"/>
              </a:rPr>
              <a:t>В полдень термометр показывал температуру </a:t>
            </a:r>
            <a:r>
              <a:rPr lang="en-US" sz="2400" b="1" i="1" dirty="0">
                <a:latin typeface="Georgia" pitchFamily="18" charset="0"/>
              </a:rPr>
              <a:t>t</a:t>
            </a:r>
            <a:r>
              <a:rPr lang="en-US" sz="2400" b="1" i="1" baseline="30000" dirty="0">
                <a:latin typeface="Georgia" pitchFamily="18" charset="0"/>
              </a:rPr>
              <a:t>0</a:t>
            </a:r>
            <a:r>
              <a:rPr lang="en-US" sz="2400" b="1" i="1" dirty="0">
                <a:latin typeface="Georgia" pitchFamily="18" charset="0"/>
              </a:rPr>
              <a:t>C</a:t>
            </a:r>
            <a:r>
              <a:rPr lang="ru-RU" sz="2400" b="1" i="1" dirty="0">
                <a:latin typeface="Georgia" pitchFamily="18" charset="0"/>
              </a:rPr>
              <a:t>, а к полуночи температура опустилась на р</a:t>
            </a:r>
            <a:r>
              <a:rPr lang="ru-RU" sz="2400" b="1" i="1" baseline="30000" dirty="0">
                <a:latin typeface="Georgia" pitchFamily="18" charset="0"/>
              </a:rPr>
              <a:t>0</a:t>
            </a:r>
            <a:r>
              <a:rPr lang="ru-RU" sz="2400" b="1" i="1" dirty="0">
                <a:latin typeface="Georgia" pitchFamily="18" charset="0"/>
              </a:rPr>
              <a:t>С. Какую температуру показывал термометр в полночь? </a:t>
            </a:r>
          </a:p>
          <a:p>
            <a:r>
              <a:rPr lang="ru-RU" sz="2400" b="1" i="1" dirty="0">
                <a:latin typeface="Georgia" pitchFamily="18" charset="0"/>
              </a:rPr>
              <a:t>Составьте выражение и найдите его значение: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20515" name="Rectangle 35"/>
          <p:cNvSpPr>
            <a:spLocks noChangeArrowheads="1"/>
          </p:cNvSpPr>
          <p:nvPr/>
        </p:nvSpPr>
        <p:spPr bwMode="auto">
          <a:xfrm>
            <a:off x="2411413" y="2781300"/>
            <a:ext cx="3816350" cy="6477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 dirty="0">
                <a:solidFill>
                  <a:srgbClr val="006600"/>
                </a:solidFill>
                <a:latin typeface="Times New Roman" pitchFamily="18" charset="0"/>
              </a:rPr>
              <a:t>при </a:t>
            </a:r>
            <a:r>
              <a:rPr lang="en-US" sz="3200" b="1" i="1" dirty="0">
                <a:solidFill>
                  <a:srgbClr val="006600"/>
                </a:solidFill>
                <a:latin typeface="Times New Roman" pitchFamily="18" charset="0"/>
              </a:rPr>
              <a:t>t = 25</a:t>
            </a:r>
            <a:r>
              <a:rPr lang="ru-RU" sz="3200" b="1" i="1" dirty="0">
                <a:solidFill>
                  <a:srgbClr val="006600"/>
                </a:solidFill>
                <a:latin typeface="Times New Roman" pitchFamily="18" charset="0"/>
              </a:rPr>
              <a:t>, </a:t>
            </a:r>
            <a:r>
              <a:rPr lang="ru-RU" sz="3200" b="1" i="1" dirty="0" err="1">
                <a:solidFill>
                  <a:srgbClr val="006600"/>
                </a:solidFill>
                <a:latin typeface="Times New Roman" pitchFamily="18" charset="0"/>
              </a:rPr>
              <a:t>р</a:t>
            </a:r>
            <a:r>
              <a:rPr lang="ru-RU" sz="3200" b="1" i="1" dirty="0">
                <a:solidFill>
                  <a:srgbClr val="006600"/>
                </a:solidFill>
                <a:latin typeface="Times New Roman" pitchFamily="18" charset="0"/>
              </a:rPr>
              <a:t> = 7</a:t>
            </a:r>
            <a:r>
              <a:rPr lang="en-US" sz="3200" b="1" i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endParaRPr lang="ru-RU" sz="3200" b="1" i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0516" name="AutoShape 3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11188" y="6497638"/>
            <a:ext cx="1511300" cy="360362"/>
          </a:xfrm>
          <a:prstGeom prst="actionButtonBlank">
            <a:avLst/>
          </a:prstGeom>
          <a:gradFill rotWithShape="1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/>
              <a:t>Решение</a:t>
            </a:r>
            <a:endParaRPr lang="ru-RU" b="1" dirty="0"/>
          </a:p>
        </p:txBody>
      </p:sp>
      <p:sp>
        <p:nvSpPr>
          <p:cNvPr id="20517" name="WordArt 37"/>
          <p:cNvSpPr>
            <a:spLocks noChangeArrowheads="1" noChangeShapeType="1" noTextEdit="1"/>
          </p:cNvSpPr>
          <p:nvPr/>
        </p:nvSpPr>
        <p:spPr bwMode="auto">
          <a:xfrm>
            <a:off x="3563938" y="3573463"/>
            <a:ext cx="143986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 - p</a:t>
            </a:r>
            <a:endParaRPr lang="ru-RU" sz="3600" b="1" i="1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8" name="WordArt 38"/>
          <p:cNvSpPr>
            <a:spLocks noChangeArrowheads="1" noChangeShapeType="1" noTextEdit="1"/>
          </p:cNvSpPr>
          <p:nvPr/>
        </p:nvSpPr>
        <p:spPr bwMode="auto">
          <a:xfrm>
            <a:off x="2411413" y="4365625"/>
            <a:ext cx="143986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 - p</a:t>
            </a:r>
            <a:endParaRPr lang="ru-RU" sz="3600" b="1" i="1" kern="1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0099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9" name="WordArt 39"/>
          <p:cNvSpPr>
            <a:spLocks noChangeArrowheads="1" noChangeShapeType="1" noTextEdit="1"/>
          </p:cNvSpPr>
          <p:nvPr/>
        </p:nvSpPr>
        <p:spPr bwMode="auto">
          <a:xfrm>
            <a:off x="4140200" y="4437063"/>
            <a:ext cx="2665413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 25 - 7</a:t>
            </a:r>
          </a:p>
        </p:txBody>
      </p:sp>
      <p:sp>
        <p:nvSpPr>
          <p:cNvPr id="20520" name="AutoShape 40"/>
          <p:cNvSpPr>
            <a:spLocks noChangeArrowheads="1"/>
          </p:cNvSpPr>
          <p:nvPr/>
        </p:nvSpPr>
        <p:spPr bwMode="auto">
          <a:xfrm>
            <a:off x="3492500" y="5013325"/>
            <a:ext cx="1655763" cy="148907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5400" b="1" i="1">
                <a:solidFill>
                  <a:schemeClr val="accent2"/>
                </a:solidFill>
                <a:latin typeface="Times New Roman" pitchFamily="18" charset="0"/>
              </a:rPr>
              <a:t>18</a:t>
            </a:r>
            <a:r>
              <a:rPr lang="en-US" sz="5400" b="1" i="1" baseline="30000">
                <a:solidFill>
                  <a:schemeClr val="accent2"/>
                </a:solidFill>
                <a:latin typeface="Times New Roman" pitchFamily="18" charset="0"/>
              </a:rPr>
              <a:t>0</a:t>
            </a:r>
            <a:endParaRPr lang="ru-RU" sz="5400" b="1" i="1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7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80"/>
                            </p:stCondLst>
                            <p:childTnLst>
                              <p:par>
                                <p:cTn id="3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960"/>
                            </p:stCondLst>
                            <p:childTnLst>
                              <p:par>
                                <p:cTn id="4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0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0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0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2" dur="20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205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16"/>
                  </p:tgtEl>
                </p:cond>
              </p:nextCondLst>
            </p:seq>
          </p:childTnLst>
        </p:cTn>
      </p:par>
    </p:tnLst>
    <p:bldLst>
      <p:bldP spid="20484" grpId="0" animBg="1"/>
      <p:bldP spid="20497" grpId="0" animBg="1"/>
      <p:bldP spid="20507" grpId="0" animBg="1"/>
      <p:bldP spid="20508" grpId="0" animBg="1"/>
      <p:bldP spid="20509" grpId="0" animBg="1"/>
      <p:bldP spid="20509" grpId="1" animBg="1"/>
      <p:bldP spid="20510" grpId="0" animBg="1"/>
      <p:bldP spid="20511" grpId="0"/>
      <p:bldP spid="20515" grpId="0" animBg="1"/>
      <p:bldP spid="20517" grpId="0" animBg="1"/>
      <p:bldP spid="20518" grpId="0" animBg="1"/>
      <p:bldP spid="20519" grpId="0" animBg="1"/>
      <p:bldP spid="205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8" name="Freeform 2"/>
          <p:cNvSpPr>
            <a:spLocks/>
          </p:cNvSpPr>
          <p:nvPr/>
        </p:nvSpPr>
        <p:spPr bwMode="auto">
          <a:xfrm>
            <a:off x="7735888" y="457200"/>
            <a:ext cx="4762" cy="6400800"/>
          </a:xfrm>
          <a:custGeom>
            <a:avLst/>
            <a:gdLst>
              <a:gd name="T0" fmla="*/ 3 w 3"/>
              <a:gd name="T1" fmla="*/ 0 h 4032"/>
              <a:gd name="T2" fmla="*/ 0 w 3"/>
              <a:gd name="T3" fmla="*/ 4032 h 4032"/>
              <a:gd name="T4" fmla="*/ 0 60000 65536"/>
              <a:gd name="T5" fmla="*/ 0 60000 65536"/>
              <a:gd name="T6" fmla="*/ 0 w 3"/>
              <a:gd name="T7" fmla="*/ 0 h 4032"/>
              <a:gd name="T8" fmla="*/ 3 w 3"/>
              <a:gd name="T9" fmla="*/ 4032 h 40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4032">
                <a:moveTo>
                  <a:pt x="3" y="0"/>
                </a:moveTo>
                <a:lnTo>
                  <a:pt x="0" y="4032"/>
                </a:lnTo>
              </a:path>
            </a:pathLst>
          </a:custGeom>
          <a:noFill/>
          <a:ln w="698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913563" y="457200"/>
            <a:ext cx="57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en-US" sz="4000" b="1" i="1" baseline="30000">
                <a:solidFill>
                  <a:srgbClr val="FF0000"/>
                </a:solidFill>
                <a:latin typeface="Times New Roman" pitchFamily="18" charset="0"/>
              </a:rPr>
              <a:t>0</a:t>
            </a:r>
            <a:endParaRPr lang="ru-RU" sz="40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200900" y="4587875"/>
            <a:ext cx="539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Times New Roman" pitchFamily="18" charset="0"/>
              </a:rPr>
              <a:t>0</a:t>
            </a: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7634288" y="4803775"/>
            <a:ext cx="179387" cy="1793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6913563" y="457200"/>
            <a:ext cx="1584325" cy="6291263"/>
          </a:xfrm>
          <a:prstGeom prst="roundRect">
            <a:avLst>
              <a:gd name="adj" fmla="val 16667"/>
            </a:avLst>
          </a:prstGeom>
          <a:solidFill>
            <a:srgbClr val="FFFFFF">
              <a:alpha val="32156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7561263" y="4229100"/>
            <a:ext cx="358775" cy="2159000"/>
          </a:xfrm>
          <a:prstGeom prst="roundRect">
            <a:avLst>
              <a:gd name="adj" fmla="val 16667"/>
            </a:avLst>
          </a:prstGeom>
          <a:solidFill>
            <a:srgbClr val="FF0000">
              <a:alpha val="74901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6" name="AutoShape 8"/>
          <p:cNvSpPr>
            <a:spLocks noChangeArrowheads="1"/>
          </p:cNvSpPr>
          <p:nvPr/>
        </p:nvSpPr>
        <p:spPr bwMode="auto">
          <a:xfrm>
            <a:off x="7561263" y="844550"/>
            <a:ext cx="358775" cy="3816350"/>
          </a:xfrm>
          <a:prstGeom prst="roundRect">
            <a:avLst>
              <a:gd name="adj" fmla="val 16667"/>
            </a:avLst>
          </a:prstGeom>
          <a:solidFill>
            <a:srgbClr val="FF0000">
              <a:alpha val="74901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 flipV="1">
            <a:off x="8351838" y="744538"/>
            <a:ext cx="0" cy="38163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8424863" y="2565400"/>
            <a:ext cx="7191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chemeClr val="accent2"/>
                </a:solidFill>
                <a:latin typeface="Times New Roman" pitchFamily="18" charset="0"/>
              </a:rPr>
              <a:t>p</a:t>
            </a:r>
            <a:r>
              <a:rPr lang="en-US" sz="4000" b="1" i="1" baseline="30000">
                <a:solidFill>
                  <a:schemeClr val="accent2"/>
                </a:solidFill>
                <a:latin typeface="Times New Roman" pitchFamily="18" charset="0"/>
              </a:rPr>
              <a:t>0</a:t>
            </a:r>
            <a:endParaRPr lang="ru-RU" sz="4000" b="1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pic>
        <p:nvPicPr>
          <p:cNvPr id="14347" name="Picture 11" descr="dd36efffaa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375"/>
            <a:ext cx="2428875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323850" y="333375"/>
            <a:ext cx="6408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b="1" i="1">
              <a:latin typeface="Times New Roman" pitchFamily="18" charset="0"/>
            </a:endParaRP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95288" y="188913"/>
            <a:ext cx="648176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Georgia" pitchFamily="18" charset="0"/>
              </a:rPr>
              <a:t>В полдень термометр показывал температуру </a:t>
            </a:r>
            <a:r>
              <a:rPr lang="en-US" sz="2400" b="1" i="1">
                <a:latin typeface="Georgia" pitchFamily="18" charset="0"/>
              </a:rPr>
              <a:t>t</a:t>
            </a:r>
            <a:r>
              <a:rPr lang="en-US" sz="2400" b="1" i="1" baseline="30000">
                <a:latin typeface="Georgia" pitchFamily="18" charset="0"/>
              </a:rPr>
              <a:t>0</a:t>
            </a:r>
            <a:r>
              <a:rPr lang="en-US" sz="2400" b="1" i="1">
                <a:latin typeface="Georgia" pitchFamily="18" charset="0"/>
              </a:rPr>
              <a:t>C</a:t>
            </a:r>
            <a:r>
              <a:rPr lang="ru-RU" sz="2400" b="1" i="1">
                <a:latin typeface="Georgia" pitchFamily="18" charset="0"/>
              </a:rPr>
              <a:t>, а к полуночи температура опустилась на р</a:t>
            </a:r>
            <a:r>
              <a:rPr lang="ru-RU" sz="2400" b="1" i="1" baseline="30000">
                <a:latin typeface="Georgia" pitchFamily="18" charset="0"/>
              </a:rPr>
              <a:t>0</a:t>
            </a:r>
            <a:r>
              <a:rPr lang="ru-RU" sz="2400" b="1" i="1">
                <a:latin typeface="Georgia" pitchFamily="18" charset="0"/>
              </a:rPr>
              <a:t>С. Какую температуру показывал термометр в полночь? </a:t>
            </a:r>
          </a:p>
          <a:p>
            <a:r>
              <a:rPr lang="ru-RU" sz="2400" b="1" i="1">
                <a:latin typeface="Georgia" pitchFamily="18" charset="0"/>
              </a:rPr>
              <a:t>Составьте выражение и найдите его значение: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2411413" y="2781300"/>
            <a:ext cx="3816350" cy="6477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 dirty="0">
                <a:solidFill>
                  <a:srgbClr val="006600"/>
                </a:solidFill>
                <a:latin typeface="Times New Roman" pitchFamily="18" charset="0"/>
              </a:rPr>
              <a:t>при </a:t>
            </a:r>
            <a:r>
              <a:rPr lang="en-US" sz="3200" b="1" i="1" dirty="0">
                <a:solidFill>
                  <a:srgbClr val="006600"/>
                </a:solidFill>
                <a:latin typeface="Times New Roman" pitchFamily="18" charset="0"/>
              </a:rPr>
              <a:t>t = </a:t>
            </a:r>
            <a:r>
              <a:rPr lang="ru-RU" sz="3200" b="1" i="1" dirty="0">
                <a:solidFill>
                  <a:srgbClr val="006600"/>
                </a:solidFill>
                <a:latin typeface="Times New Roman" pitchFamily="18" charset="0"/>
              </a:rPr>
              <a:t>34, </a:t>
            </a:r>
            <a:r>
              <a:rPr lang="ru-RU" sz="3200" b="1" i="1" dirty="0" err="1">
                <a:solidFill>
                  <a:srgbClr val="006600"/>
                </a:solidFill>
                <a:latin typeface="Times New Roman" pitchFamily="18" charset="0"/>
              </a:rPr>
              <a:t>р</a:t>
            </a:r>
            <a:r>
              <a:rPr lang="ru-RU" sz="3200" b="1" i="1" dirty="0">
                <a:solidFill>
                  <a:srgbClr val="006600"/>
                </a:solidFill>
                <a:latin typeface="Times New Roman" pitchFamily="18" charset="0"/>
              </a:rPr>
              <a:t> = 14</a:t>
            </a:r>
            <a:r>
              <a:rPr lang="en-US" sz="3200" b="1" i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endParaRPr lang="ru-RU" sz="3200" b="1" i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2544" name="WordArt 16"/>
          <p:cNvSpPr>
            <a:spLocks noChangeArrowheads="1" noChangeShapeType="1" noTextEdit="1"/>
          </p:cNvSpPr>
          <p:nvPr/>
        </p:nvSpPr>
        <p:spPr bwMode="auto">
          <a:xfrm>
            <a:off x="3563938" y="3573463"/>
            <a:ext cx="143986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 - p</a:t>
            </a:r>
            <a:endParaRPr lang="ru-RU" sz="3600" b="1" i="1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45" name="WordArt 17"/>
          <p:cNvSpPr>
            <a:spLocks noChangeArrowheads="1" noChangeShapeType="1" noTextEdit="1"/>
          </p:cNvSpPr>
          <p:nvPr/>
        </p:nvSpPr>
        <p:spPr bwMode="auto">
          <a:xfrm>
            <a:off x="2411413" y="4365625"/>
            <a:ext cx="143986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 - p</a:t>
            </a:r>
            <a:endParaRPr lang="ru-RU" sz="3600" b="1" i="1" kern="1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0099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46" name="WordArt 18"/>
          <p:cNvSpPr>
            <a:spLocks noChangeArrowheads="1" noChangeShapeType="1" noTextEdit="1"/>
          </p:cNvSpPr>
          <p:nvPr/>
        </p:nvSpPr>
        <p:spPr bwMode="auto">
          <a:xfrm>
            <a:off x="4140200" y="4437063"/>
            <a:ext cx="2665413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 34 - 14</a:t>
            </a:r>
          </a:p>
        </p:txBody>
      </p:sp>
      <p:sp>
        <p:nvSpPr>
          <p:cNvPr id="22547" name="AutoShape 19"/>
          <p:cNvSpPr>
            <a:spLocks noChangeArrowheads="1"/>
          </p:cNvSpPr>
          <p:nvPr/>
        </p:nvSpPr>
        <p:spPr bwMode="auto">
          <a:xfrm>
            <a:off x="3563938" y="5157788"/>
            <a:ext cx="1655762" cy="1489075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5400" b="1" i="1">
                <a:solidFill>
                  <a:schemeClr val="accent2"/>
                </a:solidFill>
                <a:latin typeface="Times New Roman" pitchFamily="18" charset="0"/>
              </a:rPr>
              <a:t>20</a:t>
            </a:r>
            <a:r>
              <a:rPr lang="en-US" sz="5400" b="1" i="1" baseline="30000">
                <a:solidFill>
                  <a:schemeClr val="accent2"/>
                </a:solidFill>
                <a:latin typeface="Times New Roman" pitchFamily="18" charset="0"/>
              </a:rPr>
              <a:t>0</a:t>
            </a:r>
            <a:endParaRPr lang="ru-RU" sz="5400" b="1" i="1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nimBg="1"/>
      <p:bldP spid="22542" grpId="0" animBg="1"/>
      <p:bldP spid="22544" grpId="0" animBg="1"/>
      <p:bldP spid="22545" grpId="0" animBg="1"/>
      <p:bldP spid="22546" grpId="0" animBg="1"/>
      <p:bldP spid="225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9CB86E"/>
              </a:gs>
              <a:gs pos="100000">
                <a:srgbClr val="156B13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604" name="Picture 4" descr="dd36efffaa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60575"/>
            <a:ext cx="2428875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250825" y="188913"/>
            <a:ext cx="2089150" cy="576262"/>
          </a:xfrm>
          <a:prstGeom prst="wedgeRoundRectCallout">
            <a:avLst>
              <a:gd name="adj1" fmla="val -19755"/>
              <a:gd name="adj2" fmla="val 348898"/>
              <a:gd name="adj3" fmla="val 16667"/>
            </a:avLst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i="1">
                <a:solidFill>
                  <a:srgbClr val="993300"/>
                </a:solidFill>
                <a:latin typeface="Georgia" pitchFamily="18" charset="0"/>
              </a:rPr>
              <a:t>Задача: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484438" y="188913"/>
            <a:ext cx="648176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dirty="0">
                <a:solidFill>
                  <a:schemeClr val="bg1"/>
                </a:solidFill>
                <a:latin typeface="Georgia" pitchFamily="18" charset="0"/>
              </a:rPr>
              <a:t>Точка К лежит на отрезке АВ. Найдите длину отрезка АК, если </a:t>
            </a:r>
          </a:p>
          <a:p>
            <a:r>
              <a:rPr lang="ru-RU" sz="2400" b="1" i="1" dirty="0">
                <a:solidFill>
                  <a:schemeClr val="bg1"/>
                </a:solidFill>
                <a:latin typeface="Georgia" pitchFamily="18" charset="0"/>
              </a:rPr>
              <a:t>АВ = </a:t>
            </a:r>
            <a:r>
              <a:rPr lang="ru-RU" sz="2400" b="1" i="1" dirty="0" err="1">
                <a:solidFill>
                  <a:schemeClr val="bg1"/>
                </a:solidFill>
                <a:latin typeface="Georgia" pitchFamily="18" charset="0"/>
              </a:rPr>
              <a:t>х</a:t>
            </a:r>
            <a:r>
              <a:rPr lang="ru-RU" sz="2400" b="1" i="1" dirty="0">
                <a:solidFill>
                  <a:schemeClr val="bg1"/>
                </a:solidFill>
                <a:latin typeface="Georgia" pitchFamily="18" charset="0"/>
              </a:rPr>
              <a:t> см, КВ = 3 см. Составьте выражение и найдите его значение при </a:t>
            </a:r>
            <a:r>
              <a:rPr lang="ru-RU" sz="2400" b="1" i="1" dirty="0" err="1">
                <a:solidFill>
                  <a:schemeClr val="bg1"/>
                </a:solidFill>
                <a:latin typeface="Georgia" pitchFamily="18" charset="0"/>
              </a:rPr>
              <a:t>х</a:t>
            </a:r>
            <a:r>
              <a:rPr lang="ru-RU" sz="2400" b="1" i="1" dirty="0">
                <a:solidFill>
                  <a:schemeClr val="bg1"/>
                </a:solidFill>
                <a:latin typeface="Georgia" pitchFamily="18" charset="0"/>
              </a:rPr>
              <a:t> = 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</a:rPr>
              <a:t>12; 9; 4.</a:t>
            </a:r>
          </a:p>
        </p:txBody>
      </p:sp>
      <p:sp>
        <p:nvSpPr>
          <p:cNvPr id="2560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39750" y="6308725"/>
            <a:ext cx="1511300" cy="360363"/>
          </a:xfrm>
          <a:prstGeom prst="actionButtonBlank">
            <a:avLst/>
          </a:prstGeom>
          <a:gradFill rotWithShape="1">
            <a:gsLst>
              <a:gs pos="0">
                <a:srgbClr val="0000FF"/>
              </a:gs>
              <a:gs pos="50000">
                <a:srgbClr val="FFFFFF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/>
              <a:t>Решение</a:t>
            </a:r>
            <a:endParaRPr lang="ru-RU" b="1" dirty="0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843213" y="2997200"/>
            <a:ext cx="54737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2555875" y="2924175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А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8027988" y="3573463"/>
            <a:ext cx="455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В</a:t>
            </a:r>
          </a:p>
        </p:txBody>
      </p:sp>
      <p:sp>
        <p:nvSpPr>
          <p:cNvPr id="25611" name="Oval 11"/>
          <p:cNvSpPr>
            <a:spLocks noChangeArrowheads="1"/>
          </p:cNvSpPr>
          <p:nvPr/>
        </p:nvSpPr>
        <p:spPr bwMode="auto">
          <a:xfrm>
            <a:off x="6372225" y="3357563"/>
            <a:ext cx="144463" cy="1222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6227763" y="3357563"/>
            <a:ext cx="460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chemeClr val="accent2"/>
                </a:solidFill>
                <a:latin typeface="Times New Roman" pitchFamily="18" charset="0"/>
              </a:rPr>
              <a:t>К</a:t>
            </a:r>
          </a:p>
        </p:txBody>
      </p:sp>
      <p:sp>
        <p:nvSpPr>
          <p:cNvPr id="25613" name="AutoShape 13"/>
          <p:cNvSpPr>
            <a:spLocks/>
          </p:cNvSpPr>
          <p:nvPr/>
        </p:nvSpPr>
        <p:spPr bwMode="auto">
          <a:xfrm rot="5835656">
            <a:off x="5436394" y="153194"/>
            <a:ext cx="420688" cy="5480050"/>
          </a:xfrm>
          <a:prstGeom prst="leftBrace">
            <a:avLst>
              <a:gd name="adj1" fmla="val 108553"/>
              <a:gd name="adj2" fmla="val 50000"/>
            </a:avLst>
          </a:prstGeom>
          <a:noFill/>
          <a:ln w="444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4" name="WordArt 14"/>
          <p:cNvSpPr>
            <a:spLocks noChangeArrowheads="1" noChangeShapeType="1" noTextEdit="1"/>
          </p:cNvSpPr>
          <p:nvPr/>
        </p:nvSpPr>
        <p:spPr bwMode="auto">
          <a:xfrm>
            <a:off x="5148263" y="2205038"/>
            <a:ext cx="1150937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см</a:t>
            </a:r>
          </a:p>
        </p:txBody>
      </p:sp>
      <p:sp>
        <p:nvSpPr>
          <p:cNvPr id="25615" name="AutoShape 15"/>
          <p:cNvSpPr>
            <a:spLocks/>
          </p:cNvSpPr>
          <p:nvPr/>
        </p:nvSpPr>
        <p:spPr bwMode="auto">
          <a:xfrm rot="16634564" flipV="1">
            <a:off x="7079456" y="3153569"/>
            <a:ext cx="420688" cy="1835150"/>
          </a:xfrm>
          <a:prstGeom prst="leftBrace">
            <a:avLst>
              <a:gd name="adj1" fmla="val 36352"/>
              <a:gd name="adj2" fmla="val 48593"/>
            </a:avLst>
          </a:prstGeom>
          <a:noFill/>
          <a:ln w="444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6" name="WordArt 16"/>
          <p:cNvSpPr>
            <a:spLocks noChangeArrowheads="1" noChangeShapeType="1" noTextEdit="1"/>
          </p:cNvSpPr>
          <p:nvPr/>
        </p:nvSpPr>
        <p:spPr bwMode="auto">
          <a:xfrm>
            <a:off x="6659563" y="4292600"/>
            <a:ext cx="115093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 см</a:t>
            </a:r>
          </a:p>
        </p:txBody>
      </p:sp>
      <p:sp>
        <p:nvSpPr>
          <p:cNvPr id="25617" name="WordArt 17"/>
          <p:cNvSpPr>
            <a:spLocks noChangeArrowheads="1" noChangeShapeType="1" noTextEdit="1"/>
          </p:cNvSpPr>
          <p:nvPr/>
        </p:nvSpPr>
        <p:spPr bwMode="auto">
          <a:xfrm>
            <a:off x="3276600" y="3573463"/>
            <a:ext cx="1655763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- 3</a:t>
            </a: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2700338" y="4581525"/>
            <a:ext cx="3816350" cy="6477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Times New Roman" pitchFamily="18" charset="0"/>
              </a:rPr>
              <a:t>1)  </a:t>
            </a:r>
            <a:r>
              <a:rPr lang="ru-RU" sz="3200" b="1" i="1" dirty="0" err="1">
                <a:solidFill>
                  <a:schemeClr val="accent2"/>
                </a:solidFill>
                <a:latin typeface="Times New Roman" pitchFamily="18" charset="0"/>
              </a:rPr>
              <a:t>х</a:t>
            </a:r>
            <a:r>
              <a:rPr lang="ru-RU" sz="3200" b="1" i="1" dirty="0">
                <a:solidFill>
                  <a:schemeClr val="accent2"/>
                </a:solidFill>
                <a:latin typeface="Times New Roman" pitchFamily="18" charset="0"/>
              </a:rPr>
              <a:t> – 3 = 12 – 3 = </a:t>
            </a:r>
            <a:r>
              <a:rPr lang="ru-RU" sz="3200" b="1" i="1" dirty="0" smtClean="0">
                <a:solidFill>
                  <a:schemeClr val="accent2"/>
                </a:solidFill>
                <a:latin typeface="Times New Roman" pitchFamily="18" charset="0"/>
              </a:rPr>
              <a:t>9 </a:t>
            </a:r>
            <a:r>
              <a:rPr lang="en-US" sz="3200" b="1" i="1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endParaRPr lang="ru-RU" sz="3200" b="1" i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3203575" y="5300663"/>
            <a:ext cx="3816350" cy="6477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>
                <a:solidFill>
                  <a:schemeClr val="accent2"/>
                </a:solidFill>
                <a:latin typeface="Times New Roman" pitchFamily="18" charset="0"/>
              </a:rPr>
              <a:t>2)  х – 3 = </a:t>
            </a:r>
            <a:r>
              <a:rPr lang="en-US" sz="3200" b="1" i="1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ru-RU" sz="3200" b="1" i="1">
                <a:solidFill>
                  <a:schemeClr val="accent2"/>
                </a:solidFill>
                <a:latin typeface="Times New Roman" pitchFamily="18" charset="0"/>
              </a:rPr>
              <a:t>9 – 3 = 6</a:t>
            </a:r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3708400" y="6021388"/>
            <a:ext cx="3816350" cy="6477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>
                <a:solidFill>
                  <a:schemeClr val="accent2"/>
                </a:solidFill>
                <a:latin typeface="Times New Roman" pitchFamily="18" charset="0"/>
              </a:rPr>
              <a:t>3)  х – 3 = 4 - 3 = 1</a:t>
            </a:r>
            <a:r>
              <a:rPr lang="en-US" sz="3200" b="1" i="1">
                <a:solidFill>
                  <a:srgbClr val="006600"/>
                </a:solidFill>
                <a:latin typeface="Times New Roman" pitchFamily="18" charset="0"/>
              </a:rPr>
              <a:t> </a:t>
            </a:r>
            <a:endParaRPr lang="ru-RU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5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25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25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25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56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07"/>
                  </p:tgtEl>
                </p:cond>
              </p:nextCondLst>
            </p:seq>
          </p:childTnLst>
        </p:cTn>
      </p:par>
    </p:tnLst>
    <p:bldLst>
      <p:bldP spid="25605" grpId="0" animBg="1"/>
      <p:bldP spid="25608" grpId="0" animBg="1"/>
      <p:bldP spid="25609" grpId="0"/>
      <p:bldP spid="25610" grpId="0"/>
      <p:bldP spid="25611" grpId="0" animBg="1"/>
      <p:bldP spid="25612" grpId="0"/>
      <p:bldP spid="25613" grpId="0" animBg="1"/>
      <p:bldP spid="25614" grpId="0" animBg="1"/>
      <p:bldP spid="25615" grpId="0" animBg="1"/>
      <p:bldP spid="25616" grpId="0" animBg="1"/>
      <p:bldP spid="25617" grpId="0" animBg="1"/>
      <p:bldP spid="25618" grpId="0" animBg="1"/>
      <p:bldP spid="25619" grpId="0" animBg="1"/>
      <p:bldP spid="2562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ln>
          <a:solidFill>
            <a:srgbClr val="00B0F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701</Words>
  <Application>Microsoft Office PowerPoint</Application>
  <PresentationFormat>Экран (4:3)</PresentationFormat>
  <Paragraphs>121</Paragraphs>
  <Slides>12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Разминка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Самостоятельная работа</vt:lpstr>
      <vt:lpstr>Проверка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Ксюшенька</dc:creator>
  <cp:lastModifiedBy>Надежда Пронская</cp:lastModifiedBy>
  <cp:revision>21</cp:revision>
  <dcterms:created xsi:type="dcterms:W3CDTF">2012-10-14T12:56:47Z</dcterms:created>
  <dcterms:modified xsi:type="dcterms:W3CDTF">2025-10-09T12:42:05Z</dcterms:modified>
</cp:coreProperties>
</file>