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5" r:id="rId5"/>
    <p:sldId id="266" r:id="rId6"/>
    <p:sldId id="267" r:id="rId7"/>
    <p:sldId id="268" r:id="rId8"/>
    <p:sldId id="269" r:id="rId9"/>
    <p:sldId id="270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309B1-07DA-4632-A901-C32074603D0C}" type="datetimeFigureOut">
              <a:rPr lang="ru-RU" smtClean="0"/>
              <a:pPr/>
              <a:t>07.10.2025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4E128-4649-4892-B3AF-3EEAED0863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309B1-07DA-4632-A901-C32074603D0C}" type="datetimeFigureOut">
              <a:rPr lang="ru-RU" smtClean="0"/>
              <a:pPr/>
              <a:t>07.10.2025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4E128-4649-4892-B3AF-3EEAED0863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309B1-07DA-4632-A901-C32074603D0C}" type="datetimeFigureOut">
              <a:rPr lang="ru-RU" smtClean="0"/>
              <a:pPr/>
              <a:t>07.10.2025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4E128-4649-4892-B3AF-3EEAED0863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309B1-07DA-4632-A901-C32074603D0C}" type="datetimeFigureOut">
              <a:rPr lang="ru-RU" smtClean="0"/>
              <a:pPr/>
              <a:t>07.10.2025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4E128-4649-4892-B3AF-3EEAED0863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309B1-07DA-4632-A901-C32074603D0C}" type="datetimeFigureOut">
              <a:rPr lang="ru-RU" smtClean="0"/>
              <a:pPr/>
              <a:t>07.10.2025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4E128-4649-4892-B3AF-3EEAED0863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309B1-07DA-4632-A901-C32074603D0C}" type="datetimeFigureOut">
              <a:rPr lang="ru-RU" smtClean="0"/>
              <a:pPr/>
              <a:t>07.10.2025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4E128-4649-4892-B3AF-3EEAED0863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309B1-07DA-4632-A901-C32074603D0C}" type="datetimeFigureOut">
              <a:rPr lang="ru-RU" smtClean="0"/>
              <a:pPr/>
              <a:t>07.10.2025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4E128-4649-4892-B3AF-3EEAED0863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309B1-07DA-4632-A901-C32074603D0C}" type="datetimeFigureOut">
              <a:rPr lang="ru-RU" smtClean="0"/>
              <a:pPr/>
              <a:t>07.10.2025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4E128-4649-4892-B3AF-3EEAED0863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309B1-07DA-4632-A901-C32074603D0C}" type="datetimeFigureOut">
              <a:rPr lang="ru-RU" smtClean="0"/>
              <a:pPr/>
              <a:t>07.10.2025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4E128-4649-4892-B3AF-3EEAED0863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309B1-07DA-4632-A901-C32074603D0C}" type="datetimeFigureOut">
              <a:rPr lang="ru-RU" smtClean="0"/>
              <a:pPr/>
              <a:t>07.10.2025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4E128-4649-4892-B3AF-3EEAED0863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309B1-07DA-4632-A901-C32074603D0C}" type="datetimeFigureOut">
              <a:rPr lang="ru-RU" smtClean="0"/>
              <a:pPr/>
              <a:t>07.10.2025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4E128-4649-4892-B3AF-3EEAED08632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2309B1-07DA-4632-A901-C32074603D0C}" type="datetimeFigureOut">
              <a:rPr lang="ru-RU" smtClean="0"/>
              <a:pPr/>
              <a:t>07.10.2025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64E128-4649-4892-B3AF-3EEAED08632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Марина\Desktop\1579212374_90-13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44450"/>
            <a:ext cx="9143999" cy="690245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44" y="1714488"/>
            <a:ext cx="8786874" cy="2214578"/>
          </a:xfrm>
        </p:spPr>
        <p:txBody>
          <a:bodyPr>
            <a:noAutofit/>
          </a:bodyPr>
          <a:lstStyle/>
          <a:p>
            <a:r>
              <a:rPr lang="ru-RU" sz="60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Дорогу   к   успеху </a:t>
            </a:r>
            <a:br>
              <a:rPr lang="ru-RU" sz="60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60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осилит   идущий</a:t>
            </a:r>
            <a:endParaRPr lang="ru-RU" sz="60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4214818"/>
            <a:ext cx="8715436" cy="2500330"/>
          </a:xfrm>
        </p:spPr>
        <p:txBody>
          <a:bodyPr>
            <a:normAutofit/>
          </a:bodyPr>
          <a:lstStyle/>
          <a:p>
            <a:pPr algn="r"/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Из опыта работы</a:t>
            </a:r>
          </a:p>
          <a:p>
            <a:pPr algn="r"/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Никитиной Марины Николаевны</a:t>
            </a:r>
          </a:p>
          <a:p>
            <a:pPr algn="r"/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учителя начальных классов </a:t>
            </a:r>
          </a:p>
          <a:p>
            <a:pPr algn="r"/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МБОУ 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СОШ №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15</a:t>
            </a:r>
          </a:p>
          <a:p>
            <a:pPr algn="r"/>
            <a:r>
              <a:rPr lang="ru-RU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Егорьевска Московской области</a:t>
            </a:r>
            <a:endParaRPr lang="ru-RU" sz="24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Марина\Desktop\! КАРТИНКИ\эмблема школы (2)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10" y="5357826"/>
            <a:ext cx="953816" cy="748298"/>
          </a:xfrm>
          <a:prstGeom prst="rect">
            <a:avLst/>
          </a:prstGeom>
          <a:noFill/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60492"/>
            <a:ext cx="9144000" cy="1661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Семинар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«Сопровождение  деятельности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b="1" u="sng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</a:t>
            </a:r>
            <a:r>
              <a:rPr kumimoji="0" lang="ru-RU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ачинающего  педагога»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Марина\Desktop\1579212374_90-13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44450"/>
            <a:ext cx="9143999" cy="690245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44" y="1357298"/>
            <a:ext cx="8786874" cy="2857520"/>
          </a:xfrm>
        </p:spPr>
        <p:txBody>
          <a:bodyPr>
            <a:noAutofit/>
          </a:bodyPr>
          <a:lstStyle/>
          <a:p>
            <a:r>
              <a:rPr lang="ru-RU" sz="7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Школа</a:t>
            </a:r>
            <a:r>
              <a:rPr lang="ru-RU" sz="60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это мир, </a:t>
            </a:r>
            <a:br>
              <a:rPr lang="ru-RU" sz="60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60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котором </a:t>
            </a:r>
            <a:br>
              <a:rPr lang="ru-RU" sz="60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60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свои обычаи и правила </a:t>
            </a:r>
            <a:endParaRPr lang="ru-RU" sz="60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4429132"/>
            <a:ext cx="8572560" cy="2214578"/>
          </a:xfrm>
        </p:spPr>
        <p:txBody>
          <a:bodyPr>
            <a:normAutofit/>
          </a:bodyPr>
          <a:lstStyle/>
          <a:p>
            <a:pPr algn="r"/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Принцип  позитивного  наставничества – принцип  поддержки и сотрудничества </a:t>
            </a:r>
            <a:endParaRPr lang="ru-RU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Марина\Desktop\! КАРТИНКИ\эмблема школы (2)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10" y="5357826"/>
            <a:ext cx="953816" cy="748298"/>
          </a:xfrm>
          <a:prstGeom prst="rect">
            <a:avLst/>
          </a:prstGeom>
          <a:noFill/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275936"/>
            <a:ext cx="9144000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Молодой специалист – </a:t>
            </a:r>
            <a:r>
              <a:rPr kumimoji="0" lang="ru-RU" sz="28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имя отчество фамилия</a:t>
            </a:r>
            <a:endParaRPr kumimoji="0" lang="ru-RU" sz="2800" b="1" i="1" u="sng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b="1" u="sng" baseline="0" dirty="0" smtClean="0">
                <a:latin typeface="Times New Roman" pitchFamily="18" charset="0"/>
                <a:cs typeface="Times New Roman" pitchFamily="18" charset="0"/>
              </a:rPr>
              <a:t>Учитель-наставник – Марина Николаевна Никитина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Марина\Desktop\1579212374_90-13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3999" cy="690245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44" y="642918"/>
            <a:ext cx="8786874" cy="1500198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Уважение, свобода, ответственность,  участие</a:t>
            </a:r>
            <a:endParaRPr lang="ru-RU" sz="54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2285992"/>
            <a:ext cx="9144000" cy="3571900"/>
          </a:xfrm>
        </p:spPr>
        <p:txBody>
          <a:bodyPr>
            <a:normAutofit fontScale="25000" lnSpcReduction="20000"/>
          </a:bodyPr>
          <a:lstStyle/>
          <a:p>
            <a:pPr lvl="0" fontAlgn="base">
              <a:lnSpc>
                <a:spcPct val="17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9600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lang="ru-RU" sz="9600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Почему Ирина Романовна </a:t>
            </a:r>
            <a:r>
              <a:rPr lang="ru-RU" sz="9600" b="1" i="1" u="sng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выбрала</a:t>
            </a:r>
            <a:r>
              <a:rPr lang="ru-RU" sz="9600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педагогическую работу?</a:t>
            </a:r>
            <a:endParaRPr lang="ru-RU" sz="96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lnSpc>
                <a:spcPct val="17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ru-RU" sz="9600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Какова  </a:t>
            </a:r>
            <a:r>
              <a:rPr lang="ru-RU" sz="9600" b="1" i="1" u="sng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стартовая</a:t>
            </a:r>
            <a:r>
              <a:rPr lang="ru-RU" sz="9600" b="1" u="sng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ru-RU" sz="9600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готовность к работе?</a:t>
            </a:r>
            <a:endParaRPr lang="ru-RU" sz="96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lnSpc>
                <a:spcPct val="17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ru-RU" sz="9600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Чем я  </a:t>
            </a:r>
            <a:r>
              <a:rPr lang="ru-RU" sz="9600" b="1" i="1" u="sng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могу  помочь  </a:t>
            </a:r>
            <a:r>
              <a:rPr lang="ru-RU" sz="9600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молодому специалисту </a:t>
            </a:r>
          </a:p>
          <a:p>
            <a:pPr lvl="0" eaLnBrk="0" fontAlgn="base" hangingPunct="0">
              <a:lnSpc>
                <a:spcPct val="17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9600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первом этапе работы?</a:t>
            </a:r>
            <a:endParaRPr lang="ru-RU" sz="96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lnSpc>
                <a:spcPct val="17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ru-RU" sz="9600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Как общими усилиями </a:t>
            </a:r>
            <a:r>
              <a:rPr lang="ru-RU" sz="9600" b="1" i="1" u="sng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прийти к успеху </a:t>
            </a:r>
            <a:r>
              <a:rPr lang="ru-RU" sz="9600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работе </a:t>
            </a:r>
          </a:p>
          <a:p>
            <a:pPr lvl="0" eaLnBrk="0" fontAlgn="base" hangingPunct="0">
              <a:lnSpc>
                <a:spcPct val="17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9600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дальнейшем?</a:t>
            </a:r>
            <a:endParaRPr lang="ru-RU" sz="96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r"/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Марина\Desktop\! КАРТИНКИ\эмблема школы (2)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10" y="5357826"/>
            <a:ext cx="953816" cy="748298"/>
          </a:xfrm>
          <a:prstGeom prst="rect">
            <a:avLst/>
          </a:prstGeom>
          <a:noFill/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14282" y="215443"/>
            <a:ext cx="8643998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Семинар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kumimoji="0" lang="ru-RU" sz="20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«Сопровождение  деятельности </a:t>
            </a:r>
            <a:r>
              <a:rPr kumimoji="0" lang="ru-RU" sz="2000" b="1" i="1" u="sng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000" b="1" i="1" u="sng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</a:t>
            </a:r>
            <a:r>
              <a:rPr kumimoji="0" lang="ru-RU" sz="20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ачинающего педагога»</a:t>
            </a: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4450011" y="74711"/>
            <a:ext cx="24397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Марина\Desktop\1579212374_90-13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3999" cy="690245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928670"/>
            <a:ext cx="8929718" cy="5214974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u-RU" sz="36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Задачи  наставнической работы</a:t>
            </a:r>
            <a:r>
              <a:rPr lang="ru-RU" sz="28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sz="2800" b="1" i="1" u="sng" dirty="0" smtClean="0">
                <a:latin typeface="Times New Roman" pitchFamily="18" charset="0"/>
                <a:cs typeface="Times New Roman" pitchFamily="18" charset="0"/>
              </a:rPr>
              <a:t>методическая  помощь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 организации  учебно-воспитательного процесса;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* создание условий для формирования </a:t>
            </a:r>
            <a:r>
              <a:rPr lang="ru-RU" sz="2800" b="1" i="1" u="sng" dirty="0" smtClean="0">
                <a:latin typeface="Times New Roman" pitchFamily="18" charset="0"/>
                <a:cs typeface="Times New Roman" pitchFamily="18" charset="0"/>
              </a:rPr>
              <a:t>индивидуального стиля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творческой  деятельности  молодого  педагога;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* развитие потребности  и  мотивации в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непрерывном самообразовании.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4071942"/>
            <a:ext cx="9144000" cy="1928826"/>
          </a:xfrm>
        </p:spPr>
        <p:txBody>
          <a:bodyPr>
            <a:normAutofit/>
          </a:bodyPr>
          <a:lstStyle/>
          <a:p>
            <a:pPr lvl="0" fontAlgn="base">
              <a:lnSpc>
                <a:spcPct val="17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ru-RU" sz="4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r"/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Марина\Desktop\! КАРТИНКИ\эмблема школы (2)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10" y="5357826"/>
            <a:ext cx="953816" cy="748298"/>
          </a:xfrm>
          <a:prstGeom prst="rect">
            <a:avLst/>
          </a:prstGeom>
          <a:noFill/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14282" y="215443"/>
            <a:ext cx="8643998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Семинар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ru-RU" sz="20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«Сопровождение  деятельности </a:t>
            </a:r>
            <a:r>
              <a:rPr kumimoji="0" lang="ru-RU" sz="2000" b="1" i="1" u="sng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000" b="1" i="1" u="sng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</a:t>
            </a:r>
            <a:r>
              <a:rPr kumimoji="0" lang="ru-RU" sz="20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ачинающего педагога»</a:t>
            </a: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4450011" y="74711"/>
            <a:ext cx="24397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Марина\Desktop\1579212374_90-13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3999" cy="690245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928670"/>
            <a:ext cx="8929718" cy="5214974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u-RU" sz="40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гибкость  деятельности</a:t>
            </a:r>
            <a:br>
              <a:rPr lang="ru-RU" sz="40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оригинальность  в  работе</a:t>
            </a:r>
            <a:br>
              <a:rPr lang="ru-RU" sz="40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чувство  новизны</a:t>
            </a:r>
            <a:br>
              <a:rPr lang="ru-RU" sz="40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интуиция</a:t>
            </a:r>
            <a:br>
              <a:rPr lang="ru-RU" sz="40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удивительное в обыденном</a:t>
            </a:r>
            <a:br>
              <a:rPr lang="ru-RU" sz="40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значимость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6286520"/>
            <a:ext cx="9144000" cy="571480"/>
          </a:xfrm>
        </p:spPr>
        <p:txBody>
          <a:bodyPr>
            <a:normAutofit fontScale="25000" lnSpcReduction="20000"/>
          </a:bodyPr>
          <a:lstStyle/>
          <a:p>
            <a:pPr lvl="0" fontAlgn="base">
              <a:lnSpc>
                <a:spcPct val="17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ru-RU" sz="4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r"/>
            <a:endParaRPr lang="ru-RU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Марина\Desktop\! КАРТИНКИ\эмблема школы (2)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10" y="5357826"/>
            <a:ext cx="953816" cy="748298"/>
          </a:xfrm>
          <a:prstGeom prst="rect">
            <a:avLst/>
          </a:prstGeom>
          <a:noFill/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14282" y="215443"/>
            <a:ext cx="8643998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Семинар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ru-RU" sz="20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«Сопровождение  деятельности </a:t>
            </a:r>
            <a:r>
              <a:rPr kumimoji="0" lang="ru-RU" sz="2000" b="1" i="1" u="sng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000" b="1" i="1" u="sng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</a:t>
            </a:r>
            <a:r>
              <a:rPr kumimoji="0" lang="ru-RU" sz="20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ачинающего педагога»</a:t>
            </a: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4450011" y="74711"/>
            <a:ext cx="24397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Марина\Desktop\1579212374_90-13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3999" cy="690245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714356"/>
            <a:ext cx="8929718" cy="5072098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Практика взаимодействия:</a:t>
            </a:r>
            <a:br>
              <a:rPr lang="ru-RU" sz="40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1. Изучение нормативной базы</a:t>
            </a:r>
            <a:br>
              <a:rPr lang="ru-RU" sz="32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2. Ведение документации</a:t>
            </a:r>
            <a:br>
              <a:rPr lang="ru-RU" sz="32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3. Самообразование педагога</a:t>
            </a:r>
            <a:br>
              <a:rPr lang="ru-RU" sz="32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4. Эмоциональная устойчивость молодого специалиста </a:t>
            </a:r>
            <a:br>
              <a:rPr lang="ru-RU" sz="32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5. Методическая выставка достижений:</a:t>
            </a:r>
            <a:br>
              <a:rPr lang="ru-RU" sz="32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                      - </a:t>
            </a:r>
            <a:r>
              <a:rPr lang="ru-RU" sz="3200" b="1" dirty="0" err="1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Взамопосещение</a:t>
            </a:r>
            <a:r>
              <a:rPr lang="ru-RU" sz="32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 уроков, </a:t>
            </a:r>
            <a:br>
              <a:rPr lang="ru-RU" sz="32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- Аттестация, </a:t>
            </a:r>
            <a:br>
              <a:rPr lang="ru-RU" sz="32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                      - Конкурсы  для  педагогов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6286520"/>
            <a:ext cx="9144000" cy="571480"/>
          </a:xfrm>
        </p:spPr>
        <p:txBody>
          <a:bodyPr>
            <a:normAutofit fontScale="25000" lnSpcReduction="20000"/>
          </a:bodyPr>
          <a:lstStyle/>
          <a:p>
            <a:pPr lvl="0" fontAlgn="base">
              <a:lnSpc>
                <a:spcPct val="17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ru-RU" sz="4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r"/>
            <a:endParaRPr lang="ru-RU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Марина\Desktop\! КАРТИНКИ\эмблема школы (2)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10" y="5357826"/>
            <a:ext cx="953816" cy="748298"/>
          </a:xfrm>
          <a:prstGeom prst="rect">
            <a:avLst/>
          </a:prstGeom>
          <a:noFill/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14282" y="215443"/>
            <a:ext cx="8643998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Семинар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ru-RU" sz="20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«Сопровождение  деятельности </a:t>
            </a:r>
            <a:r>
              <a:rPr kumimoji="0" lang="ru-RU" sz="2000" b="1" i="1" u="sng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000" b="1" i="1" u="sng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</a:t>
            </a:r>
            <a:r>
              <a:rPr kumimoji="0" lang="ru-RU" sz="20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ачинающего педагога»</a:t>
            </a: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4450011" y="74711"/>
            <a:ext cx="24397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Марина\Desktop\1579212374_90-13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3999" cy="690245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500174"/>
            <a:ext cx="8929718" cy="4143404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Выполнение задач</a:t>
            </a:r>
            <a:r>
              <a:rPr lang="ru-RU" sz="40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 молодой  учитель  адаптировался,  определились профессиональные  умения  и  навыки  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молодого специалиста,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 получены рекомендации по дальнейшему становлению педагога, 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 обозначились потребность и мотивация 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 дальнейшему росту, к  самообразованию и повышению квалификации, стремление к овладению инновационными технологиями обучения 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 воспитания,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 развивается  общекультурный и профессиональный     кругозор молодого учителя  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6643710"/>
            <a:ext cx="9144000" cy="214290"/>
          </a:xfrm>
        </p:spPr>
        <p:txBody>
          <a:bodyPr>
            <a:normAutofit fontScale="25000" lnSpcReduction="20000"/>
          </a:bodyPr>
          <a:lstStyle/>
          <a:p>
            <a:pPr lvl="0" fontAlgn="base">
              <a:lnSpc>
                <a:spcPct val="17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ru-RU" sz="4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r"/>
            <a:endParaRPr lang="ru-RU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Марина\Desktop\! КАРТИНКИ\эмблема школы (2)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5500702"/>
            <a:ext cx="953816" cy="748298"/>
          </a:xfrm>
          <a:prstGeom prst="rect">
            <a:avLst/>
          </a:prstGeom>
          <a:noFill/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14282" y="107721"/>
            <a:ext cx="8643998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Семинар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ru-RU" sz="20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«Сопровождение  деятельности </a:t>
            </a:r>
            <a:r>
              <a:rPr kumimoji="0" lang="ru-RU" sz="2000" b="1" i="1" u="sng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000" b="1" i="1" u="sng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</a:t>
            </a:r>
            <a:r>
              <a:rPr kumimoji="0" lang="ru-RU" sz="20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ачинающего педагога»</a:t>
            </a: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4450011" y="74711"/>
            <a:ext cx="24397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Марина\Desktop\1579212374_90-13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3999" cy="690245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928670"/>
            <a:ext cx="8929718" cy="4572032"/>
          </a:xfrm>
        </p:spPr>
        <p:txBody>
          <a:bodyPr>
            <a:noAutofit/>
          </a:bodyPr>
          <a:lstStyle/>
          <a:p>
            <a:r>
              <a:rPr lang="ru-RU" sz="88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Успех</a:t>
            </a:r>
            <a:r>
              <a:rPr lang="ru-RU" sz="60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br>
              <a:rPr lang="ru-RU" sz="60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72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1 % таланта</a:t>
            </a:r>
            <a:br>
              <a:rPr lang="ru-RU" sz="72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72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br>
              <a:rPr lang="ru-RU" sz="72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72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99 % труда </a:t>
            </a:r>
            <a:r>
              <a:rPr lang="ru-RU" sz="5400" dirty="0" smtClean="0"/>
              <a:t/>
            </a:r>
            <a:br>
              <a:rPr lang="ru-RU" sz="5400" dirty="0" smtClean="0"/>
            </a:b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6643710"/>
            <a:ext cx="9144000" cy="214290"/>
          </a:xfrm>
        </p:spPr>
        <p:txBody>
          <a:bodyPr>
            <a:normAutofit fontScale="25000" lnSpcReduction="20000"/>
          </a:bodyPr>
          <a:lstStyle/>
          <a:p>
            <a:pPr lvl="0" fontAlgn="base">
              <a:lnSpc>
                <a:spcPct val="17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ru-RU" sz="4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r"/>
            <a:endParaRPr lang="ru-RU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Марина\Desktop\! КАРТИНКИ\эмблема школы (2)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5500702"/>
            <a:ext cx="953816" cy="748298"/>
          </a:xfrm>
          <a:prstGeom prst="rect">
            <a:avLst/>
          </a:prstGeom>
          <a:noFill/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14282" y="107721"/>
            <a:ext cx="8643998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Семинар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ru-RU" sz="20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«Сопровождение  деятельности </a:t>
            </a:r>
            <a:r>
              <a:rPr kumimoji="0" lang="ru-RU" sz="2000" b="1" i="1" u="sng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000" b="1" i="1" u="sng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</a:t>
            </a:r>
            <a:r>
              <a:rPr kumimoji="0" lang="ru-RU" sz="20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ачинающего педагога»</a:t>
            </a: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4450011" y="74711"/>
            <a:ext cx="24397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Марина\Desktop\1579212374_90-13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3999" cy="690245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428604"/>
            <a:ext cx="8929718" cy="4572032"/>
          </a:xfrm>
        </p:spPr>
        <p:txBody>
          <a:bodyPr>
            <a:noAutofit/>
          </a:bodyPr>
          <a:lstStyle/>
          <a:p>
            <a:r>
              <a:rPr lang="ru-RU" sz="80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Спасибо </a:t>
            </a:r>
            <a:br>
              <a:rPr lang="ru-RU" sz="80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80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за  внимание, труд </a:t>
            </a:r>
            <a:br>
              <a:rPr lang="ru-RU" sz="80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80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и  творческий рост</a:t>
            </a:r>
            <a:r>
              <a:rPr lang="ru-RU" sz="5400" dirty="0" smtClean="0"/>
              <a:t/>
            </a:r>
            <a:br>
              <a:rPr lang="ru-RU" sz="5400" dirty="0" smtClean="0"/>
            </a:b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6643710"/>
            <a:ext cx="9144000" cy="214290"/>
          </a:xfrm>
        </p:spPr>
        <p:txBody>
          <a:bodyPr>
            <a:normAutofit fontScale="25000" lnSpcReduction="20000"/>
          </a:bodyPr>
          <a:lstStyle/>
          <a:p>
            <a:pPr lvl="0" fontAlgn="base">
              <a:lnSpc>
                <a:spcPct val="17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ru-RU" sz="4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r"/>
            <a:endParaRPr lang="ru-RU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Марина\Desktop\! КАРТИНКИ\эмблема школы (2)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5500702"/>
            <a:ext cx="953816" cy="748298"/>
          </a:xfrm>
          <a:prstGeom prst="rect">
            <a:avLst/>
          </a:prstGeom>
          <a:noFill/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14282" y="161500"/>
            <a:ext cx="8643998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Семинар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ru-RU" sz="20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«Сопровождение  деятельности </a:t>
            </a:r>
            <a:r>
              <a:rPr kumimoji="0" lang="ru-RU" sz="2000" b="1" i="1" u="sng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000" b="1" i="1" u="sng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</a:t>
            </a:r>
            <a:r>
              <a:rPr kumimoji="0" lang="ru-RU" sz="20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ачинающего педагога»</a:t>
            </a: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4450011" y="74711"/>
            <a:ext cx="24397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181</Words>
  <Application>Microsoft Office PowerPoint</Application>
  <PresentationFormat>Экран (4:3)</PresentationFormat>
  <Paragraphs>58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Тема Office</vt:lpstr>
      <vt:lpstr>Дорогу   к   успеху  осилит   идущий</vt:lpstr>
      <vt:lpstr>Школа – это мир,  в котором  свои обычаи и правила </vt:lpstr>
      <vt:lpstr>Уважение, свобода, ответственность,  участие</vt:lpstr>
      <vt:lpstr>Задачи  наставнической работы: * методическая  помощь в  организации  учебно-воспитательного процесса; * создание условий для формирования индивидуального стиля творческой  деятельности  молодого  педагога; * развитие потребности  и  мотивации в непрерывном самообразовании.  </vt:lpstr>
      <vt:lpstr>гибкость  деятельности оригинальность  в  работе чувство  новизны интуиция удивительное в обыденном значимость  </vt:lpstr>
      <vt:lpstr>Практика взаимодействия: 1. Изучение нормативной базы 2. Ведение документации 3. Самообразование педагога 4. Эмоциональная устойчивость молодого специалиста  5. Методическая выставка достижений:                        - Взамопосещение  уроков,  - Аттестация,                         - Конкурсы  для  педагогов  </vt:lpstr>
      <vt:lpstr>Выполнение задач  - молодой  учитель  адаптировался,  определились профессиональные  умения  и  навыки   молодого специалиста, - получены рекомендации по дальнейшему становлению педагога,  - обозначились потребность и мотивация  к дальнейшему росту, к  самообразованию и повышению квалификации, стремление к овладению инновационными технологиями обучения  и воспитания, - развивается  общекультурный и профессиональный     кругозор молодого учителя     </vt:lpstr>
      <vt:lpstr>Успех =  1 % таланта + 99 % труда   </vt:lpstr>
      <vt:lpstr>Спасибо  за  внимание, труд  и  творческий рост 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Марина</dc:creator>
  <cp:lastModifiedBy>*</cp:lastModifiedBy>
  <cp:revision>12</cp:revision>
  <dcterms:created xsi:type="dcterms:W3CDTF">2021-03-08T08:20:12Z</dcterms:created>
  <dcterms:modified xsi:type="dcterms:W3CDTF">2025-10-07T16:33:32Z</dcterms:modified>
</cp:coreProperties>
</file>