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3"/>
  </p:notesMasterIdLst>
  <p:sldIdLst>
    <p:sldId id="343" r:id="rId2"/>
    <p:sldId id="344" r:id="rId3"/>
    <p:sldId id="345" r:id="rId4"/>
    <p:sldId id="350" r:id="rId5"/>
    <p:sldId id="346" r:id="rId6"/>
    <p:sldId id="348" r:id="rId7"/>
    <p:sldId id="349" r:id="rId8"/>
    <p:sldId id="371" r:id="rId9"/>
    <p:sldId id="370" r:id="rId10"/>
    <p:sldId id="257" r:id="rId11"/>
    <p:sldId id="373" r:id="rId12"/>
    <p:sldId id="351" r:id="rId13"/>
    <p:sldId id="353" r:id="rId14"/>
    <p:sldId id="356" r:id="rId15"/>
    <p:sldId id="263" r:id="rId16"/>
    <p:sldId id="386" r:id="rId17"/>
    <p:sldId id="352" r:id="rId18"/>
    <p:sldId id="354" r:id="rId19"/>
    <p:sldId id="380" r:id="rId20"/>
    <p:sldId id="355" r:id="rId21"/>
    <p:sldId id="367" r:id="rId22"/>
    <p:sldId id="368" r:id="rId23"/>
    <p:sldId id="369" r:id="rId24"/>
    <p:sldId id="381" r:id="rId25"/>
    <p:sldId id="382" r:id="rId26"/>
    <p:sldId id="384" r:id="rId27"/>
    <p:sldId id="400" r:id="rId28"/>
    <p:sldId id="398" r:id="rId29"/>
    <p:sldId id="375" r:id="rId30"/>
    <p:sldId id="401" r:id="rId31"/>
    <p:sldId id="358" r:id="rId32"/>
    <p:sldId id="359" r:id="rId33"/>
    <p:sldId id="402" r:id="rId34"/>
    <p:sldId id="360" r:id="rId35"/>
    <p:sldId id="361" r:id="rId36"/>
    <p:sldId id="403" r:id="rId37"/>
    <p:sldId id="362" r:id="rId38"/>
    <p:sldId id="363" r:id="rId39"/>
    <p:sldId id="404" r:id="rId40"/>
    <p:sldId id="364" r:id="rId41"/>
    <p:sldId id="365" r:id="rId42"/>
    <p:sldId id="405" r:id="rId43"/>
    <p:sldId id="366" r:id="rId44"/>
    <p:sldId id="333" r:id="rId45"/>
    <p:sldId id="338" r:id="rId46"/>
    <p:sldId id="372" r:id="rId47"/>
    <p:sldId id="399" r:id="rId48"/>
    <p:sldId id="387" r:id="rId49"/>
    <p:sldId id="394" r:id="rId50"/>
    <p:sldId id="389" r:id="rId51"/>
    <p:sldId id="407" r:id="rId52"/>
    <p:sldId id="395" r:id="rId53"/>
    <p:sldId id="408" r:id="rId54"/>
    <p:sldId id="391" r:id="rId55"/>
    <p:sldId id="396" r:id="rId56"/>
    <p:sldId id="393" r:id="rId57"/>
    <p:sldId id="409" r:id="rId58"/>
    <p:sldId id="397" r:id="rId59"/>
    <p:sldId id="379" r:id="rId60"/>
    <p:sldId id="406" r:id="rId61"/>
    <p:sldId id="334" r:id="rId62"/>
  </p:sldIdLst>
  <p:sldSz cx="12192000" cy="6858000"/>
  <p:notesSz cx="6858000" cy="9144000"/>
  <p:embeddedFontLst>
    <p:embeddedFont>
      <p:font typeface="Arial Black" panose="020B0A04020102020204" pitchFamily="34" charset="0"/>
      <p:bold r:id="rId64"/>
    </p:embeddedFont>
    <p:embeddedFont>
      <p:font typeface="Arial Nova" panose="020B0504020202020204" pitchFamily="34" charset="0"/>
      <p:regular r:id="rId65"/>
      <p:bold r:id="rId66"/>
      <p:italic r:id="rId67"/>
      <p:boldItalic r:id="rId6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76"/>
    <a:srgbClr val="009999"/>
    <a:srgbClr val="FFFF99"/>
    <a:srgbClr val="5EB7C6"/>
    <a:srgbClr val="33CCCC"/>
    <a:srgbClr val="92D050"/>
    <a:srgbClr val="D9F2D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286607D2-0AA8-4337-A938-B77AE6D2385D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229886D6-F5EB-4D29-8E68-AF705D14AE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7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12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9A690-80AA-6917-FF07-7D61D0ECB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1FBC93-7286-2CD5-01E1-3BFD38097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E47CFE-E8A3-7DDE-5533-4F189266B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A6132-B01E-0F4C-A3E0-AFA225DD9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10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1B49-0BA4-1F51-5C20-684796CD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EF2DAED-D2E1-8E91-BF4C-E64E037F3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0D2B2BC-5614-27D9-0317-B85DBF2EF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76584F-72DA-439D-E68D-6C8329344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4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187C6-077E-4E6B-E51B-A7C4C882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6DF5C06-9DF2-6B4E-8256-832D6C1AA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8DF4EC-6193-9FD0-1937-30D6B1754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A54D18-2996-FD1C-CD66-897E57557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50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5B54-FAF8-F50A-47ED-4EBA723BF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935631E-48AE-1CD2-96B5-FDA1104C5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D47723E-CB67-F12F-B3F2-61D55698C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6F3E5-E603-37F8-DA00-F0D1A5478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49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62F09-5D8B-D711-3332-20DCA9DD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93B974-A1ED-A84C-6DE5-AD551B689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118BE3-7C3D-656D-A6A4-668D727DA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D357A9-2F5F-2374-F9E6-79EBEB0E2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5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29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13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65265-DE4C-71D4-E534-5C478D2A1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347CCF-B9B8-A602-8A1A-F1E5A6AF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A3FB788-8451-AB7B-3B3B-6DF33FEFA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36486B-B56E-387A-147A-D60CF016D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5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DFD0-6B05-3383-35D8-247B2CF7C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5556BE-0327-A9BB-3DD5-33972BFA6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94B174-94BB-4F48-BEF4-AFF4E70FA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CCEB38-DA77-DD6E-8341-FB1EC565E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BB48C-2E90-20EC-66BE-664B4CE48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3879D2-2863-1018-44F5-D78FA0B7B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5545054-F822-411E-BB81-C5C2746EC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C7D2A3-7F54-9DA5-0737-8CDBABCCF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8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A8BD4-921B-1063-4BD6-149B8757B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9A62A3-CBDF-AD5B-2253-BBB5D8A8F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E691CC-C97B-B03B-6069-BBAC9EA13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DBDB2-3717-763D-65B1-7E53C5428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59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03715-3938-9F79-FA92-E9C8BBA67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C479D89-362E-7EDA-B117-F1EEBE9E3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A47ABF0-1944-A6C5-C412-127DFB617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1F1EB-4C0C-B49A-EB5C-80DDF4496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886D6-F5EB-4D29-8E68-AF705D14AE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61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C25D0-32FB-EA7B-DF74-024E69BA2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46DC72-A127-BE8D-8F52-90029976A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2E82DC-67E3-E3AC-BF5E-EF6987E15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F17B4C-96D8-FE6E-20FD-305E93C50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59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15C30-A63E-89B2-867E-4C4666D55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D107B6-D33F-166A-A68A-3291F9C3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308AA-6393-99A8-196D-5CB3C134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029B0-20DF-F9F3-1837-1CED0866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47077-9DFE-5BB4-DEB8-154BAD92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8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7C21B-2AE4-0A9A-93E2-C4974F02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416664-D5B9-E24C-1391-95F6A696B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36A71-C2F8-2CC2-E52C-1F22322F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D6F55-B1F3-5F59-69E6-6696C65E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E647A-C570-3E51-3DF5-61D7D593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6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289B5E-5371-B846-C68C-74887115A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F9286-85BD-1913-8F2E-4D395121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1CC49-8434-FC4F-2761-AF778EE7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B6E6C-30E1-7E2D-44B8-625AC8B2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EE56B-E53F-51A6-15B4-0A971462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A2046-100B-337F-63C6-C1F604FF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AAF93-1C27-7E9E-F761-597F6AD18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9F0A9-1A6C-64DC-F844-DE0E976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FBD36-A955-5EE6-DD26-C9300643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727BD-5FFD-183B-1A29-F2934089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57D0B-5E70-48EE-F013-305E18D2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92DD1-BC82-FBA6-9671-F82611C4F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3A0EE-8A3B-75D6-31B3-2FA72BEE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003F-FB2B-B4F2-F3F8-6108C7C3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9E789-DBB8-8D70-D48C-8654F856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4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FAAF-ACA1-9A83-B0F3-8B780A7F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ED954-9024-B7D6-FFC8-4E039BACA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97BDB-97E4-6D91-C270-0B5BE42C6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7D5DC-D69C-3EF8-E02E-1D733AFC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BAF9ED-2135-665F-C237-AFBA491A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DDB39-482D-9A82-2CF9-4D3644EF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1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807C-B248-3A53-4751-9DBE0135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24F4-D295-07C3-050C-A46C9C6F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319D03-8596-0E67-DC7C-624ED26D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90EE26-C008-920F-73A9-37B7AC643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ED84B-19AC-269B-5237-37FD00EAE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770C4B-3D71-5BA5-F1B3-18F44F83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57E74B-E2F1-0D3D-0834-F26C8C44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BC91F-639F-21A4-CA43-DB3AE910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9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EEE8C-106C-79AF-2000-2989051E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2B58C3-CD02-3DE6-F8DE-36EAED24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3018A-0AB2-A9B6-0BDC-A405B161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1DDD1B-D9D9-2E5E-DC90-DCDAA5E3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41501-2058-5516-7B42-9064450A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8CA763-4F4F-0B23-6704-4B80E11A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2BFD97-CE1E-2CB3-4EF0-2A484CE1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1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9CA91-57E9-5BB7-D590-03360E70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A5E61-7C86-8F01-DA9C-D903279B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C1F3D7-5FA3-C519-0296-E8A075FD8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91759-0263-A113-9BE7-4D28BF3D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D0FB4-E066-15E2-EE11-49C1CA88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2600-B12A-B2F6-F19F-0D92EB2D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9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7D474-07DC-FA8A-12D2-D730304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9EB14E-723D-E45C-2A9D-D71654030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246909-CB79-C767-6D5D-A6881F96C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30272-610A-A5C2-C3A8-0AC89607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04.10.2025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D1ECC2-D33F-26BF-73DE-A58E64C5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31CC4-FED9-4801-48D0-FEB41B55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A5D6F-F0CE-AD8D-4A99-DE379797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2CC1C-E164-47CD-59D7-94A310FD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68031-8C4D-464B-353E-03D68E74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9DDE0B3E-9645-4035-821D-2781495455A6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942FE-8499-E26D-8378-47400D0D5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974E6-5EBC-A818-DCAA-757B43939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3DA7A885-B3D9-444D-B4F4-CA01AF3A03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3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tmp"/><Relationship Id="rId7" Type="http://schemas.openxmlformats.org/officeDocument/2006/relationships/image" Target="../media/image22.svg"/><Relationship Id="rId2" Type="http://schemas.openxmlformats.org/officeDocument/2006/relationships/hyperlink" Target="https://oge.fipi.ru/bank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840AC-1E6C-A459-4936-FA2A6B4D0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46E0D-82FA-D83B-EAF3-804BEE2AE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829" y="313874"/>
            <a:ext cx="5682343" cy="1655762"/>
          </a:xfrm>
        </p:spPr>
        <p:txBody>
          <a:bodyPr>
            <a:normAutofit fontScale="92500"/>
          </a:bodyPr>
          <a:lstStyle/>
          <a:p>
            <a:r>
              <a:rPr lang="ru-RU" sz="5400" dirty="0"/>
              <a:t>Подготовка</a:t>
            </a:r>
            <a:r>
              <a:rPr lang="ru-RU" sz="4400" dirty="0"/>
              <a:t> </a:t>
            </a:r>
            <a:r>
              <a:rPr lang="ru-RU" sz="5400" dirty="0"/>
              <a:t>к</a:t>
            </a:r>
            <a:r>
              <a:rPr lang="ru-RU" sz="4400" dirty="0"/>
              <a:t> </a:t>
            </a:r>
            <a:r>
              <a:rPr lang="ru-RU" sz="5400" dirty="0"/>
              <a:t>ОГЭ </a:t>
            </a:r>
            <a:br>
              <a:rPr lang="ru-RU" sz="5400" dirty="0"/>
            </a:br>
            <a:r>
              <a:rPr lang="ru-RU" sz="5400" dirty="0"/>
              <a:t>по</a:t>
            </a:r>
            <a:r>
              <a:rPr lang="ru-RU" sz="6600" dirty="0"/>
              <a:t> </a:t>
            </a:r>
            <a:r>
              <a:rPr lang="ru-RU" sz="5400" dirty="0"/>
              <a:t>информатике: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1381EF1-06D0-9BF6-5C92-B368E8E0CD42}"/>
              </a:ext>
            </a:extLst>
          </p:cNvPr>
          <p:cNvGrpSpPr/>
          <p:nvPr/>
        </p:nvGrpSpPr>
        <p:grpSpPr>
          <a:xfrm>
            <a:off x="3254829" y="2063988"/>
            <a:ext cx="5682342" cy="3596478"/>
            <a:chOff x="6958150" y="248194"/>
            <a:chExt cx="3187337" cy="201733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793DCF7-3BEA-0DC9-9C74-15FF4D4FAE29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E756069-A32A-EEC9-E4AE-8AE320D493A7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C0B3449-AA4D-0D97-61C1-DDCC43D25B5E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60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3585A62-4910-F019-4590-28EB47B29A83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B219236-3CC6-5A8C-F5DD-6BEA191E805A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EB85948-1A60-E925-9074-AD4E08CA8F24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CA3F68A-F647-2510-DAF9-7C026F8A4A31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5E61F7F-32DA-6102-494D-7AAC9CE38D63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DC83246-A795-00A9-C84D-F6B6F16796E2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FADD90-96F7-85F3-2B16-91972BF97BAA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72F5486-6246-D54C-15E7-0198048DD610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537154DE-E181-E58C-8C0D-E9350014668D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D0BBCDAB-2B61-B9D0-5014-3112F7C70158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6A21149-F609-E46A-189C-93EB6378841C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345420F-6848-B29B-DC3F-D583ECDE22A8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4BF82F09-E81A-0DE3-33A3-D2EBA03BDEC5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Рисунок 4" descr="Счастливая мультипликационная bee">
            <a:extLst>
              <a:ext uri="{FF2B5EF4-FFF2-40B4-BE49-F238E27FC236}">
                <a16:creationId xmlns:a16="http://schemas.microsoft.com/office/drawing/2014/main" id="{BBA04E29-84A3-AD0D-FA8A-2DE810D80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07" y="3776610"/>
            <a:ext cx="2727980" cy="2997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7F5FB-6A2C-46AF-1B33-8293212D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612" y="2022820"/>
            <a:ext cx="9144000" cy="103559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dirty="0"/>
              <a:t>задание 5</a:t>
            </a:r>
            <a:endParaRPr lang="ru-RU" dirty="0">
              <a:effectLst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3861461-A3FC-1E41-BAEE-8F3ABF842910}"/>
              </a:ext>
            </a:extLst>
          </p:cNvPr>
          <p:cNvSpPr txBox="1">
            <a:spLocks/>
          </p:cNvSpPr>
          <p:nvPr/>
        </p:nvSpPr>
        <p:spPr>
          <a:xfrm>
            <a:off x="112909" y="4983593"/>
            <a:ext cx="2727980" cy="17902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Учитель информатики МОБУ «СОШ №2» </a:t>
            </a:r>
            <a:br>
              <a:rPr lang="ru-RU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г. Минусинска</a:t>
            </a:r>
            <a:br>
              <a:rPr lang="ru-RU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Стонт Елена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37757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DF91DE-FCB9-D2C4-A1A9-C780E3FCC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39207"/>
              </p:ext>
            </p:extLst>
          </p:nvPr>
        </p:nvGraphicFramePr>
        <p:xfrm>
          <a:off x="250371" y="1674967"/>
          <a:ext cx="1171303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958">
                  <a:extLst>
                    <a:ext uri="{9D8B030D-6E8A-4147-A177-3AD203B41FA5}">
                      <a16:colId xmlns:a16="http://schemas.microsoft.com/office/drawing/2014/main" val="1693580919"/>
                    </a:ext>
                  </a:extLst>
                </a:gridCol>
                <a:gridCol w="6163181">
                  <a:extLst>
                    <a:ext uri="{9D8B030D-6E8A-4147-A177-3AD203B41FA5}">
                      <a16:colId xmlns:a16="http://schemas.microsoft.com/office/drawing/2014/main" val="2257386794"/>
                    </a:ext>
                  </a:extLst>
                </a:gridCol>
                <a:gridCol w="2579178">
                  <a:extLst>
                    <a:ext uri="{9D8B030D-6E8A-4147-A177-3AD203B41FA5}">
                      <a16:colId xmlns:a16="http://schemas.microsoft.com/office/drawing/2014/main" val="1789571051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976968239"/>
                    </a:ext>
                  </a:extLst>
                </a:gridCol>
              </a:tblGrid>
              <a:tr h="226302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>
                          <a:latin typeface="Arial Nova" panose="020B0504020202020204" pitchFamily="34" charset="0"/>
                        </a:rPr>
                        <a:t>5</a:t>
                      </a:r>
                      <a:endParaRPr lang="ru-RU" sz="9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Nova" panose="020B0504020202020204" pitchFamily="34" charset="0"/>
                        </a:rPr>
                        <a:t>Анализировать простые алгоритмы для конкретного исполнителя </a:t>
                      </a:r>
                      <a:br>
                        <a:rPr lang="en-US" sz="3600" dirty="0">
                          <a:latin typeface="Arial Nova" panose="020B0504020202020204" pitchFamily="34" charset="0"/>
                        </a:rPr>
                      </a:br>
                      <a:r>
                        <a:rPr lang="ru-RU" sz="3600" dirty="0">
                          <a:latin typeface="Arial Nova" panose="020B0504020202020204" pitchFamily="34" charset="0"/>
                        </a:rPr>
                        <a:t>с фиксированным набором команд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Nova" panose="020B0504020202020204" pitchFamily="34" charset="0"/>
                        </a:rPr>
                        <a:t>Базовый уровень сложности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 </a:t>
                      </a:r>
                      <a:br>
                        <a:rPr lang="en-US" sz="3600" dirty="0">
                          <a:latin typeface="Arial Nova" panose="020B0504020202020204" pitchFamily="34" charset="0"/>
                        </a:rPr>
                      </a:br>
                      <a:r>
                        <a:rPr lang="ru-RU" sz="3600" dirty="0">
                          <a:latin typeface="Arial Nova" panose="020B0504020202020204" pitchFamily="34" charset="0"/>
                        </a:rPr>
                        <a:t>минуты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6909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01F6FE-8297-F9DF-4643-5CA8B2F08F00}"/>
              </a:ext>
            </a:extLst>
          </p:cNvPr>
          <p:cNvSpPr txBox="1"/>
          <p:nvPr/>
        </p:nvSpPr>
        <p:spPr>
          <a:xfrm>
            <a:off x="1013695" y="181588"/>
            <a:ext cx="1078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ova" panose="020B0504020202020204" pitchFamily="34" charset="0"/>
              </a:rPr>
              <a:t>Спецификация КИМ ОГЭ 2026 г.</a:t>
            </a:r>
            <a:br>
              <a:rPr lang="ru-RU" dirty="0">
                <a:latin typeface="Arial Nova" panose="020B0504020202020204" pitchFamily="34" charset="0"/>
              </a:rPr>
            </a:br>
            <a:r>
              <a:rPr lang="ru-RU" dirty="0">
                <a:latin typeface="Arial Nova" panose="020B0504020202020204" pitchFamily="34" charset="0"/>
              </a:rPr>
              <a:t>Обобщённый план варианта КИМ ОГЭ 2026 года по ИНФОРМАТИКЕ</a:t>
            </a:r>
          </a:p>
        </p:txBody>
      </p:sp>
      <p:pic>
        <p:nvPicPr>
          <p:cNvPr id="6" name="Рисунок 5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063E884-5C9F-F2F6-1F92-618A140E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" y="181588"/>
            <a:ext cx="617273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1FA7B4-1A1A-4C9A-F27D-B73CB65BF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04" y="1110663"/>
            <a:ext cx="9169453" cy="4934594"/>
          </a:xfrm>
          <a:prstGeom prst="rect">
            <a:avLst/>
          </a:prstGeom>
          <a:ln>
            <a:solidFill>
              <a:srgbClr val="009999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E10C3F-9225-5EFC-22A8-86D99FAF0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-1614"/>
          <a:stretch>
            <a:fillRect/>
          </a:stretch>
        </p:blipFill>
        <p:spPr>
          <a:xfrm>
            <a:off x="1302603" y="293914"/>
            <a:ext cx="9169454" cy="518829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576E64-4495-0AB2-2D6D-10CDBB12E64F}"/>
              </a:ext>
            </a:extLst>
          </p:cNvPr>
          <p:cNvSpPr/>
          <p:nvPr/>
        </p:nvSpPr>
        <p:spPr>
          <a:xfrm>
            <a:off x="1719944" y="3178628"/>
            <a:ext cx="6379027" cy="191588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Мультипликационная bee с указателем">
            <a:extLst>
              <a:ext uri="{FF2B5EF4-FFF2-40B4-BE49-F238E27FC236}">
                <a16:creationId xmlns:a16="http://schemas.microsoft.com/office/drawing/2014/main" id="{15614F8E-A66E-8866-2255-F51AD780D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6" y="3283610"/>
            <a:ext cx="1716662" cy="1935971"/>
          </a:xfrm>
          <a:prstGeom prst="rect">
            <a:avLst/>
          </a:prstGeom>
        </p:spPr>
      </p:pic>
      <p:pic>
        <p:nvPicPr>
          <p:cNvPr id="4" name="Рисунок 3" descr="Речь контур">
            <a:extLst>
              <a:ext uri="{FF2B5EF4-FFF2-40B4-BE49-F238E27FC236}">
                <a16:creationId xmlns:a16="http://schemas.microsoft.com/office/drawing/2014/main" id="{8E874676-0941-24A6-1136-B5A92D319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291" t="15595" r="12708" b="13609"/>
          <a:stretch>
            <a:fillRect/>
          </a:stretch>
        </p:blipFill>
        <p:spPr>
          <a:xfrm rot="5179521" flipH="1">
            <a:off x="8274548" y="2727239"/>
            <a:ext cx="2443451" cy="302977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F9391A-BB9E-9D5D-409E-7F943CBCA3FA}"/>
              </a:ext>
            </a:extLst>
          </p:cNvPr>
          <p:cNvSpPr/>
          <p:nvPr/>
        </p:nvSpPr>
        <p:spPr>
          <a:xfrm rot="21370730">
            <a:off x="8863571" y="3155731"/>
            <a:ext cx="1947944" cy="215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Обратите внимание на вид ответа!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D8ACBF5-DE18-9F70-7E42-9B04426AD2C8}"/>
              </a:ext>
            </a:extLst>
          </p:cNvPr>
          <p:cNvCxnSpPr/>
          <p:nvPr/>
        </p:nvCxnSpPr>
        <p:spPr>
          <a:xfrm>
            <a:off x="3396343" y="3429000"/>
            <a:ext cx="5828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2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253B-3A7A-5AFA-7779-7578D93AB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C6F5-7B6B-EDE1-5ADF-E3F63D05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 РЕШЕНИЯ</a:t>
            </a:r>
          </a:p>
        </p:txBody>
      </p:sp>
      <p:pic>
        <p:nvPicPr>
          <p:cNvPr id="4" name="Рисунок 3" descr="Мультипликационная bee со знаком">
            <a:extLst>
              <a:ext uri="{FF2B5EF4-FFF2-40B4-BE49-F238E27FC236}">
                <a16:creationId xmlns:a16="http://schemas.microsoft.com/office/drawing/2014/main" id="{178BD18B-1481-3EBF-0432-AADE9FD08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4" y="689612"/>
            <a:ext cx="2283758" cy="1757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CE559-6E3B-949E-7DB7-1F79C36EAF69}"/>
              </a:ext>
            </a:extLst>
          </p:cNvPr>
          <p:cNvSpPr txBox="1"/>
          <p:nvPr/>
        </p:nvSpPr>
        <p:spPr>
          <a:xfrm>
            <a:off x="1597168" y="1110686"/>
            <a:ext cx="10594832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SzPct val="125000"/>
              <a:buFontTx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Читаем задачу и делаем краткую запись: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СКИ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НАДО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ОГРАНИЧЕНИЕ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SzPct val="125000"/>
              <a:buFontTx/>
              <a:buAutoNum type="arabicPeriod"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Arial Nova" panose="020B0504020202020204" pitchFamily="34" charset="0"/>
              </a:rPr>
              <a:t>Составляем </a:t>
            </a:r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АЛГОРИТМ</a:t>
            </a:r>
            <a:r>
              <a:rPr lang="ru-RU" sz="3200" dirty="0">
                <a:solidFill>
                  <a:prstClr val="black"/>
                </a:solidFill>
                <a:latin typeface="Arial Nova" panose="020B0504020202020204" pitchFamily="34" charset="0"/>
              </a:rPr>
              <a:t> (размышления, дерево…).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SzPct val="125000"/>
              <a:buFontTx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Делаем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ПРОВЕРКУ</a:t>
            </a:r>
            <a:r>
              <a:rPr lang="ru-RU" sz="3200" dirty="0">
                <a:solidFill>
                  <a:prstClr val="black"/>
                </a:solidFill>
                <a:latin typeface="Arial Nova" panose="020B0504020202020204" pitchFamily="34" charset="0"/>
              </a:rPr>
              <a:t>: выполняем алгоритм.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SzPct val="125000"/>
              <a:buFontTx/>
              <a:buAutoNum type="arabicPeriod"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Arial Nova" panose="020B0504020202020204" pitchFamily="34" charset="0"/>
              </a:rPr>
              <a:t>Исправляем, если есть, ошибки.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2"/>
              </a:buClr>
              <a:buSzPct val="125000"/>
              <a:buFontTx/>
              <a:buAutoNum type="arabicPeriod"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Arial Nova" panose="020B0504020202020204" pitchFamily="34" charset="0"/>
              </a:rPr>
              <a:t>Записываем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ova" panose="020B0504020202020204" pitchFamily="34" charset="0"/>
              </a:rPr>
              <a:t>ОТВЕТ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49BA467-23F1-8CEE-30CC-8C10555E5763}"/>
              </a:ext>
            </a:extLst>
          </p:cNvPr>
          <p:cNvSpPr/>
          <p:nvPr/>
        </p:nvSpPr>
        <p:spPr>
          <a:xfrm>
            <a:off x="11020445" y="1281886"/>
            <a:ext cx="851338" cy="9301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0FC6-4B6B-4FC5-5FD4-6E83B203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F8439-E0E9-5EBB-2F11-5431FD81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 РЕШЕНИЯ</a:t>
            </a:r>
          </a:p>
        </p:txBody>
      </p:sp>
      <p:pic>
        <p:nvPicPr>
          <p:cNvPr id="5" name="Рисунок 4" descr="Мультяшная мультяшная мультяш">
            <a:extLst>
              <a:ext uri="{FF2B5EF4-FFF2-40B4-BE49-F238E27FC236}">
                <a16:creationId xmlns:a16="http://schemas.microsoft.com/office/drawing/2014/main" id="{8189AFA8-DE86-131F-4EB2-C62DCC2D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7" y="2578360"/>
            <a:ext cx="1763440" cy="2257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DC933-E3C1-3838-43E2-0F70DDACA032}"/>
              </a:ext>
            </a:extLst>
          </p:cNvPr>
          <p:cNvSpPr txBox="1"/>
          <p:nvPr/>
        </p:nvSpPr>
        <p:spPr>
          <a:xfrm rot="20951759">
            <a:off x="2295641" y="3001467"/>
            <a:ext cx="1999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ova" panose="020B0504020202020204" pitchFamily="34" charset="0"/>
              </a:rPr>
              <a:t>Зачем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делать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краткую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запись?</a:t>
            </a:r>
          </a:p>
        </p:txBody>
      </p:sp>
      <p:pic>
        <p:nvPicPr>
          <p:cNvPr id="7" name="Рисунок 6" descr="Речь контур">
            <a:extLst>
              <a:ext uri="{FF2B5EF4-FFF2-40B4-BE49-F238E27FC236}">
                <a16:creationId xmlns:a16="http://schemas.microsoft.com/office/drawing/2014/main" id="{C756DAF2-BECD-E6A7-6DD2-76522C1E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291" t="15595" r="12708" b="13609"/>
          <a:stretch>
            <a:fillRect/>
          </a:stretch>
        </p:blipFill>
        <p:spPr>
          <a:xfrm rot="5179521" flipH="1">
            <a:off x="1478410" y="2763516"/>
            <a:ext cx="2799767" cy="3029773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8402E73-A706-8F6F-7DD6-5A2B1D6D6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69202"/>
              </p:ext>
            </p:extLst>
          </p:nvPr>
        </p:nvGraphicFramePr>
        <p:xfrm>
          <a:off x="174172" y="805329"/>
          <a:ext cx="1187631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0342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915886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pic>
        <p:nvPicPr>
          <p:cNvPr id="16" name="Рисунок 15" descr="Изображение выглядит как рисунок, зарисовка, графическая встав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272BA3F-7644-5605-CB05-F7417D8CF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25962" r="13421" b="8682"/>
          <a:stretch>
            <a:fillRect/>
          </a:stretch>
        </p:blipFill>
        <p:spPr>
          <a:xfrm>
            <a:off x="9648219" y="2423916"/>
            <a:ext cx="1915986" cy="1603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45239-3A2E-EF5C-79AE-7A5B0395D587}"/>
              </a:ext>
            </a:extLst>
          </p:cNvPr>
          <p:cNvSpPr txBox="1"/>
          <p:nvPr/>
        </p:nvSpPr>
        <p:spPr>
          <a:xfrm>
            <a:off x="4940301" y="3139967"/>
            <a:ext cx="7110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25000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Внимательное чтение.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25000"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Arial Nova" panose="020B0504020202020204" pitchFamily="34" charset="0"/>
              </a:rPr>
              <a:t>Мозг начинает думать над задачей.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SzPct val="125000"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Arial Nova" panose="020B0504020202020204" pitchFamily="34" charset="0"/>
              </a:rPr>
              <a:t>Самое главное будет перед глазами.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E42274E8-2629-D8F1-E36A-642AE58D9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8170" y="2959163"/>
            <a:ext cx="533400" cy="53340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2FCE09F2-BBA1-4798-529E-F7D0A5211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8170" y="3745065"/>
            <a:ext cx="533400" cy="533400"/>
          </a:xfrm>
          <a:prstGeom prst="rect">
            <a:avLst/>
          </a:prstGeom>
        </p:spPr>
      </p:pic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4B91D77D-8BF0-8820-4010-8E5988A9E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8170" y="4514021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8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27FF9-BC21-A4D3-0C4E-90A945C2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DB995-95F5-8278-38E4-00733779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ПОЛЕЗНЫЕ УМЕНИЯ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11B00-9947-F708-B76D-CD08BBD7CEF2}"/>
              </a:ext>
            </a:extLst>
          </p:cNvPr>
          <p:cNvSpPr txBox="1"/>
          <p:nvPr/>
        </p:nvSpPr>
        <p:spPr>
          <a:xfrm rot="218296">
            <a:off x="7958530" y="1468460"/>
            <a:ext cx="3162607" cy="298543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5738" marR="0" lvl="0" defTabSz="4040188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25000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</a:rPr>
              <a:t>+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сложение</a:t>
            </a:r>
          </a:p>
          <a:p>
            <a:pPr marL="185738" marR="0" lvl="0" defTabSz="4040188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25000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</a:rPr>
              <a:t>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вычитание</a:t>
            </a:r>
          </a:p>
          <a:p>
            <a:pPr marL="185738" marR="0" lvl="0" defTabSz="4040188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25000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  <a:sym typeface="Symbol" panose="05050102010706020507" pitchFamily="18" charset="2"/>
              </a:rPr>
              <a:t>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sym typeface="Symbol" panose="05050102010706020507" pitchFamily="18" charset="2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умножение</a:t>
            </a:r>
          </a:p>
          <a:p>
            <a:pPr marL="185738" marR="0" lvl="0" defTabSz="4040188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25000"/>
              <a:tabLst/>
              <a:defRPr/>
            </a:pPr>
            <a:r>
              <a:rPr lang="en-US" sz="3200" b="1" dirty="0">
                <a:solidFill>
                  <a:schemeClr val="accent1"/>
                </a:solidFill>
                <a:latin typeface="Arial Nova" panose="020B0504020202020204" pitchFamily="34" charset="0"/>
              </a:rPr>
              <a:t>// </a:t>
            </a:r>
            <a:r>
              <a:rPr lang="en-US" sz="2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деление</a:t>
            </a:r>
          </a:p>
          <a:p>
            <a:pPr marL="185738" marR="0" lvl="0" defTabSz="4040188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25000"/>
              <a:tabLst/>
              <a:defRPr/>
            </a:pPr>
            <a:r>
              <a:rPr lang="ru-RU" sz="3200" b="1" dirty="0">
                <a:solidFill>
                  <a:schemeClr val="accent1"/>
                </a:solidFill>
                <a:latin typeface="Arial Nova" panose="020B0504020202020204" pitchFamily="34" charset="0"/>
                <a:sym typeface="Symbol" panose="05050102010706020507" pitchFamily="18" charset="2"/>
              </a:rPr>
              <a:t>2</a:t>
            </a:r>
            <a:r>
              <a:rPr lang="en-US" sz="2800" dirty="0">
                <a:solidFill>
                  <a:prstClr val="black"/>
                </a:solidFill>
                <a:latin typeface="Arial Nova" panose="020B0504020202020204" pitchFamily="34" charset="0"/>
                <a:sym typeface="Symbol" panose="05050102010706020507" pitchFamily="18" charset="2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 Nova" panose="020B0504020202020204" pitchFamily="34" charset="0"/>
              </a:rPr>
              <a:t>возведение </a:t>
            </a:r>
            <a:br>
              <a:rPr lang="ru-RU" sz="2800" dirty="0">
                <a:solidFill>
                  <a:prstClr val="black"/>
                </a:solidFill>
                <a:latin typeface="Arial Nova" panose="020B0504020202020204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Arial Nova" panose="020B0504020202020204" pitchFamily="34" charset="0"/>
              </a:rPr>
              <a:t>в квадрат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0E1DB4-F079-F95F-BA39-1C97035FB880}"/>
              </a:ext>
            </a:extLst>
          </p:cNvPr>
          <p:cNvSpPr txBox="1"/>
          <p:nvPr/>
        </p:nvSpPr>
        <p:spPr>
          <a:xfrm>
            <a:off x="699119" y="1168480"/>
            <a:ext cx="40513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  <a:buSzPct val="125000"/>
              <a:defRPr/>
            </a:pPr>
            <a:r>
              <a:rPr lang="ru-RU" sz="2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Таблица умножения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B5A41-8BF3-4CD3-AB6C-421FAB6EF6B3}"/>
              </a:ext>
            </a:extLst>
          </p:cNvPr>
          <p:cNvSpPr txBox="1"/>
          <p:nvPr/>
        </p:nvSpPr>
        <p:spPr>
          <a:xfrm rot="205542">
            <a:off x="6896001" y="1028789"/>
            <a:ext cx="5287666" cy="4370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00B050"/>
              </a:buClr>
              <a:buSzPct val="125000"/>
              <a:defRPr/>
            </a:pPr>
            <a:r>
              <a:rPr lang="ru-RU" sz="2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Вычислительные навыки</a:t>
            </a:r>
            <a:endParaRPr lang="en-US" sz="2800" b="1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097C2D-ED14-2E27-A18C-54EEAAC7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48" y="1734991"/>
            <a:ext cx="4853047" cy="4557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2D0851-A603-250F-A121-B814A26875EE}"/>
              </a:ext>
            </a:extLst>
          </p:cNvPr>
          <p:cNvSpPr txBox="1"/>
          <p:nvPr/>
        </p:nvSpPr>
        <p:spPr>
          <a:xfrm rot="21393525">
            <a:off x="5214843" y="4283793"/>
            <a:ext cx="234556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R="0" lvl="0" algn="ctr" defTabSz="4040188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125000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(-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a)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</a:rPr>
              <a:t>=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a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5" name="Рисунок 4" descr="Чтение мультипликационной bee">
            <a:extLst>
              <a:ext uri="{FF2B5EF4-FFF2-40B4-BE49-F238E27FC236}">
                <a16:creationId xmlns:a16="http://schemas.microsoft.com/office/drawing/2014/main" id="{E4F10D23-AFCB-640D-6C6F-D72C0E4E9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64" y="1302474"/>
            <a:ext cx="2149244" cy="2858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DCE4D-21BD-1F57-4FF3-D9C522641262}"/>
              </a:ext>
            </a:extLst>
          </p:cNvPr>
          <p:cNvSpPr txBox="1"/>
          <p:nvPr/>
        </p:nvSpPr>
        <p:spPr>
          <a:xfrm rot="21393525">
            <a:off x="8449660" y="4782529"/>
            <a:ext cx="3517217" cy="12276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4040188">
              <a:buClr>
                <a:srgbClr val="00B050"/>
              </a:buClr>
              <a:buSzPct val="125000"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11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</a:rPr>
              <a:t>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121    </a:t>
            </a: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14</a:t>
            </a:r>
            <a:r>
              <a:rPr lang="en-US" sz="2400" b="1" baseline="30000" dirty="0">
                <a:solidFill>
                  <a:prstClr val="black"/>
                </a:solidFill>
                <a:latin typeface="Arial Nova" panose="020B05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196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lvl="0" algn="ctr" defTabSz="4040188">
              <a:buClr>
                <a:srgbClr val="00B050"/>
              </a:buClr>
              <a:buSzPct val="125000"/>
              <a:defRPr/>
            </a:pP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12</a:t>
            </a:r>
            <a:r>
              <a:rPr lang="en-US" sz="2400" b="1" baseline="30000" dirty="0">
                <a:solidFill>
                  <a:prstClr val="black"/>
                </a:solidFill>
                <a:latin typeface="Arial Nova" panose="020B05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144    15</a:t>
            </a:r>
            <a:r>
              <a:rPr lang="en-US" sz="2400" b="1" baseline="30000" dirty="0">
                <a:solidFill>
                  <a:prstClr val="black"/>
                </a:solidFill>
                <a:latin typeface="Arial Nova" panose="020B05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225</a:t>
            </a:r>
            <a:b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13</a:t>
            </a:r>
            <a:r>
              <a:rPr lang="en-US" sz="2400" b="1" baseline="30000" dirty="0">
                <a:solidFill>
                  <a:prstClr val="black"/>
                </a:solidFill>
                <a:latin typeface="Arial Nova" panose="020B05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169    16</a:t>
            </a:r>
            <a:r>
              <a:rPr lang="en-US" sz="2400" b="1" baseline="30000" dirty="0">
                <a:solidFill>
                  <a:prstClr val="black"/>
                </a:solidFill>
                <a:latin typeface="Arial Nova" panose="020B0504020202020204" pitchFamily="34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=</a:t>
            </a:r>
            <a:r>
              <a:rPr lang="en-US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Nova" panose="020B0504020202020204" pitchFamily="34" charset="0"/>
              </a:rPr>
              <a:t>256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60AD9-7428-BCAC-3F13-38DD5070473B}"/>
              </a:ext>
            </a:extLst>
          </p:cNvPr>
          <p:cNvSpPr txBox="1"/>
          <p:nvPr/>
        </p:nvSpPr>
        <p:spPr>
          <a:xfrm rot="205542">
            <a:off x="4974166" y="5231702"/>
            <a:ext cx="3555691" cy="147117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00B050"/>
              </a:buClr>
              <a:buSzPct val="125000"/>
              <a:defRPr/>
            </a:pPr>
            <a:r>
              <a:rPr lang="ru-RU" sz="2800" b="1" dirty="0">
                <a:solidFill>
                  <a:schemeClr val="accent1"/>
                </a:solidFill>
                <a:latin typeface="Arial Nova" panose="020B0504020202020204" pitchFamily="34" charset="0"/>
              </a:rPr>
              <a:t>Тренировка! </a:t>
            </a:r>
            <a:r>
              <a:rPr lang="ru-RU" sz="2800" dirty="0">
                <a:latin typeface="Arial Nova" panose="020B0504020202020204" pitchFamily="34" charset="0"/>
              </a:rPr>
              <a:t>Чем больше решаешь, тем лучше получается!</a:t>
            </a:r>
            <a:endParaRPr lang="en-US" sz="28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1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FEDC8-ECE6-E147-ADAE-6D8DB27F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ПРИМЕР ЗАДАНИЯ. РЕШИТЕ!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78FF8-8D75-F7B4-C420-7A25AE4C0E8D}"/>
              </a:ext>
            </a:extLst>
          </p:cNvPr>
          <p:cNvSpPr txBox="1"/>
          <p:nvPr/>
        </p:nvSpPr>
        <p:spPr>
          <a:xfrm>
            <a:off x="477243" y="1034458"/>
            <a:ext cx="7845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У исполнителя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Калькулятор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две команды, которым присвоены номера: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1. умножь на 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2. вычти 5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Составьте алгоритм получения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из числа 3 числа 9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, содержащий не более 5 команд.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Алгоритм запишите как перечень номеров команд.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055A5D-FDCF-7E4C-4EE2-C5F138319B82}"/>
              </a:ext>
            </a:extLst>
          </p:cNvPr>
          <p:cNvGrpSpPr/>
          <p:nvPr/>
        </p:nvGrpSpPr>
        <p:grpSpPr>
          <a:xfrm>
            <a:off x="8034455" y="1487126"/>
            <a:ext cx="3680302" cy="2329342"/>
            <a:chOff x="6958150" y="248194"/>
            <a:chExt cx="3187337" cy="201733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69C36F1-7610-02AB-376B-DEE2CDBFEDB8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F68D7E5-8F13-2C7B-1DC9-409A746921BD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39ED4B9-067F-0313-BFCD-49DBE37FFD8F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48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97D1FEE-0BA2-93F3-3473-3EB4929B1864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786ACAD-A5C6-8100-EDA4-CF6737401584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9415D27-759A-A5D9-29BE-22A2EA3C6B84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739CD3C-B0C8-4A82-2035-909F3FE75984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7382C2A-69DC-3D8A-FD58-0B82A8F1601D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2D0DF2F-D477-BC1B-EAEE-212E9BC6FE69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12253C2-C876-FAE4-6973-5E602025234E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400B06F-64E1-4BB2-F831-8465A4D91B79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04DEFC2-7C8B-5859-5C70-5D7F4673DA68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5B859CA-6717-1AED-6383-E5C9D9152958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F0DD3EF-4459-9515-49D1-CEA5D3FD72D8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8BE2DCC-7AFB-6FA1-CF3C-2F5128762F8D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99B000A-1AFF-7DB2-B22D-F5A118A6A7CC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E591BC-4CCB-F83C-D257-4AAD4A5EF772}"/>
              </a:ext>
            </a:extLst>
          </p:cNvPr>
          <p:cNvSpPr/>
          <p:nvPr/>
        </p:nvSpPr>
        <p:spPr>
          <a:xfrm>
            <a:off x="157843" y="1034458"/>
            <a:ext cx="11876314" cy="35394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1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CC8F9-A119-2FD7-4D61-38BBB3DD5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EEE54-4FFD-4A38-6528-A242F698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428B39FF-EEF5-7DC1-8A3F-504070C9D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3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AAC90-A34C-3016-DB54-A9BCF43A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FA8A-FF1D-A2FD-9510-4A7CE09A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ПРОВЕРИМ!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45AB88-4351-AC22-5249-422735F2F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8482"/>
              </p:ext>
            </p:extLst>
          </p:nvPr>
        </p:nvGraphicFramePr>
        <p:xfrm>
          <a:off x="157843" y="1316957"/>
          <a:ext cx="11876314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1. *2</a:t>
                      </a:r>
                    </a:p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2. 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3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32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9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11212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 3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 2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  6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 6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 2 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12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ru-RU" sz="3200" dirty="0">
                          <a:latin typeface="Arial Nova" panose="020B0504020202020204" pitchFamily="34" charset="0"/>
                        </a:rPr>
                        <a:t>12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– 5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  7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 7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 2 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14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14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– 5 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 Nova" panose="020B0504020202020204" pitchFamily="34" charset="0"/>
                        </a:rPr>
                        <a:t>11212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6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0595-EFF7-D6CA-1824-6888ACB55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3495E-D0EE-8762-7539-4A4751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СПОСОБЫ РАЗМЫШЛЕНИЯ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0FCD8-0803-FA52-97C5-21420EA3F9E2}"/>
              </a:ext>
            </a:extLst>
          </p:cNvPr>
          <p:cNvSpPr txBox="1"/>
          <p:nvPr/>
        </p:nvSpPr>
        <p:spPr>
          <a:xfrm>
            <a:off x="378561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НАЧАЛА 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EAE72-654D-CDFC-4B2F-1D833D019097}"/>
              </a:ext>
            </a:extLst>
          </p:cNvPr>
          <p:cNvSpPr txBox="1"/>
          <p:nvPr/>
        </p:nvSpPr>
        <p:spPr>
          <a:xfrm>
            <a:off x="4338333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КОНЦА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20DD3-02FD-3E07-B7BE-32B171C34415}"/>
              </a:ext>
            </a:extLst>
          </p:cNvPr>
          <p:cNvSpPr txBox="1"/>
          <p:nvPr/>
        </p:nvSpPr>
        <p:spPr>
          <a:xfrm>
            <a:off x="8298106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Поможет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ДЕРЕВО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244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6478-E9FE-FE56-C09B-ABFFB32A5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1D99-7A10-11FA-171C-B3A29878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СПОСОБЫ РАЗМЫШЛЕНИЯ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90E60-00E8-F3C1-7507-B288421401A3}"/>
              </a:ext>
            </a:extLst>
          </p:cNvPr>
          <p:cNvSpPr txBox="1"/>
          <p:nvPr/>
        </p:nvSpPr>
        <p:spPr>
          <a:xfrm>
            <a:off x="378561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НАЧАЛА 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E4FF7-9C01-8F16-8182-90681589ADCD}"/>
              </a:ext>
            </a:extLst>
          </p:cNvPr>
          <p:cNvSpPr txBox="1"/>
          <p:nvPr/>
        </p:nvSpPr>
        <p:spPr>
          <a:xfrm>
            <a:off x="4338333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КОНЦА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BB4B1-2D1B-9819-4F4D-F83F65451F0A}"/>
              </a:ext>
            </a:extLst>
          </p:cNvPr>
          <p:cNvSpPr txBox="1"/>
          <p:nvPr/>
        </p:nvSpPr>
        <p:spPr>
          <a:xfrm>
            <a:off x="8298106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Поможет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ДЕРЕВО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6FC15E5B-5711-DEBC-A43B-2BCC4E58D4F5}"/>
              </a:ext>
            </a:extLst>
          </p:cNvPr>
          <p:cNvSpPr/>
          <p:nvPr/>
        </p:nvSpPr>
        <p:spPr>
          <a:xfrm>
            <a:off x="378561" y="3279228"/>
            <a:ext cx="3600000" cy="2885089"/>
          </a:xfrm>
          <a:prstGeom prst="wedgeRectCallout">
            <a:avLst>
              <a:gd name="adj1" fmla="val -21963"/>
              <a:gd name="adj2" fmla="val -6329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ova" panose="020B0504020202020204" pitchFamily="34" charset="0"/>
              </a:rPr>
              <a:t>Первая команда </a:t>
            </a:r>
            <a:br>
              <a:rPr lang="ru-RU" sz="4000" dirty="0">
                <a:latin typeface="Arial Nova" panose="020B0504020202020204" pitchFamily="34" charset="0"/>
              </a:rPr>
            </a:br>
            <a:r>
              <a:rPr lang="ru-RU" sz="4000" dirty="0">
                <a:latin typeface="Arial Nova" panose="020B0504020202020204" pitchFamily="34" charset="0"/>
              </a:rPr>
              <a:t>не может быть </a:t>
            </a:r>
            <a:r>
              <a:rPr lang="ru-RU" sz="4000" b="1" dirty="0">
                <a:latin typeface="Arial Nova" panose="020B0504020202020204" pitchFamily="34" charset="0"/>
              </a:rPr>
              <a:t>…</a:t>
            </a:r>
          </a:p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D0330F06-409E-612C-31EC-04FB89CCC92B}"/>
              </a:ext>
            </a:extLst>
          </p:cNvPr>
          <p:cNvSpPr/>
          <p:nvPr/>
        </p:nvSpPr>
        <p:spPr>
          <a:xfrm>
            <a:off x="4375515" y="3279228"/>
            <a:ext cx="3600000" cy="2885089"/>
          </a:xfrm>
          <a:prstGeom prst="wedgeRectCallout">
            <a:avLst>
              <a:gd name="adj1" fmla="val -21610"/>
              <a:gd name="adj2" fmla="val -6414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ova" panose="020B0504020202020204" pitchFamily="34" charset="0"/>
              </a:rPr>
              <a:t>Последняя команда </a:t>
            </a:r>
            <a:br>
              <a:rPr lang="ru-RU" sz="4000" dirty="0">
                <a:latin typeface="Arial Nova" panose="020B0504020202020204" pitchFamily="34" charset="0"/>
              </a:rPr>
            </a:br>
            <a:r>
              <a:rPr lang="ru-RU" sz="4000" dirty="0">
                <a:latin typeface="Arial Nova" panose="020B0504020202020204" pitchFamily="34" charset="0"/>
              </a:rPr>
              <a:t>не может быть </a:t>
            </a:r>
            <a:r>
              <a:rPr lang="ru-RU" sz="4000" b="1" dirty="0">
                <a:latin typeface="Arial Nova" panose="020B0504020202020204" pitchFamily="34" charset="0"/>
              </a:rPr>
              <a:t>…</a:t>
            </a:r>
          </a:p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B1D51AD5-33D7-75E3-81DA-4AFBA3D47FEF}"/>
              </a:ext>
            </a:extLst>
          </p:cNvPr>
          <p:cNvSpPr/>
          <p:nvPr/>
        </p:nvSpPr>
        <p:spPr>
          <a:xfrm>
            <a:off x="8386398" y="3279228"/>
            <a:ext cx="3600000" cy="2885089"/>
          </a:xfrm>
          <a:prstGeom prst="wedgeRectCallout">
            <a:avLst>
              <a:gd name="adj1" fmla="val -20706"/>
              <a:gd name="adj2" fmla="val -6246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BE75FCD-8365-7021-CED2-3E42F94C4E38}"/>
              </a:ext>
            </a:extLst>
          </p:cNvPr>
          <p:cNvGrpSpPr/>
          <p:nvPr/>
        </p:nvGrpSpPr>
        <p:grpSpPr>
          <a:xfrm>
            <a:off x="9781931" y="3537017"/>
            <a:ext cx="1804041" cy="1625653"/>
            <a:chOff x="9678692" y="3404282"/>
            <a:chExt cx="1804041" cy="16256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5CFFA5-03DA-B7A3-2920-F2C1CE4C1491}"/>
                </a:ext>
              </a:extLst>
            </p:cNvPr>
            <p:cNvSpPr txBox="1"/>
            <p:nvPr/>
          </p:nvSpPr>
          <p:spPr>
            <a:xfrm>
              <a:off x="9915385" y="3404282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b="1" dirty="0">
                <a:latin typeface="Arial Nova" panose="020B0504020202020204" pitchFamily="34" charset="0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4A21413-81B6-AA97-9873-E7294D62D9D4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2A2E19C9-D5DA-0FAC-8903-3F8DF2622EB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F323CB5E-7A62-1D1B-ABB9-AE85EBBB70C2}"/>
                </a:ext>
              </a:extLst>
            </p:cNvPr>
            <p:cNvCxnSpPr>
              <a:cxnSpLocks/>
              <a:stCxn id="18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2889BD32-09B8-9367-C91E-D0C045C3DC9F}"/>
                </a:ext>
              </a:extLst>
            </p:cNvPr>
            <p:cNvSpPr/>
            <p:nvPr/>
          </p:nvSpPr>
          <p:spPr>
            <a:xfrm>
              <a:off x="10751521" y="4298723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1BCEED-C578-EF88-7483-16E088D46F8E}"/>
                </a:ext>
              </a:extLst>
            </p:cNvPr>
            <p:cNvSpPr txBox="1"/>
            <p:nvPr/>
          </p:nvSpPr>
          <p:spPr>
            <a:xfrm>
              <a:off x="10752234" y="4298723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b="1" dirty="0">
                <a:latin typeface="Arial Nova" panose="020B0504020202020204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2AFBB2A-AF96-26D6-6E0A-A41F78C0A3A0}"/>
              </a:ext>
            </a:extLst>
          </p:cNvPr>
          <p:cNvGrpSpPr/>
          <p:nvPr/>
        </p:nvGrpSpPr>
        <p:grpSpPr>
          <a:xfrm>
            <a:off x="9182491" y="4523929"/>
            <a:ext cx="2654238" cy="984128"/>
            <a:chOff x="9678692" y="3405674"/>
            <a:chExt cx="2654238" cy="9841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9520F5-7FAC-7DFB-C6B6-0524D6179623}"/>
                </a:ext>
              </a:extLst>
            </p:cNvPr>
            <p:cNvSpPr txBox="1"/>
            <p:nvPr/>
          </p:nvSpPr>
          <p:spPr>
            <a:xfrm>
              <a:off x="9923408" y="3414208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4000" b="1" dirty="0">
                <a:latin typeface="Arial Nova" panose="020B0504020202020204" pitchFamily="34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B7FE240-D822-2C59-FCAF-BCDFB3504C49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30BDD0D4-66B0-A67C-71A3-7AEE51E45FBD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CED65DE9-DB9A-2841-B664-6DC0EFB236C5}"/>
                </a:ext>
              </a:extLst>
            </p:cNvPr>
            <p:cNvCxnSpPr>
              <a:cxnSpLocks/>
              <a:stCxn id="33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20C7E9DE-1CAB-F51D-21AA-B63C9E95A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3803" y="4021089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01CB0333-1BC6-0CE2-B937-3F79E0006453}"/>
                </a:ext>
              </a:extLst>
            </p:cNvPr>
            <p:cNvCxnSpPr>
              <a:cxnSpLocks/>
            </p:cNvCxnSpPr>
            <p:nvPr/>
          </p:nvCxnSpPr>
          <p:spPr>
            <a:xfrm>
              <a:off x="11947581" y="3930010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B77B5-D50D-4617-B955-164C48E03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ечь контур">
            <a:extLst>
              <a:ext uri="{FF2B5EF4-FFF2-40B4-BE49-F238E27FC236}">
                <a16:creationId xmlns:a16="http://schemas.microsoft.com/office/drawing/2014/main" id="{63F26382-933A-B839-140C-FFE77988E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91" t="15595" r="12708" b="13609"/>
          <a:stretch>
            <a:fillRect/>
          </a:stretch>
        </p:blipFill>
        <p:spPr>
          <a:xfrm>
            <a:off x="337345" y="358678"/>
            <a:ext cx="3256152" cy="2355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99A01-673C-12F1-5B4F-C8B096AB4E8B}"/>
              </a:ext>
            </a:extLst>
          </p:cNvPr>
          <p:cNvSpPr txBox="1"/>
          <p:nvPr/>
        </p:nvSpPr>
        <p:spPr>
          <a:xfrm>
            <a:off x="503664" y="766044"/>
            <a:ext cx="287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Arial Nova" panose="020B0504020202020204" pitchFamily="34" charset="0"/>
              </a:rPr>
              <a:t>Что это?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C8916-A756-7C77-E977-3341D04107FC}"/>
              </a:ext>
            </a:extLst>
          </p:cNvPr>
          <p:cNvSpPr txBox="1"/>
          <p:nvPr/>
        </p:nvSpPr>
        <p:spPr>
          <a:xfrm>
            <a:off x="9045904" y="2958369"/>
            <a:ext cx="3003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Nova" panose="020B0504020202020204" pitchFamily="34" charset="0"/>
              </a:rPr>
              <a:t>Опишите это устройство как можно точнее!</a:t>
            </a:r>
          </a:p>
        </p:txBody>
      </p:sp>
      <p:pic>
        <p:nvPicPr>
          <p:cNvPr id="20" name="Рисунок 19" descr="Мультипликационная bee с мегафоном">
            <a:extLst>
              <a:ext uri="{FF2B5EF4-FFF2-40B4-BE49-F238E27FC236}">
                <a16:creationId xmlns:a16="http://schemas.microsoft.com/office/drawing/2014/main" id="{9604C0A3-640D-41FD-8B0A-ADE2E0887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02" y="-23862"/>
            <a:ext cx="2663367" cy="2569733"/>
          </a:xfrm>
          <a:prstGeom prst="rect">
            <a:avLst/>
          </a:prstGeom>
        </p:spPr>
      </p:pic>
      <p:pic>
        <p:nvPicPr>
          <p:cNvPr id="21" name="Рисунок 20" descr="Речь контур">
            <a:extLst>
              <a:ext uri="{FF2B5EF4-FFF2-40B4-BE49-F238E27FC236}">
                <a16:creationId xmlns:a16="http://schemas.microsoft.com/office/drawing/2014/main" id="{72A68F28-8132-E071-CE1D-BBAC874F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91" t="15595" r="12708" b="13609"/>
          <a:stretch>
            <a:fillRect/>
          </a:stretch>
        </p:blipFill>
        <p:spPr>
          <a:xfrm rot="10800000" flipH="1">
            <a:off x="8740900" y="1436645"/>
            <a:ext cx="3308351" cy="503342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003C075-AB4C-F192-9170-AE393FD32E10}"/>
              </a:ext>
            </a:extLst>
          </p:cNvPr>
          <p:cNvGrpSpPr/>
          <p:nvPr/>
        </p:nvGrpSpPr>
        <p:grpSpPr>
          <a:xfrm>
            <a:off x="3624650" y="1536304"/>
            <a:ext cx="4942699" cy="3128341"/>
            <a:chOff x="6958150" y="248194"/>
            <a:chExt cx="3187337" cy="201733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A6ED63C-53B8-09DE-7648-10C3CF2990D7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0C725C7-34A3-6410-9FF4-BE12E55A79ED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38173E4-B1AE-2D7B-1B9B-3CB910936F90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60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4B7ECAB-C9D2-3CF7-E878-903E22D6B6A5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0B21BED-28D5-8949-F3F3-D6E0A2E7B07E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D0AE68F-2849-681B-6B23-EB7551F06AAE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94D4309-A7AC-E093-71D1-F7FA8B1058B5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0C08C09-CD80-E3EC-D62D-32C511C4E7C8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83233D76-37C4-909B-F362-9F38EDE14C85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7F73220-D8E5-0A96-70A4-3CF786C46B5D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1E79C94-DB89-40C3-2C14-515340B41A4D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E6ADA91B-2A01-3905-2385-944C338C971C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7F8E5EC-1984-D675-2C2B-A47BCD456867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3606A97-8965-20ED-0578-36CBA3578B3E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10F52A5-B168-B131-1DBD-17293DFCFB83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DBB378A5-8029-67F6-5899-6B18989EE8B7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37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C3DF3-515F-1F4C-C6AB-95AD7F8CE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7B20E-E97F-C8C8-BBFC-12A71EBD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СПОСОБЫ РАЗМЫШЛЕНИЯ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1AAD4-86BD-45FB-290E-98B5A12D7F20}"/>
              </a:ext>
            </a:extLst>
          </p:cNvPr>
          <p:cNvSpPr txBox="1"/>
          <p:nvPr/>
        </p:nvSpPr>
        <p:spPr>
          <a:xfrm>
            <a:off x="378561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НАЧАЛА 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74185-F518-94B7-A8F7-F801659833AC}"/>
              </a:ext>
            </a:extLst>
          </p:cNvPr>
          <p:cNvSpPr txBox="1"/>
          <p:nvPr/>
        </p:nvSpPr>
        <p:spPr>
          <a:xfrm>
            <a:off x="4338333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КОНЦА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31BD0-D01E-2357-7063-A50C35999EFD}"/>
              </a:ext>
            </a:extLst>
          </p:cNvPr>
          <p:cNvSpPr txBox="1"/>
          <p:nvPr/>
        </p:nvSpPr>
        <p:spPr>
          <a:xfrm>
            <a:off x="8298106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Поможет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ДЕРЕВО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4B18C4C6-02AA-047D-E81D-85046ED2BC14}"/>
              </a:ext>
            </a:extLst>
          </p:cNvPr>
          <p:cNvSpPr/>
          <p:nvPr/>
        </p:nvSpPr>
        <p:spPr>
          <a:xfrm>
            <a:off x="378561" y="3279228"/>
            <a:ext cx="3600000" cy="2885089"/>
          </a:xfrm>
          <a:prstGeom prst="wedgeRectCallout">
            <a:avLst>
              <a:gd name="adj1" fmla="val -21963"/>
              <a:gd name="adj2" fmla="val -6329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ova" panose="020B0504020202020204" pitchFamily="34" charset="0"/>
              </a:rPr>
              <a:t>Первая команда </a:t>
            </a:r>
            <a:br>
              <a:rPr lang="ru-RU" sz="4000" dirty="0">
                <a:latin typeface="Arial Nova" panose="020B0504020202020204" pitchFamily="34" charset="0"/>
              </a:rPr>
            </a:br>
            <a:r>
              <a:rPr lang="ru-RU" sz="4000" dirty="0">
                <a:latin typeface="Arial Nova" panose="020B0504020202020204" pitchFamily="34" charset="0"/>
              </a:rPr>
              <a:t>не может быть </a:t>
            </a:r>
            <a:r>
              <a:rPr lang="ru-RU" sz="4000" b="1" dirty="0">
                <a:latin typeface="Arial Nova" panose="020B0504020202020204" pitchFamily="34" charset="0"/>
              </a:rPr>
              <a:t>–5</a:t>
            </a:r>
          </a:p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6FA3B2C8-C664-C6E1-0072-9BB54E914B22}"/>
              </a:ext>
            </a:extLst>
          </p:cNvPr>
          <p:cNvSpPr/>
          <p:nvPr/>
        </p:nvSpPr>
        <p:spPr>
          <a:xfrm>
            <a:off x="4375515" y="3279228"/>
            <a:ext cx="3600000" cy="2885089"/>
          </a:xfrm>
          <a:prstGeom prst="wedgeRectCallout">
            <a:avLst>
              <a:gd name="adj1" fmla="val -21610"/>
              <a:gd name="adj2" fmla="val -64140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Nova" panose="020B0504020202020204" pitchFamily="34" charset="0"/>
              </a:rPr>
              <a:t>Последняя команда </a:t>
            </a:r>
            <a:br>
              <a:rPr lang="ru-RU" sz="4000" dirty="0">
                <a:latin typeface="Arial Nova" panose="020B0504020202020204" pitchFamily="34" charset="0"/>
              </a:rPr>
            </a:br>
            <a:r>
              <a:rPr lang="ru-RU" sz="4000" dirty="0">
                <a:latin typeface="Arial Nova" panose="020B0504020202020204" pitchFamily="34" charset="0"/>
              </a:rPr>
              <a:t>не может быть </a:t>
            </a:r>
            <a:r>
              <a:rPr lang="ru-RU" sz="4000" b="1" dirty="0">
                <a:latin typeface="Arial Nova" panose="020B0504020202020204" pitchFamily="34" charset="0"/>
              </a:rPr>
              <a:t>*2</a:t>
            </a:r>
          </a:p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E54C8E3B-AC5A-21B2-A677-ADE6078D415D}"/>
              </a:ext>
            </a:extLst>
          </p:cNvPr>
          <p:cNvSpPr/>
          <p:nvPr/>
        </p:nvSpPr>
        <p:spPr>
          <a:xfrm>
            <a:off x="8386398" y="3279228"/>
            <a:ext cx="3600000" cy="2885089"/>
          </a:xfrm>
          <a:prstGeom prst="wedgeRectCallout">
            <a:avLst>
              <a:gd name="adj1" fmla="val -20706"/>
              <a:gd name="adj2" fmla="val -62465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3D5A32F-3A2C-B4FB-9283-714542B4CE92}"/>
              </a:ext>
            </a:extLst>
          </p:cNvPr>
          <p:cNvGrpSpPr/>
          <p:nvPr/>
        </p:nvGrpSpPr>
        <p:grpSpPr>
          <a:xfrm>
            <a:off x="9374753" y="3537017"/>
            <a:ext cx="2211219" cy="1625653"/>
            <a:chOff x="9271514" y="3404282"/>
            <a:chExt cx="2211219" cy="16256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02F422-16A0-52A4-CEAF-56D4D65A987C}"/>
                </a:ext>
              </a:extLst>
            </p:cNvPr>
            <p:cNvSpPr txBox="1"/>
            <p:nvPr/>
          </p:nvSpPr>
          <p:spPr>
            <a:xfrm>
              <a:off x="9915385" y="3404282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D47784-F86F-C3F6-9C4B-D3048F80C75E}"/>
                </a:ext>
              </a:extLst>
            </p:cNvPr>
            <p:cNvSpPr txBox="1"/>
            <p:nvPr/>
          </p:nvSpPr>
          <p:spPr>
            <a:xfrm>
              <a:off x="9271514" y="3674808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7BBC12-3697-BC71-FA3D-3D776A7978C8}"/>
                </a:ext>
              </a:extLst>
            </p:cNvPr>
            <p:cNvSpPr txBox="1"/>
            <p:nvPr/>
          </p:nvSpPr>
          <p:spPr>
            <a:xfrm>
              <a:off x="10506802" y="3658590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634A90E-2C38-6C9B-BAAE-2C6ED466854A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1956B676-CA71-8047-A450-7FDD36FE5F84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A25FC828-47CA-22C1-C47B-18BB6DFBA559}"/>
                </a:ext>
              </a:extLst>
            </p:cNvPr>
            <p:cNvCxnSpPr>
              <a:cxnSpLocks/>
              <a:stCxn id="18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F87109A1-7F21-D2B9-53B8-A8591DC1995C}"/>
                </a:ext>
              </a:extLst>
            </p:cNvPr>
            <p:cNvSpPr/>
            <p:nvPr/>
          </p:nvSpPr>
          <p:spPr>
            <a:xfrm>
              <a:off x="10751521" y="4298723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A70BC6-7344-638B-1316-4DFF78FB7133}"/>
                </a:ext>
              </a:extLst>
            </p:cNvPr>
            <p:cNvSpPr txBox="1"/>
            <p:nvPr/>
          </p:nvSpPr>
          <p:spPr>
            <a:xfrm>
              <a:off x="10752234" y="4298723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-2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19846E8-823F-1FBC-80A8-044E73CCD8BC}"/>
              </a:ext>
            </a:extLst>
          </p:cNvPr>
          <p:cNvGrpSpPr/>
          <p:nvPr/>
        </p:nvGrpSpPr>
        <p:grpSpPr>
          <a:xfrm>
            <a:off x="8812030" y="4523929"/>
            <a:ext cx="1882421" cy="984128"/>
            <a:chOff x="9308231" y="3405674"/>
            <a:chExt cx="1882421" cy="9841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FC8575-AB0E-B8D2-E8CA-1D0C444A27F1}"/>
                </a:ext>
              </a:extLst>
            </p:cNvPr>
            <p:cNvSpPr txBox="1"/>
            <p:nvPr/>
          </p:nvSpPr>
          <p:spPr>
            <a:xfrm>
              <a:off x="9923408" y="3414208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D3FCE1-BDDB-77D0-789C-93F362E6277F}"/>
                </a:ext>
              </a:extLst>
            </p:cNvPr>
            <p:cNvSpPr txBox="1"/>
            <p:nvPr/>
          </p:nvSpPr>
          <p:spPr>
            <a:xfrm>
              <a:off x="9308231" y="3645755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53C6DD-69FC-BE42-A160-EE75A98587DF}"/>
                </a:ext>
              </a:extLst>
            </p:cNvPr>
            <p:cNvSpPr txBox="1"/>
            <p:nvPr/>
          </p:nvSpPr>
          <p:spPr>
            <a:xfrm>
              <a:off x="10481204" y="3645454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636F08A3-7E12-4B60-5BA8-3A57A25E2384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8B104956-2F44-9670-614B-3607D20C0DE0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FC89177D-7626-8935-BD71-EFBCA2A3BEE3}"/>
                </a:ext>
              </a:extLst>
            </p:cNvPr>
            <p:cNvCxnSpPr>
              <a:cxnSpLocks/>
              <a:stCxn id="33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53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9F471-70D9-A642-CB85-AA7C8930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E25A2-6715-0356-6395-7C18A47E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СПОСОБЫ РАЗМЫШЛЕНИЯ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33A67-BE1E-6B74-824A-F13BB9D49F54}"/>
              </a:ext>
            </a:extLst>
          </p:cNvPr>
          <p:cNvSpPr txBox="1"/>
          <p:nvPr/>
        </p:nvSpPr>
        <p:spPr>
          <a:xfrm>
            <a:off x="378562" y="943112"/>
            <a:ext cx="36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atin typeface="Arial Nova" panose="020B0504020202020204" pitchFamily="34" charset="0"/>
                <a:ea typeface="+mj-ea"/>
                <a:cs typeface="+mj-cs"/>
              </a:rPr>
              <a:t>СПОСОБ</a:t>
            </a:r>
            <a:endParaRPr lang="en-US" sz="40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B992-571B-5399-F262-405E8535F706}"/>
              </a:ext>
            </a:extLst>
          </p:cNvPr>
          <p:cNvSpPr txBox="1"/>
          <p:nvPr/>
        </p:nvSpPr>
        <p:spPr>
          <a:xfrm>
            <a:off x="378561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НАЧАЛА 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D13345-3F41-DCC2-D39F-A5C623B99D44}"/>
              </a:ext>
            </a:extLst>
          </p:cNvPr>
          <p:cNvSpPr/>
          <p:nvPr/>
        </p:nvSpPr>
        <p:spPr>
          <a:xfrm>
            <a:off x="4118555" y="1117510"/>
            <a:ext cx="7962972" cy="56019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Здесь учитель объясняет решение задания с начала.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6923DEC-5579-7F3B-1824-0CEFF2A3B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68405"/>
              </p:ext>
            </p:extLst>
          </p:nvPr>
        </p:nvGraphicFramePr>
        <p:xfrm>
          <a:off x="378561" y="3064511"/>
          <a:ext cx="360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1. *2</a:t>
                      </a:r>
                    </a:p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2. 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9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142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79661"/>
                  </a:ext>
                </a:extLst>
              </a:tr>
            </a:tbl>
          </a:graphicData>
        </a:graphic>
      </p:graphicFrame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C1CBFE66-89CF-175F-DE06-313DC741C9F6}"/>
              </a:ext>
            </a:extLst>
          </p:cNvPr>
          <p:cNvSpPr/>
          <p:nvPr/>
        </p:nvSpPr>
        <p:spPr>
          <a:xfrm>
            <a:off x="378561" y="5365663"/>
            <a:ext cx="3990109" cy="1200329"/>
          </a:xfrm>
          <a:prstGeom prst="wedgeRectCallout">
            <a:avLst>
              <a:gd name="adj1" fmla="val 56465"/>
              <a:gd name="adj2" fmla="val -22149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Nova" panose="020B0504020202020204" pitchFamily="34" charset="0"/>
              </a:rPr>
              <a:t>Первая команда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НЕ может быть </a:t>
            </a:r>
            <a:r>
              <a:rPr lang="ru-RU" sz="3600" b="1" dirty="0">
                <a:latin typeface="Arial Nova" panose="020B0504020202020204" pitchFamily="34" charset="0"/>
              </a:rPr>
              <a:t>–5</a:t>
            </a:r>
          </a:p>
        </p:txBody>
      </p:sp>
    </p:spTree>
    <p:extLst>
      <p:ext uri="{BB962C8B-B14F-4D97-AF65-F5344CB8AC3E}">
        <p14:creationId xmlns:p14="http://schemas.microsoft.com/office/powerpoint/2010/main" val="199890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F65CE-85D4-A06C-D3F7-84C26A7B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DCEFE-DBD5-B5FB-ED63-4E03C135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СПОСОБЫ РАЗМЫШЛЕНИЯ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E367C-C7AF-3381-C140-B5549319B27D}"/>
              </a:ext>
            </a:extLst>
          </p:cNvPr>
          <p:cNvSpPr txBox="1"/>
          <p:nvPr/>
        </p:nvSpPr>
        <p:spPr>
          <a:xfrm>
            <a:off x="8325126" y="943112"/>
            <a:ext cx="36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atin typeface="Arial Nova" panose="020B0504020202020204" pitchFamily="34" charset="0"/>
                <a:ea typeface="+mj-ea"/>
                <a:cs typeface="+mj-cs"/>
              </a:rPr>
              <a:t>СПОСОБ</a:t>
            </a:r>
            <a:endParaRPr lang="en-US" sz="40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65C41-65E8-A189-6FC9-9D130179325E}"/>
              </a:ext>
            </a:extLst>
          </p:cNvPr>
          <p:cNvSpPr txBox="1"/>
          <p:nvPr/>
        </p:nvSpPr>
        <p:spPr>
          <a:xfrm>
            <a:off x="8325126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Размышляем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С КОНЦА 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167121-A027-8951-644B-E1CA1BFC8B78}"/>
              </a:ext>
            </a:extLst>
          </p:cNvPr>
          <p:cNvSpPr/>
          <p:nvPr/>
        </p:nvSpPr>
        <p:spPr>
          <a:xfrm>
            <a:off x="113256" y="1146959"/>
            <a:ext cx="8100000" cy="55734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Здесь учитель объясняет решение задания с конца.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1094151-317E-63C2-9C4E-BF73F1D57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57400"/>
              </p:ext>
            </p:extLst>
          </p:nvPr>
        </p:nvGraphicFramePr>
        <p:xfrm>
          <a:off x="8363396" y="3120505"/>
          <a:ext cx="360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1. *2</a:t>
                      </a:r>
                    </a:p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2. 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9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142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79661"/>
                  </a:ext>
                </a:extLst>
              </a:tr>
            </a:tbl>
          </a:graphicData>
        </a:graphic>
      </p:graphicFrame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9273A66A-EF81-B59F-CAEB-D439F73ECEEE}"/>
              </a:ext>
            </a:extLst>
          </p:cNvPr>
          <p:cNvSpPr/>
          <p:nvPr/>
        </p:nvSpPr>
        <p:spPr>
          <a:xfrm>
            <a:off x="7576019" y="5422231"/>
            <a:ext cx="4405745" cy="1132839"/>
          </a:xfrm>
          <a:prstGeom prst="wedgeRectCallout">
            <a:avLst>
              <a:gd name="adj1" fmla="val -56015"/>
              <a:gd name="adj2" fmla="val -20109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Nova" panose="020B0504020202020204" pitchFamily="34" charset="0"/>
              </a:rPr>
              <a:t>Последняя команда </a:t>
            </a:r>
            <a:br>
              <a:rPr lang="ru-RU" sz="3600" dirty="0">
                <a:latin typeface="Arial Nova" panose="020B0504020202020204" pitchFamily="34" charset="0"/>
              </a:rPr>
            </a:br>
            <a:r>
              <a:rPr lang="ru-RU" sz="3600" dirty="0">
                <a:latin typeface="Arial Nova" panose="020B0504020202020204" pitchFamily="34" charset="0"/>
              </a:rPr>
              <a:t>НЕ может быть </a:t>
            </a:r>
            <a:r>
              <a:rPr lang="ru-RU" sz="3600" b="1" dirty="0">
                <a:latin typeface="Arial Nova" panose="020B0504020202020204" pitchFamily="34" charset="0"/>
              </a:rPr>
              <a:t>*2</a:t>
            </a:r>
          </a:p>
        </p:txBody>
      </p:sp>
    </p:spTree>
    <p:extLst>
      <p:ext uri="{BB962C8B-B14F-4D97-AF65-F5344CB8AC3E}">
        <p14:creationId xmlns:p14="http://schemas.microsoft.com/office/powerpoint/2010/main" val="1156823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46683-F90F-7B5E-CBA9-22E84ADB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39D23-C473-8273-E764-967DB066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СПОСОБЫ РАЗМЫШЛЕНИЯ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490C8-10CE-9704-50A0-49945DCD44F9}"/>
              </a:ext>
            </a:extLst>
          </p:cNvPr>
          <p:cNvSpPr txBox="1"/>
          <p:nvPr/>
        </p:nvSpPr>
        <p:spPr>
          <a:xfrm>
            <a:off x="178584" y="943112"/>
            <a:ext cx="36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atin typeface="Arial Nova" panose="020B0504020202020204" pitchFamily="34" charset="0"/>
                <a:ea typeface="+mj-ea"/>
                <a:cs typeface="+mj-cs"/>
              </a:rPr>
              <a:t>СПОСОБ</a:t>
            </a:r>
            <a:endParaRPr lang="en-US" sz="40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E7227-E5CD-4361-5B64-4633E86495EE}"/>
              </a:ext>
            </a:extLst>
          </p:cNvPr>
          <p:cNvSpPr txBox="1"/>
          <p:nvPr/>
        </p:nvSpPr>
        <p:spPr>
          <a:xfrm>
            <a:off x="178583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Поможет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ДЕРЕВО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982643A-F551-B4CF-E690-BCC4B01ABB52}"/>
              </a:ext>
            </a:extLst>
          </p:cNvPr>
          <p:cNvGrpSpPr/>
          <p:nvPr/>
        </p:nvGrpSpPr>
        <p:grpSpPr>
          <a:xfrm>
            <a:off x="5609913" y="1407158"/>
            <a:ext cx="1944736" cy="985520"/>
            <a:chOff x="9271514" y="3404282"/>
            <a:chExt cx="1944736" cy="9855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994DBC-A19E-2429-762D-D2D11760BD54}"/>
                </a:ext>
              </a:extLst>
            </p:cNvPr>
            <p:cNvSpPr txBox="1"/>
            <p:nvPr/>
          </p:nvSpPr>
          <p:spPr>
            <a:xfrm>
              <a:off x="9271514" y="3674808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C1D968-266D-3617-A0D1-76701572DB29}"/>
                </a:ext>
              </a:extLst>
            </p:cNvPr>
            <p:cNvSpPr txBox="1"/>
            <p:nvPr/>
          </p:nvSpPr>
          <p:spPr>
            <a:xfrm>
              <a:off x="10506802" y="3658590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74BC633-97E2-ED80-0FD3-25C17908BEAE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solidFill>
              <a:srgbClr val="FFFF99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D6B1F45D-87C0-132E-8056-7979562277E4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CC16FF76-23AE-DEAB-30D8-069C75A96A32}"/>
                </a:ext>
              </a:extLst>
            </p:cNvPr>
            <p:cNvCxnSpPr>
              <a:cxnSpLocks/>
              <a:stCxn id="13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FD907-D824-FE5D-37FE-A74D1B582B75}"/>
                </a:ext>
              </a:extLst>
            </p:cNvPr>
            <p:cNvSpPr txBox="1"/>
            <p:nvPr/>
          </p:nvSpPr>
          <p:spPr>
            <a:xfrm>
              <a:off x="9915385" y="3404282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3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431ECB-466A-7AD8-E4F7-C44AD101D295}"/>
              </a:ext>
            </a:extLst>
          </p:cNvPr>
          <p:cNvSpPr/>
          <p:nvPr/>
        </p:nvSpPr>
        <p:spPr>
          <a:xfrm>
            <a:off x="3935392" y="2408896"/>
            <a:ext cx="8071551" cy="42422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Здесь учитель показывает, как решать задание с помощью дерева.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15CF327-5AA6-6A8E-F4F2-6E196AAAA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31554"/>
              </p:ext>
            </p:extLst>
          </p:nvPr>
        </p:nvGraphicFramePr>
        <p:xfrm>
          <a:off x="715839" y="3158433"/>
          <a:ext cx="252548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2744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26274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1. *2</a:t>
                      </a:r>
                    </a:p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2. 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9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142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7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57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8E7B5-949F-8194-E542-4912B9ACC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8BBF9ED5-B2AB-2281-21C4-8BD6888635FC}"/>
              </a:ext>
            </a:extLst>
          </p:cNvPr>
          <p:cNvSpPr/>
          <p:nvPr/>
        </p:nvSpPr>
        <p:spPr>
          <a:xfrm>
            <a:off x="5669088" y="5789103"/>
            <a:ext cx="731212" cy="731212"/>
          </a:xfrm>
          <a:prstGeom prst="ellipse">
            <a:avLst/>
          </a:prstGeom>
          <a:solidFill>
            <a:srgbClr val="FFFF99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7B8DA-C411-25CC-D116-9452E1D0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СПОСОБЫ РАЗМЫШЛЕНИЯ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8F294-703B-4F2F-59D2-057D08A3C9B4}"/>
              </a:ext>
            </a:extLst>
          </p:cNvPr>
          <p:cNvSpPr txBox="1"/>
          <p:nvPr/>
        </p:nvSpPr>
        <p:spPr>
          <a:xfrm>
            <a:off x="178582" y="943112"/>
            <a:ext cx="360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latin typeface="Arial Nova" panose="020B0504020202020204" pitchFamily="34" charset="0"/>
                <a:ea typeface="+mj-ea"/>
                <a:cs typeface="+mj-cs"/>
              </a:rPr>
              <a:t>СПОСОБ</a:t>
            </a:r>
            <a:endParaRPr lang="en-US" sz="40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1C111-8AAE-D0C4-9D5C-9AAD3ABEDAB1}"/>
              </a:ext>
            </a:extLst>
          </p:cNvPr>
          <p:cNvSpPr txBox="1"/>
          <p:nvPr/>
        </p:nvSpPr>
        <p:spPr>
          <a:xfrm>
            <a:off x="178583" y="1757590"/>
            <a:ext cx="360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  <a:t>Поможет </a:t>
            </a:r>
            <a:br>
              <a:rPr lang="ru-RU" sz="3600" dirty="0">
                <a:latin typeface="Arial Nova" panose="020B0504020202020204" pitchFamily="34" charset="0"/>
                <a:ea typeface="+mj-ea"/>
                <a:cs typeface="+mj-cs"/>
              </a:rPr>
            </a:br>
            <a:r>
              <a:rPr lang="ru-RU" sz="3600" b="1" dirty="0">
                <a:latin typeface="Arial Nova" panose="020B0504020202020204" pitchFamily="34" charset="0"/>
                <a:ea typeface="+mj-ea"/>
                <a:cs typeface="+mj-cs"/>
              </a:rPr>
              <a:t>ДЕРЕВО</a:t>
            </a:r>
            <a:endParaRPr lang="en-US" sz="3600" b="1" dirty="0"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A0A481-5CC5-2FDC-0922-226D2A528F25}"/>
              </a:ext>
            </a:extLst>
          </p:cNvPr>
          <p:cNvGrpSpPr/>
          <p:nvPr/>
        </p:nvGrpSpPr>
        <p:grpSpPr>
          <a:xfrm>
            <a:off x="5609913" y="1407158"/>
            <a:ext cx="2211219" cy="1625653"/>
            <a:chOff x="9271514" y="3404282"/>
            <a:chExt cx="2211219" cy="16256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198500-D156-D901-B920-FF56341FB320}"/>
                </a:ext>
              </a:extLst>
            </p:cNvPr>
            <p:cNvSpPr txBox="1"/>
            <p:nvPr/>
          </p:nvSpPr>
          <p:spPr>
            <a:xfrm>
              <a:off x="9271514" y="3674808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74DCD2-FE3B-9C02-E647-67851E213284}"/>
                </a:ext>
              </a:extLst>
            </p:cNvPr>
            <p:cNvSpPr txBox="1"/>
            <p:nvPr/>
          </p:nvSpPr>
          <p:spPr>
            <a:xfrm>
              <a:off x="10506802" y="3658590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B9D63F5-B1A0-9D42-FEFD-9DAC15B7F3A0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solidFill>
              <a:srgbClr val="FFFF99"/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C3B4D7A3-41B8-4D85-8EBD-831770CE36E5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7295F549-DCD5-E175-FE8F-8786A552F746}"/>
                </a:ext>
              </a:extLst>
            </p:cNvPr>
            <p:cNvCxnSpPr>
              <a:cxnSpLocks/>
              <a:stCxn id="13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76467A5-EC30-5B20-C992-D99DDE036D35}"/>
                </a:ext>
              </a:extLst>
            </p:cNvPr>
            <p:cNvSpPr/>
            <p:nvPr/>
          </p:nvSpPr>
          <p:spPr>
            <a:xfrm>
              <a:off x="10751521" y="4298723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79D9E9-D349-DF1F-BEE1-2E846ACB60D0}"/>
                </a:ext>
              </a:extLst>
            </p:cNvPr>
            <p:cNvSpPr txBox="1"/>
            <p:nvPr/>
          </p:nvSpPr>
          <p:spPr>
            <a:xfrm>
              <a:off x="10741368" y="4288614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-2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CDC001-0E6A-8CF4-5060-55D5145FE4C0}"/>
                </a:ext>
              </a:extLst>
            </p:cNvPr>
            <p:cNvSpPr txBox="1"/>
            <p:nvPr/>
          </p:nvSpPr>
          <p:spPr>
            <a:xfrm>
              <a:off x="9915385" y="3404282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3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C196922-3576-41AF-2A59-10B43AE97065}"/>
              </a:ext>
            </a:extLst>
          </p:cNvPr>
          <p:cNvGrpSpPr/>
          <p:nvPr/>
        </p:nvGrpSpPr>
        <p:grpSpPr>
          <a:xfrm>
            <a:off x="4850849" y="2361573"/>
            <a:ext cx="1882421" cy="984128"/>
            <a:chOff x="9308231" y="3405674"/>
            <a:chExt cx="1882421" cy="9841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0CC253-7ECC-4C2D-F084-9DDB2514A03A}"/>
                </a:ext>
              </a:extLst>
            </p:cNvPr>
            <p:cNvSpPr txBox="1"/>
            <p:nvPr/>
          </p:nvSpPr>
          <p:spPr>
            <a:xfrm>
              <a:off x="9923408" y="3414208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B86D98-526F-DFB4-E0ED-D60031D4E640}"/>
                </a:ext>
              </a:extLst>
            </p:cNvPr>
            <p:cNvSpPr txBox="1"/>
            <p:nvPr/>
          </p:nvSpPr>
          <p:spPr>
            <a:xfrm>
              <a:off x="9308231" y="3645755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7243E7-32E0-B7B1-165A-AEA003D77334}"/>
                </a:ext>
              </a:extLst>
            </p:cNvPr>
            <p:cNvSpPr txBox="1"/>
            <p:nvPr/>
          </p:nvSpPr>
          <p:spPr>
            <a:xfrm>
              <a:off x="10481204" y="3645454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633AF01-15A5-21F3-B5EA-E7EC4040E641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714A2B8A-7B24-526F-9238-AC7908B2DC16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ED38C1AD-5964-020C-9F0A-D231E3E27A0E}"/>
                </a:ext>
              </a:extLst>
            </p:cNvPr>
            <p:cNvCxnSpPr>
              <a:cxnSpLocks/>
              <a:stCxn id="22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" name="Знак умножения 24">
            <a:extLst>
              <a:ext uri="{FF2B5EF4-FFF2-40B4-BE49-F238E27FC236}">
                <a16:creationId xmlns:a16="http://schemas.microsoft.com/office/drawing/2014/main" id="{CC52FA0C-9B56-FDBB-0C31-01E700F23C8A}"/>
              </a:ext>
            </a:extLst>
          </p:cNvPr>
          <p:cNvSpPr/>
          <p:nvPr/>
        </p:nvSpPr>
        <p:spPr>
          <a:xfrm>
            <a:off x="7720068" y="2886132"/>
            <a:ext cx="542558" cy="50454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6F8961E-582D-A1B8-9B60-F3B0A9CA4664}"/>
              </a:ext>
            </a:extLst>
          </p:cNvPr>
          <p:cNvGrpSpPr/>
          <p:nvPr/>
        </p:nvGrpSpPr>
        <p:grpSpPr>
          <a:xfrm>
            <a:off x="3976880" y="3224396"/>
            <a:ext cx="1882421" cy="984128"/>
            <a:chOff x="9308231" y="3405674"/>
            <a:chExt cx="1882421" cy="9841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223831-C1C3-69B0-257E-823854C2E94C}"/>
                </a:ext>
              </a:extLst>
            </p:cNvPr>
            <p:cNvSpPr txBox="1"/>
            <p:nvPr/>
          </p:nvSpPr>
          <p:spPr>
            <a:xfrm>
              <a:off x="9923408" y="3414208"/>
              <a:ext cx="709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 Nova" panose="020B0504020202020204" pitchFamily="34" charset="0"/>
                </a:rPr>
                <a:t>12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F9553B-6AAC-9775-0E80-6CA686AD52A0}"/>
                </a:ext>
              </a:extLst>
            </p:cNvPr>
            <p:cNvSpPr txBox="1"/>
            <p:nvPr/>
          </p:nvSpPr>
          <p:spPr>
            <a:xfrm>
              <a:off x="9308231" y="3645755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30E4C3-B2A8-C785-8EF2-6DCF6919A748}"/>
                </a:ext>
              </a:extLst>
            </p:cNvPr>
            <p:cNvSpPr txBox="1"/>
            <p:nvPr/>
          </p:nvSpPr>
          <p:spPr>
            <a:xfrm>
              <a:off x="10481204" y="3645454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5446394-08F3-6AF4-5519-BA2FD67AFF78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FFAAEFB3-1683-1646-3F2E-4F05A73A680F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C6B9D04F-A5F4-ADA7-2572-BBB388D189EB}"/>
                </a:ext>
              </a:extLst>
            </p:cNvPr>
            <p:cNvCxnSpPr>
              <a:cxnSpLocks/>
              <a:stCxn id="30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EC227B9-DB34-F860-EB80-2457B4822905}"/>
              </a:ext>
            </a:extLst>
          </p:cNvPr>
          <p:cNvGrpSpPr/>
          <p:nvPr/>
        </p:nvGrpSpPr>
        <p:grpSpPr>
          <a:xfrm>
            <a:off x="5837647" y="3195850"/>
            <a:ext cx="1882421" cy="984128"/>
            <a:chOff x="9308231" y="3405674"/>
            <a:chExt cx="1882421" cy="98412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6EC9EDC-F985-6706-2DC7-E4546E84A174}"/>
                </a:ext>
              </a:extLst>
            </p:cNvPr>
            <p:cNvSpPr txBox="1"/>
            <p:nvPr/>
          </p:nvSpPr>
          <p:spPr>
            <a:xfrm>
              <a:off x="9923408" y="3414208"/>
              <a:ext cx="709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FBDB51-6DCB-7125-F737-F70DDEF8FE7E}"/>
                </a:ext>
              </a:extLst>
            </p:cNvPr>
            <p:cNvSpPr txBox="1"/>
            <p:nvPr/>
          </p:nvSpPr>
          <p:spPr>
            <a:xfrm>
              <a:off x="9308231" y="3645755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ABE1DC-9FD4-D61B-5D53-FBD2DFE973A1}"/>
                </a:ext>
              </a:extLst>
            </p:cNvPr>
            <p:cNvSpPr txBox="1"/>
            <p:nvPr/>
          </p:nvSpPr>
          <p:spPr>
            <a:xfrm>
              <a:off x="10481204" y="3645454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D8F4901-4073-93DE-7C79-E8FE65C936E6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5BE57AC4-6DEE-0969-0CB3-BAE672686D1D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D0D9806E-759A-9911-6E34-0EEF80073196}"/>
                </a:ext>
              </a:extLst>
            </p:cNvPr>
            <p:cNvCxnSpPr>
              <a:cxnSpLocks/>
              <a:stCxn id="37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7E7E349-83D2-45D4-698A-B452231C139C}"/>
              </a:ext>
            </a:extLst>
          </p:cNvPr>
          <p:cNvSpPr txBox="1"/>
          <p:nvPr/>
        </p:nvSpPr>
        <p:spPr>
          <a:xfrm>
            <a:off x="3828919" y="4153623"/>
            <a:ext cx="70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Nova" panose="020B0504020202020204" pitchFamily="34" charset="0"/>
              </a:rPr>
              <a:t>24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26A42C5E-36CF-1E43-1149-5602CE938A84}"/>
              </a:ext>
            </a:extLst>
          </p:cNvPr>
          <p:cNvSpPr/>
          <p:nvPr/>
        </p:nvSpPr>
        <p:spPr>
          <a:xfrm>
            <a:off x="3794662" y="4142328"/>
            <a:ext cx="731212" cy="73121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8" name="Знак умножения 47">
            <a:extLst>
              <a:ext uri="{FF2B5EF4-FFF2-40B4-BE49-F238E27FC236}">
                <a16:creationId xmlns:a16="http://schemas.microsoft.com/office/drawing/2014/main" id="{BDD57A45-647F-61BA-D33D-C504FD11402B}"/>
              </a:ext>
            </a:extLst>
          </p:cNvPr>
          <p:cNvSpPr/>
          <p:nvPr/>
        </p:nvSpPr>
        <p:spPr>
          <a:xfrm>
            <a:off x="3369021" y="4714343"/>
            <a:ext cx="542558" cy="50454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9" name="Знак умножения 48">
            <a:extLst>
              <a:ext uri="{FF2B5EF4-FFF2-40B4-BE49-F238E27FC236}">
                <a16:creationId xmlns:a16="http://schemas.microsoft.com/office/drawing/2014/main" id="{A195ACFE-8A9D-085D-CA44-ED240691D33C}"/>
              </a:ext>
            </a:extLst>
          </p:cNvPr>
          <p:cNvSpPr/>
          <p:nvPr/>
        </p:nvSpPr>
        <p:spPr>
          <a:xfrm>
            <a:off x="7373984" y="4134263"/>
            <a:ext cx="542558" cy="50454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A277C62-5953-A68A-7480-839F3D046B1E}"/>
              </a:ext>
            </a:extLst>
          </p:cNvPr>
          <p:cNvGrpSpPr/>
          <p:nvPr/>
        </p:nvGrpSpPr>
        <p:grpSpPr>
          <a:xfrm>
            <a:off x="4803991" y="4178286"/>
            <a:ext cx="1882421" cy="984128"/>
            <a:chOff x="9308231" y="3405674"/>
            <a:chExt cx="1882421" cy="98412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929C713-9658-5F28-A479-0ABD7703A2BA}"/>
                </a:ext>
              </a:extLst>
            </p:cNvPr>
            <p:cNvSpPr txBox="1"/>
            <p:nvPr/>
          </p:nvSpPr>
          <p:spPr>
            <a:xfrm>
              <a:off x="9923408" y="3414208"/>
              <a:ext cx="709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899510-C4BE-7AED-0BF2-F44A798211E4}"/>
                </a:ext>
              </a:extLst>
            </p:cNvPr>
            <p:cNvSpPr txBox="1"/>
            <p:nvPr/>
          </p:nvSpPr>
          <p:spPr>
            <a:xfrm>
              <a:off x="9308231" y="3645755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676A250-7175-D284-59A7-309BA8869B99}"/>
                </a:ext>
              </a:extLst>
            </p:cNvPr>
            <p:cNvSpPr txBox="1"/>
            <p:nvPr/>
          </p:nvSpPr>
          <p:spPr>
            <a:xfrm>
              <a:off x="10481204" y="3645454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0688B7A0-ED78-BE93-53F1-4E9C92DAF4CE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CB0E9CDA-852A-9307-3100-2E0FEA6580B0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A45EF1A3-40B2-8799-6374-DBACA0219262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2BA59EB-5D24-C7D5-7C1C-E518E5930355}"/>
              </a:ext>
            </a:extLst>
          </p:cNvPr>
          <p:cNvGrpSpPr/>
          <p:nvPr/>
        </p:nvGrpSpPr>
        <p:grpSpPr>
          <a:xfrm>
            <a:off x="4026774" y="5126394"/>
            <a:ext cx="1882421" cy="984128"/>
            <a:chOff x="9308231" y="3405674"/>
            <a:chExt cx="1882421" cy="98412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D9CD53-6FB1-C871-8B94-9B46404F93F3}"/>
                </a:ext>
              </a:extLst>
            </p:cNvPr>
            <p:cNvSpPr txBox="1"/>
            <p:nvPr/>
          </p:nvSpPr>
          <p:spPr>
            <a:xfrm>
              <a:off x="9891672" y="3440959"/>
              <a:ext cx="709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 Nova" panose="020B0504020202020204" pitchFamily="34" charset="0"/>
                </a:rPr>
                <a:t>14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E822F91-7AFE-AC39-E9D4-FF741275B9AA}"/>
                </a:ext>
              </a:extLst>
            </p:cNvPr>
            <p:cNvSpPr txBox="1"/>
            <p:nvPr/>
          </p:nvSpPr>
          <p:spPr>
            <a:xfrm>
              <a:off x="9308231" y="3645755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*2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0273F5-BAFA-3E86-A188-F352C2B55097}"/>
                </a:ext>
              </a:extLst>
            </p:cNvPr>
            <p:cNvSpPr txBox="1"/>
            <p:nvPr/>
          </p:nvSpPr>
          <p:spPr>
            <a:xfrm>
              <a:off x="10481204" y="3645454"/>
              <a:ext cx="709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 Nova" panose="020B0504020202020204" pitchFamily="34" charset="0"/>
                </a:rPr>
                <a:t>-5</a:t>
              </a: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160590D3-F106-6374-BE7B-4CDB0A5AE559}"/>
                </a:ext>
              </a:extLst>
            </p:cNvPr>
            <p:cNvSpPr/>
            <p:nvPr/>
          </p:nvSpPr>
          <p:spPr>
            <a:xfrm>
              <a:off x="9904503" y="3405674"/>
              <a:ext cx="731212" cy="73121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FC452D59-E248-2A64-047B-AA62CF027913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 flipH="1">
              <a:off x="9678692" y="4029802"/>
              <a:ext cx="332895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id="{9559F366-8F0B-BA02-48AD-3178B87FC7B1}"/>
                </a:ext>
              </a:extLst>
            </p:cNvPr>
            <p:cNvCxnSpPr>
              <a:cxnSpLocks/>
              <a:stCxn id="61" idx="5"/>
            </p:cNvCxnSpPr>
            <p:nvPr/>
          </p:nvCxnSpPr>
          <p:spPr>
            <a:xfrm>
              <a:off x="10528631" y="4029802"/>
              <a:ext cx="385349" cy="3600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E713F1F-52E8-7B14-2841-99C14062396B}"/>
              </a:ext>
            </a:extLst>
          </p:cNvPr>
          <p:cNvSpPr txBox="1"/>
          <p:nvPr/>
        </p:nvSpPr>
        <p:spPr>
          <a:xfrm>
            <a:off x="5679970" y="5787711"/>
            <a:ext cx="70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 Nova" panose="020B0504020202020204" pitchFamily="34" charset="0"/>
              </a:rPr>
              <a:t>9</a:t>
            </a:r>
          </a:p>
        </p:txBody>
      </p:sp>
      <p:sp>
        <p:nvSpPr>
          <p:cNvPr id="41" name="Знак умножения 40">
            <a:extLst>
              <a:ext uri="{FF2B5EF4-FFF2-40B4-BE49-F238E27FC236}">
                <a16:creationId xmlns:a16="http://schemas.microsoft.com/office/drawing/2014/main" id="{378B0D29-3C5C-361D-4DAB-8758E5EBD725}"/>
              </a:ext>
            </a:extLst>
          </p:cNvPr>
          <p:cNvSpPr/>
          <p:nvPr/>
        </p:nvSpPr>
        <p:spPr>
          <a:xfrm>
            <a:off x="3970321" y="6031491"/>
            <a:ext cx="542558" cy="50454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66C82C5F-9280-FF8D-D56E-BDF6CB273F73}"/>
              </a:ext>
            </a:extLst>
          </p:cNvPr>
          <p:cNvSpPr/>
          <p:nvPr/>
        </p:nvSpPr>
        <p:spPr>
          <a:xfrm>
            <a:off x="8044845" y="3096228"/>
            <a:ext cx="4049184" cy="3654156"/>
          </a:xfrm>
          <a:prstGeom prst="wedgeEllipseCallout">
            <a:avLst>
              <a:gd name="adj1" fmla="val 44348"/>
              <a:gd name="adj2" fmla="val 4410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Используйте ДЕРЕВО, если </a:t>
            </a:r>
            <a:b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не получается решить </a:t>
            </a:r>
            <a:b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по-другому!</a:t>
            </a:r>
            <a:endParaRPr lang="ru-RU" dirty="0">
              <a:latin typeface="Arial Nova" panose="020B0504020202020204" pitchFamily="34" charset="0"/>
            </a:endParaRP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F0B00EE6-8ADC-7358-38F2-543FB54C4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8023"/>
              </p:ext>
            </p:extLst>
          </p:nvPr>
        </p:nvGraphicFramePr>
        <p:xfrm>
          <a:off x="715839" y="3158433"/>
          <a:ext cx="252548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2744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26274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1. *2</a:t>
                      </a:r>
                    </a:p>
                    <a:p>
                      <a:pPr marL="0" indent="0"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2. 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3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9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142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7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81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3C6C8-D54D-5DE4-D351-0C5D4F82B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65F-17D9-57F1-9E68-ABA6FDE1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РЕШАЕМ ЗАДАЧИ ИЗ ОБ </a:t>
            </a:r>
            <a:r>
              <a:rPr lang="ru-RU" sz="6000" dirty="0" err="1"/>
              <a:t>ФИПИ</a:t>
            </a:r>
            <a:endParaRPr lang="ru-RU" sz="6000" dirty="0"/>
          </a:p>
        </p:txBody>
      </p:sp>
      <p:pic>
        <p:nvPicPr>
          <p:cNvPr id="3" name="Рисунок 2" descr="Мультипликационная bee с увеличительным стеклом">
            <a:extLst>
              <a:ext uri="{FF2B5EF4-FFF2-40B4-BE49-F238E27FC236}">
                <a16:creationId xmlns:a16="http://schemas.microsoft.com/office/drawing/2014/main" id="{0DD8C820-A642-03B0-6266-95BE18EF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55" y="1044820"/>
            <a:ext cx="2363690" cy="26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3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937E9-766B-751A-76D2-3C34572D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5D4A6-8BA9-7ECD-92CC-D572C051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ЗАДАНИЕ ИЗ ОБ </a:t>
            </a:r>
            <a:r>
              <a:rPr lang="ru-RU" sz="6000" dirty="0" err="1"/>
              <a:t>ФИПИ</a:t>
            </a:r>
            <a:r>
              <a:rPr lang="ru-RU" sz="6000" dirty="0"/>
              <a:t> – </a:t>
            </a:r>
            <a:r>
              <a:rPr lang="ru-RU" sz="6000" b="1" dirty="0"/>
              <a:t>1</a:t>
            </a:r>
            <a:r>
              <a:rPr lang="ru-RU" sz="60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6F157-0DA6-2712-04A1-25576F7E1AD6}"/>
              </a:ext>
            </a:extLst>
          </p:cNvPr>
          <p:cNvSpPr txBox="1"/>
          <p:nvPr/>
        </p:nvSpPr>
        <p:spPr>
          <a:xfrm>
            <a:off x="1155700" y="941981"/>
            <a:ext cx="11036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У исполнителя </a:t>
            </a:r>
            <a:r>
              <a:rPr lang="ru-RU" sz="2400" b="1" dirty="0" err="1">
                <a:latin typeface="Arial Nova" panose="020B0504020202020204" pitchFamily="34" charset="0"/>
              </a:rPr>
              <a:t>Квадратор</a:t>
            </a:r>
            <a:r>
              <a:rPr lang="ru-RU" sz="2400" dirty="0">
                <a:latin typeface="Arial Nova" panose="020B0504020202020204" pitchFamily="34" charset="0"/>
              </a:rPr>
              <a:t> две команды, которым присвоены номера:</a:t>
            </a:r>
          </a:p>
          <a:p>
            <a:r>
              <a:rPr lang="ru-RU" sz="2400" b="1" dirty="0">
                <a:latin typeface="Arial Nova" panose="020B0504020202020204" pitchFamily="34" charset="0"/>
              </a:rPr>
              <a:t>1. возведи в квадрат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b="1" dirty="0">
                <a:latin typeface="Arial Nova" panose="020B0504020202020204" pitchFamily="34" charset="0"/>
              </a:rPr>
              <a:t>2. вычти 3</a:t>
            </a:r>
            <a:br>
              <a:rPr lang="ru-RU" sz="2400" b="1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Первая из них возводит число на экране во вторую степень,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вторая – вычитает из числа 3.</a:t>
            </a:r>
          </a:p>
          <a:p>
            <a:r>
              <a:rPr lang="ru-RU" sz="2400" dirty="0">
                <a:latin typeface="Arial Nova" panose="020B0504020202020204" pitchFamily="34" charset="0"/>
              </a:rPr>
              <a:t>Составьте алгоритм получения </a:t>
            </a:r>
            <a:r>
              <a:rPr lang="ru-RU" sz="2400" b="1" dirty="0">
                <a:latin typeface="Arial Nova" panose="020B0504020202020204" pitchFamily="34" charset="0"/>
              </a:rPr>
              <a:t>из числа 2 числа 46</a:t>
            </a:r>
            <a:r>
              <a:rPr lang="ru-RU" sz="2400" dirty="0">
                <a:latin typeface="Arial Nova" panose="020B0504020202020204" pitchFamily="34" charset="0"/>
              </a:rPr>
              <a:t>,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содержащий не более 5 команд.  В ответе напишите только номера команд.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EC64A9-0590-2FA7-E308-88FCC8914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" y="941981"/>
            <a:ext cx="733438" cy="107752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C160B8-3001-B428-B99E-501841B5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50613"/>
              </p:ext>
            </p:extLst>
          </p:nvPr>
        </p:nvGraphicFramePr>
        <p:xfrm>
          <a:off x="157843" y="3690419"/>
          <a:ext cx="1187631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7E5FB0-F577-D397-F356-1BE1B6561C82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eF705D</a:t>
            </a:r>
          </a:p>
        </p:txBody>
      </p:sp>
    </p:spTree>
    <p:extLst>
      <p:ext uri="{BB962C8B-B14F-4D97-AF65-F5344CB8AC3E}">
        <p14:creationId xmlns:p14="http://schemas.microsoft.com/office/powerpoint/2010/main" val="2329196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6439-19B9-0C2D-936C-3E2ED654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5238F-BCB5-E81D-C528-BA5C79CE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34168AC9-7B35-EC3C-CABD-04B3BF8B0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14EF3-7961-9EF5-92FF-CA4248F4D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76305-7186-2962-D519-010E592A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ПРОВЕРИМ!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38EE3A-51A7-EBA5-7491-B71F13C64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22353"/>
              </p:ext>
            </p:extLst>
          </p:nvPr>
        </p:nvGraphicFramePr>
        <p:xfrm>
          <a:off x="157843" y="1241134"/>
          <a:ext cx="11876314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1. **2</a:t>
                      </a:r>
                    </a:p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2.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Nova" panose="020B0504020202020204" pitchFamily="34" charset="0"/>
                        </a:rPr>
                        <a:t>2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46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22212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2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– 3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  -1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-1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– 3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 -4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ru-RU" sz="3200" dirty="0">
                          <a:latin typeface="Arial Nova" panose="020B0504020202020204" pitchFamily="34" charset="0"/>
                        </a:rPr>
                        <a:t>-4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– 3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 -7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(-7)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**2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49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49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– 3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 Nova" panose="020B0504020202020204" pitchFamily="34" charset="0"/>
                        </a:rPr>
                        <a:t>22212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E269182A-3A9B-15F6-6021-0B5BEB30C2E9}"/>
              </a:ext>
            </a:extLst>
          </p:cNvPr>
          <p:cNvSpPr/>
          <p:nvPr/>
        </p:nvSpPr>
        <p:spPr>
          <a:xfrm>
            <a:off x="2940454" y="4469311"/>
            <a:ext cx="6072922" cy="2018573"/>
          </a:xfrm>
          <a:prstGeom prst="wedgeRectCallout">
            <a:avLst>
              <a:gd name="adj1" fmla="val 7762"/>
              <a:gd name="adj2" fmla="val -622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Nova" panose="020B0504020202020204" pitchFamily="34" charset="0"/>
              </a:rPr>
              <a:t>Не каждое число – квадрат!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Начать с конца. Последняя команда НЕ может быть </a:t>
            </a:r>
            <a:r>
              <a:rPr lang="ru-RU" sz="2800" b="1" dirty="0">
                <a:latin typeface="Arial Nova" panose="020B0504020202020204" pitchFamily="34" charset="0"/>
              </a:rPr>
              <a:t>**2.</a:t>
            </a:r>
            <a:br>
              <a:rPr lang="ru-RU" sz="2800" b="1" dirty="0">
                <a:latin typeface="Arial Nova" panose="020B0504020202020204" pitchFamily="34" charset="0"/>
              </a:rPr>
            </a:br>
            <a:r>
              <a:rPr lang="ru-RU" sz="2800" b="1" dirty="0">
                <a:latin typeface="Arial Nova" panose="020B0504020202020204" pitchFamily="34" charset="0"/>
              </a:rPr>
              <a:t>ТРУДНО: (-7)</a:t>
            </a:r>
            <a:r>
              <a:rPr lang="ru-RU" sz="2800" b="1" baseline="30000" dirty="0">
                <a:latin typeface="Arial Nova" panose="020B0504020202020204" pitchFamily="34" charset="0"/>
              </a:rPr>
              <a:t>2 </a:t>
            </a:r>
            <a:r>
              <a:rPr lang="ru-RU" sz="2800" b="1" dirty="0">
                <a:latin typeface="Arial Nova" panose="020B0504020202020204" pitchFamily="34" charset="0"/>
              </a:rPr>
              <a:t>= 49 </a:t>
            </a:r>
            <a:r>
              <a:rPr lang="ru-R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</a:t>
            </a:r>
            <a:endParaRPr lang="ru-RU" sz="2800" b="1" dirty="0"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EF4A4-F1C5-6B54-B458-7742458F22F2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eF705D</a:t>
            </a:r>
          </a:p>
        </p:txBody>
      </p:sp>
    </p:spTree>
    <p:extLst>
      <p:ext uri="{BB962C8B-B14F-4D97-AF65-F5344CB8AC3E}">
        <p14:creationId xmlns:p14="http://schemas.microsoft.com/office/powerpoint/2010/main" val="2398019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0D929-0180-7120-7BCA-16DE797A4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DEF06-42D3-C25D-719D-75AEACBE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ЗАДАНИЕ ИЗ ОБ </a:t>
            </a:r>
            <a:r>
              <a:rPr lang="ru-RU" sz="6000" dirty="0" err="1"/>
              <a:t>ФИПИ</a:t>
            </a:r>
            <a:r>
              <a:rPr lang="ru-RU" sz="6000" dirty="0"/>
              <a:t> – </a:t>
            </a:r>
            <a:r>
              <a:rPr lang="ru-RU" sz="6000" b="1" dirty="0"/>
              <a:t>2</a:t>
            </a:r>
            <a:r>
              <a:rPr lang="ru-RU" sz="60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F802C-5F87-4831-F124-D265188F8DF2}"/>
              </a:ext>
            </a:extLst>
          </p:cNvPr>
          <p:cNvSpPr txBox="1"/>
          <p:nvPr/>
        </p:nvSpPr>
        <p:spPr>
          <a:xfrm>
            <a:off x="1155700" y="941981"/>
            <a:ext cx="10805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У исполнителя </a:t>
            </a:r>
            <a:r>
              <a:rPr lang="ru-RU" sz="2400" b="1" dirty="0">
                <a:latin typeface="Arial Nova" panose="020B0504020202020204" pitchFamily="34" charset="0"/>
              </a:rPr>
              <a:t>Вычислитель</a:t>
            </a:r>
            <a:r>
              <a:rPr lang="ru-RU" sz="2400" dirty="0">
                <a:latin typeface="Arial Nova" panose="020B0504020202020204" pitchFamily="34" charset="0"/>
              </a:rPr>
              <a:t> две команды, которым присвоены номера:</a:t>
            </a:r>
          </a:p>
          <a:p>
            <a:r>
              <a:rPr lang="ru-RU" sz="2400" b="1" dirty="0">
                <a:latin typeface="Arial Nova" panose="020B0504020202020204" pitchFamily="34" charset="0"/>
              </a:rPr>
              <a:t>1. умножь на 3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b="1" dirty="0">
                <a:latin typeface="Arial Nova" panose="020B0504020202020204" pitchFamily="34" charset="0"/>
              </a:rPr>
              <a:t>2. прибавь 2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dirty="0">
                <a:latin typeface="Arial Nova" panose="020B0504020202020204" pitchFamily="34" charset="0"/>
              </a:rPr>
              <a:t>Первая из них увеличивает число на экране в 3 раза, вторая увеличивает его на 2.</a:t>
            </a:r>
          </a:p>
          <a:p>
            <a:r>
              <a:rPr lang="ru-RU" sz="2400" dirty="0">
                <a:latin typeface="Arial Nova" panose="020B0504020202020204" pitchFamily="34" charset="0"/>
              </a:rPr>
              <a:t>Составьте алгоритм получения </a:t>
            </a:r>
            <a:r>
              <a:rPr lang="ru-RU" sz="2400" b="1" dirty="0">
                <a:latin typeface="Arial Nova" panose="020B0504020202020204" pitchFamily="34" charset="0"/>
              </a:rPr>
              <a:t>из числа 3 числа 69</a:t>
            </a:r>
            <a:r>
              <a:rPr lang="ru-RU" sz="2400" dirty="0">
                <a:latin typeface="Arial Nova" panose="020B0504020202020204" pitchFamily="34" charset="0"/>
              </a:rPr>
              <a:t>, содержащий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не более 5 команд. В ответе запишите только номера команд.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F12F06-E373-6430-7BF9-166C0D346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" y="941981"/>
            <a:ext cx="733438" cy="107752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F1BF49-D7E2-4686-757C-C49A0FC57F07}"/>
              </a:ext>
            </a:extLst>
          </p:cNvPr>
          <p:cNvGraphicFramePr>
            <a:graphicFrameLocks noGrp="1"/>
          </p:cNvGraphicFramePr>
          <p:nvPr/>
        </p:nvGraphicFramePr>
        <p:xfrm>
          <a:off x="157843" y="3690419"/>
          <a:ext cx="1187631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77DDB7-4404-7A6E-8DB4-05A965978DE0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3EDEFB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5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9F4C5-3149-2964-AB32-5E17EBFCE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37A99D-BD2A-6CCC-3C20-749E3BA053E2}"/>
              </a:ext>
            </a:extLst>
          </p:cNvPr>
          <p:cNvSpPr txBox="1"/>
          <p:nvPr/>
        </p:nvSpPr>
        <p:spPr>
          <a:xfrm>
            <a:off x="4252348" y="593843"/>
            <a:ext cx="370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Nova" panose="020B0504020202020204" pitchFamily="34" charset="0"/>
              </a:rPr>
              <a:t>Калькулятор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C929113-9673-615A-F4A8-6A8A3C6658E0}"/>
              </a:ext>
            </a:extLst>
          </p:cNvPr>
          <p:cNvGrpSpPr/>
          <p:nvPr/>
        </p:nvGrpSpPr>
        <p:grpSpPr>
          <a:xfrm>
            <a:off x="3624650" y="1536304"/>
            <a:ext cx="4942699" cy="3128341"/>
            <a:chOff x="6958150" y="248194"/>
            <a:chExt cx="3187337" cy="201733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3ABC920-6777-6900-0A7D-0B40D7763CDB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A5396C6-7D06-8CB8-D6D7-F11253033B6D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E4F1E41-8706-C684-5965-FBF9AB3E8740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60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8FD04BE-AB51-3127-9631-0C7A8388B427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FF2DBE6-9A21-8B99-E3EE-E75F5F8CD05C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2FDCD6C-B5E5-2913-8D5E-7B2EF6E33DB7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11E306F-1D66-5F16-5312-E4F80A30BED3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68C634-DFF9-F252-F331-22DE410EDAEF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99B06A31-6752-E268-302D-22CB3887993B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79719D4F-8390-737F-20C0-5114C28210AD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ABEFAB1-EC48-8BC3-8A13-CA549EB479B2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E6B4610-6535-C4F6-02B0-2A97B5FE88EB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AD43CE33-69DA-6F33-4B0A-983D30452E69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6493DA6-93FE-D836-7D81-33D3081E10D8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C76BFF57-C786-5151-7544-DA39218180E8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CF3792C-3A2B-97F7-9B03-8D3C33D802D4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160619-98B5-EF6B-C985-FF023DC25D2B}"/>
              </a:ext>
            </a:extLst>
          </p:cNvPr>
          <p:cNvSpPr txBox="1"/>
          <p:nvPr/>
        </p:nvSpPr>
        <p:spPr>
          <a:xfrm rot="21135753">
            <a:off x="7724766" y="4662671"/>
            <a:ext cx="4366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Обрабатывает целые числа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39BCA5-22D7-9CAE-7A2E-838A403EEE05}"/>
              </a:ext>
            </a:extLst>
          </p:cNvPr>
          <p:cNvSpPr txBox="1"/>
          <p:nvPr/>
        </p:nvSpPr>
        <p:spPr>
          <a:xfrm rot="21135753">
            <a:off x="433788" y="3360332"/>
            <a:ext cx="3687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Умеет умножать </a:t>
            </a:r>
            <a:br>
              <a:rPr lang="ru-RU" sz="4400" dirty="0">
                <a:latin typeface="Arial Nova" panose="020B0504020202020204" pitchFamily="34" charset="0"/>
              </a:rPr>
            </a:br>
            <a:r>
              <a:rPr lang="ru-RU" sz="4400" dirty="0">
                <a:latin typeface="Arial Nova" panose="020B0504020202020204" pitchFamily="34" charset="0"/>
              </a:rPr>
              <a:t>на 2 </a:t>
            </a:r>
            <a:br>
              <a:rPr lang="ru-RU" sz="4400" dirty="0">
                <a:latin typeface="Arial Nova" panose="020B0504020202020204" pitchFamily="34" charset="0"/>
              </a:rPr>
            </a:br>
            <a:r>
              <a:rPr lang="ru-RU" sz="4400" dirty="0">
                <a:latin typeface="Arial Nova" panose="020B0504020202020204" pitchFamily="34" charset="0"/>
              </a:rPr>
              <a:t>и вычитать 5</a:t>
            </a:r>
          </a:p>
        </p:txBody>
      </p:sp>
      <p:pic>
        <p:nvPicPr>
          <p:cNvPr id="5" name="Рисунок 4" descr="Мультипликационная bee с увеличительным стеклом">
            <a:extLst>
              <a:ext uri="{FF2B5EF4-FFF2-40B4-BE49-F238E27FC236}">
                <a16:creationId xmlns:a16="http://schemas.microsoft.com/office/drawing/2014/main" id="{99C55C5F-53E6-259E-9D6F-7ABDA703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5" y="342120"/>
            <a:ext cx="2251476" cy="255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B3F5E-692B-18BE-DF29-7085A979260D}"/>
              </a:ext>
            </a:extLst>
          </p:cNvPr>
          <p:cNvSpPr txBox="1"/>
          <p:nvPr/>
        </p:nvSpPr>
        <p:spPr>
          <a:xfrm>
            <a:off x="10082340" y="1410398"/>
            <a:ext cx="919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*2</a:t>
            </a:r>
          </a:p>
          <a:p>
            <a:r>
              <a:rPr lang="ru-RU" sz="4400" dirty="0">
                <a:latin typeface="Arial Nova" panose="020B0504020202020204" pitchFamily="34" charset="0"/>
              </a:rPr>
              <a:t>-5</a:t>
            </a:r>
          </a:p>
          <a:p>
            <a:r>
              <a:rPr lang="ru-RU" sz="4400" dirty="0">
                <a:latin typeface="Arial Nova" panose="020B0504020202020204" pitchFamily="34" charset="0"/>
              </a:rPr>
              <a:t>-5</a:t>
            </a:r>
          </a:p>
          <a:p>
            <a:r>
              <a:rPr lang="ru-RU" sz="4400" dirty="0">
                <a:latin typeface="Arial Nova" panose="020B0504020202020204" pitchFamily="34" charset="0"/>
              </a:rPr>
              <a:t>*2</a:t>
            </a:r>
          </a:p>
        </p:txBody>
      </p:sp>
    </p:spTree>
    <p:extLst>
      <p:ext uri="{BB962C8B-B14F-4D97-AF65-F5344CB8AC3E}">
        <p14:creationId xmlns:p14="http://schemas.microsoft.com/office/powerpoint/2010/main" val="2717965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4D1AA-8FB5-F537-ECA1-653789513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9CFD7-8284-CB3E-BC4E-3A91016B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24FA6B38-19B3-0110-06A1-D2ADEE683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83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F852A-C4C2-3E6E-4345-60EF9C30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1C3AA-A79E-3483-FBAB-BFA29AD9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ПРОВЕРИМ!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5C46982-A0D1-1F0B-0CC5-756BD0172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52127"/>
              </p:ext>
            </p:extLst>
          </p:nvPr>
        </p:nvGraphicFramePr>
        <p:xfrm>
          <a:off x="157843" y="1241134"/>
          <a:ext cx="11876314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1. *3</a:t>
                      </a:r>
                    </a:p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2.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Nova" panose="020B0504020202020204" pitchFamily="34" charset="0"/>
                        </a:rPr>
                        <a:t>3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6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9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22121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3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+ 2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5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5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+ 2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7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ru-RU" sz="3200" dirty="0">
                          <a:latin typeface="Arial Nova" panose="020B0504020202020204" pitchFamily="34" charset="0"/>
                        </a:rPr>
                        <a:t>7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 3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21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21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+2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= 23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23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*3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 Nova" panose="020B0504020202020204" pitchFamily="34" charset="0"/>
                        </a:rPr>
                        <a:t>22121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8AA9C3E4-04C6-24D9-FC25-ABFAE2D60745}"/>
              </a:ext>
            </a:extLst>
          </p:cNvPr>
          <p:cNvSpPr/>
          <p:nvPr/>
        </p:nvSpPr>
        <p:spPr>
          <a:xfrm>
            <a:off x="3886199" y="4506685"/>
            <a:ext cx="4648200" cy="1529443"/>
          </a:xfrm>
          <a:prstGeom prst="wedgeRectCallout">
            <a:avLst>
              <a:gd name="adj1" fmla="val 5186"/>
              <a:gd name="adj2" fmla="val -736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Nova" panose="020B0504020202020204" pitchFamily="34" charset="0"/>
              </a:rPr>
              <a:t>Начать с конца. Последняя команда может быть </a:t>
            </a:r>
            <a:r>
              <a:rPr lang="ru-RU" sz="3200" b="1" dirty="0">
                <a:latin typeface="Arial Nova" panose="020B0504020202020204" pitchFamily="34" charset="0"/>
              </a:rPr>
              <a:t>*3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6D204-80F3-BBCE-F290-0ED7FAA09445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3EDEFB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99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48750-06EC-75BC-E83B-1D3B0B6AA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A9B01-3768-B20D-6E18-5B8D0B42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ЗАДАНИЕ ИЗ ОБ </a:t>
            </a:r>
            <a:r>
              <a:rPr lang="ru-RU" sz="6000" dirty="0" err="1"/>
              <a:t>ФИПИ</a:t>
            </a:r>
            <a:r>
              <a:rPr lang="ru-RU" sz="6000" dirty="0"/>
              <a:t> – </a:t>
            </a:r>
            <a:r>
              <a:rPr lang="ru-RU" sz="6000" b="1" dirty="0"/>
              <a:t>3</a:t>
            </a:r>
            <a:r>
              <a:rPr lang="ru-RU" sz="60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59E19-E2A0-21DA-41B2-648EC108BF24}"/>
              </a:ext>
            </a:extLst>
          </p:cNvPr>
          <p:cNvSpPr txBox="1"/>
          <p:nvPr/>
        </p:nvSpPr>
        <p:spPr>
          <a:xfrm>
            <a:off x="1155700" y="941981"/>
            <a:ext cx="10805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У исполнителя </a:t>
            </a:r>
            <a:r>
              <a:rPr lang="ru-RU" sz="2400" b="1" dirty="0" err="1">
                <a:latin typeface="Arial Nova" panose="020B0504020202020204" pitchFamily="34" charset="0"/>
              </a:rPr>
              <a:t>Квадратор</a:t>
            </a:r>
            <a:r>
              <a:rPr lang="ru-RU" sz="2400" dirty="0">
                <a:latin typeface="Arial Nova" panose="020B0504020202020204" pitchFamily="34" charset="0"/>
              </a:rPr>
              <a:t> две команды, которым присвоены номера:</a:t>
            </a:r>
          </a:p>
          <a:p>
            <a:r>
              <a:rPr lang="ru-RU" sz="2400" b="1" dirty="0">
                <a:latin typeface="Arial Nova" panose="020B0504020202020204" pitchFamily="34" charset="0"/>
              </a:rPr>
              <a:t>1. раздели на 3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b="1" dirty="0">
                <a:latin typeface="Arial Nova" panose="020B0504020202020204" pitchFamily="34" charset="0"/>
              </a:rPr>
              <a:t>2. возведи в квадрат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dirty="0">
                <a:latin typeface="Arial Nova" panose="020B0504020202020204" pitchFamily="34" charset="0"/>
              </a:rPr>
              <a:t>Первая из них уменьшает число на экране в 3 раза, вторая возводит число в квадрат. Исполнитель работает только с натуральными числами.</a:t>
            </a:r>
          </a:p>
          <a:p>
            <a:r>
              <a:rPr lang="ru-RU" sz="2400" dirty="0">
                <a:latin typeface="Arial Nova" panose="020B0504020202020204" pitchFamily="34" charset="0"/>
              </a:rPr>
              <a:t>Составьте алгоритм получения </a:t>
            </a:r>
            <a:r>
              <a:rPr lang="ru-RU" sz="2400" b="1" dirty="0">
                <a:latin typeface="Arial Nova" panose="020B0504020202020204" pitchFamily="34" charset="0"/>
              </a:rPr>
              <a:t>из числа 18 числа 16</a:t>
            </a:r>
            <a:r>
              <a:rPr lang="ru-RU" sz="2400" dirty="0">
                <a:latin typeface="Arial Nova" panose="020B0504020202020204" pitchFamily="34" charset="0"/>
              </a:rPr>
              <a:t>, содержащий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не более 4 команд. В ответе запишите только номера команд.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61186BE-A337-414B-D293-F95090C74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" y="941981"/>
            <a:ext cx="733438" cy="107752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7C8FBCD-FA4F-8F88-4B0F-12A7EE97AB8A}"/>
              </a:ext>
            </a:extLst>
          </p:cNvPr>
          <p:cNvGraphicFramePr>
            <a:graphicFrameLocks noGrp="1"/>
          </p:cNvGraphicFramePr>
          <p:nvPr/>
        </p:nvGraphicFramePr>
        <p:xfrm>
          <a:off x="157843" y="3690419"/>
          <a:ext cx="1187631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73673A-40C6-D8EB-8489-314836CB2AF4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4ABA78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14F1-8CFE-08AA-CCCB-DBBAD67B9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F8C3-66A1-9D3B-8104-D7C3AA1E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EB064602-4E9A-C964-10D7-8F213C01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0634-4C03-ED3C-393C-545039EF7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1E161-703B-6F67-6548-1A774D30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ПРОВЕРИМ!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08E13CE-8FE4-EA08-28A4-21A86CF4B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61434"/>
              </p:ext>
            </p:extLst>
          </p:nvPr>
        </p:nvGraphicFramePr>
        <p:xfrm>
          <a:off x="157843" y="1241134"/>
          <a:ext cx="1187631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572986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231571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427515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616528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1.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//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3</a:t>
                      </a:r>
                    </a:p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2.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**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ova" panose="020B0504020202020204" pitchFamily="34" charset="0"/>
                        </a:rPr>
                        <a:t>18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16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4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Nova" panose="020B0504020202020204" pitchFamily="34" charset="0"/>
                        </a:rPr>
                        <a:t>112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18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//3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 6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//3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2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en-US" sz="3200" dirty="0">
                          <a:latin typeface="Arial Nova" panose="020B0504020202020204" pitchFamily="34" charset="0"/>
                        </a:rPr>
                        <a:t> 2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**2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4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 4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**2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16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1122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C5845D30-A412-070E-247A-796C40A8E806}"/>
              </a:ext>
            </a:extLst>
          </p:cNvPr>
          <p:cNvSpPr/>
          <p:nvPr/>
        </p:nvSpPr>
        <p:spPr>
          <a:xfrm>
            <a:off x="4103914" y="4019005"/>
            <a:ext cx="4648200" cy="1088876"/>
          </a:xfrm>
          <a:prstGeom prst="wedgeRectCallout">
            <a:avLst>
              <a:gd name="adj1" fmla="val 6825"/>
              <a:gd name="adj2" fmla="val -7927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Nova" panose="020B0504020202020204" pitchFamily="34" charset="0"/>
              </a:rPr>
              <a:t>Начать с начала. Первая команда </a:t>
            </a:r>
            <a:r>
              <a:rPr lang="en-US" sz="3200" b="1" dirty="0">
                <a:latin typeface="Arial Nova" panose="020B0504020202020204" pitchFamily="34" charset="0"/>
              </a:rPr>
              <a:t>//3</a:t>
            </a:r>
            <a:endParaRPr lang="ru-RU" sz="3200" b="1" dirty="0"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6C63B-6678-4A60-C254-AAD8D93BD33F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4ABA78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38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3EEB6-D418-9404-4EE6-B017DE364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53183-65CA-FA3E-3DF7-E5AB8BEC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ЗАДАНИЕ ИЗ ОБ </a:t>
            </a:r>
            <a:r>
              <a:rPr lang="ru-RU" sz="6000" dirty="0" err="1"/>
              <a:t>ФИПИ</a:t>
            </a:r>
            <a:r>
              <a:rPr lang="ru-RU" sz="6000" dirty="0"/>
              <a:t> – </a:t>
            </a:r>
            <a:r>
              <a:rPr lang="ru-RU" sz="6000" b="1" dirty="0"/>
              <a:t>4</a:t>
            </a:r>
            <a:r>
              <a:rPr lang="ru-RU" sz="60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34E60-F778-FE5E-56DF-0DC7A76B2D7F}"/>
              </a:ext>
            </a:extLst>
          </p:cNvPr>
          <p:cNvSpPr txBox="1"/>
          <p:nvPr/>
        </p:nvSpPr>
        <p:spPr>
          <a:xfrm>
            <a:off x="1155700" y="941981"/>
            <a:ext cx="10805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У исполнителя </a:t>
            </a:r>
            <a:r>
              <a:rPr lang="ru-RU" sz="2400" b="1" dirty="0" err="1">
                <a:latin typeface="Arial Nova" panose="020B0504020202020204" pitchFamily="34" charset="0"/>
              </a:rPr>
              <a:t>Квадратор</a:t>
            </a:r>
            <a:r>
              <a:rPr lang="ru-RU" sz="2400" dirty="0">
                <a:latin typeface="Arial Nova" panose="020B0504020202020204" pitchFamily="34" charset="0"/>
              </a:rPr>
              <a:t> две команды, которым присвоены номера:</a:t>
            </a:r>
          </a:p>
          <a:p>
            <a:r>
              <a:rPr lang="ru-RU" sz="2400" b="1" dirty="0">
                <a:latin typeface="Arial Nova" panose="020B0504020202020204" pitchFamily="34" charset="0"/>
              </a:rPr>
              <a:t>1. зачеркни справа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b="1" dirty="0">
                <a:latin typeface="Arial Nova" panose="020B0504020202020204" pitchFamily="34" charset="0"/>
              </a:rPr>
              <a:t>2. возведи в квадрат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dirty="0">
                <a:latin typeface="Arial Nova" panose="020B0504020202020204" pitchFamily="34" charset="0"/>
              </a:rPr>
              <a:t>Первая из них удаляет крайнюю правую цифру числа на экране,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вторая возводит число в квадрат. </a:t>
            </a:r>
          </a:p>
          <a:p>
            <a:r>
              <a:rPr lang="ru-RU" sz="2400" dirty="0">
                <a:latin typeface="Arial Nova" panose="020B0504020202020204" pitchFamily="34" charset="0"/>
              </a:rPr>
              <a:t>Составьте алгоритм получения </a:t>
            </a:r>
            <a:r>
              <a:rPr lang="ru-RU" sz="2400" b="1" dirty="0">
                <a:latin typeface="Arial Nova" panose="020B0504020202020204" pitchFamily="34" charset="0"/>
              </a:rPr>
              <a:t>из числа 5 числа 1</a:t>
            </a:r>
            <a:r>
              <a:rPr lang="ru-RU" sz="2400" dirty="0">
                <a:latin typeface="Arial Nova" panose="020B0504020202020204" pitchFamily="34" charset="0"/>
              </a:rPr>
              <a:t>, содержащий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не более 5 команд. В ответе запишите только номера команд.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D15B73-927D-F7C9-BFB8-3D386AA8C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" y="941981"/>
            <a:ext cx="733438" cy="107752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FA9CA82-08B0-6C25-2257-49D71B541FEF}"/>
              </a:ext>
            </a:extLst>
          </p:cNvPr>
          <p:cNvGraphicFramePr>
            <a:graphicFrameLocks noGrp="1"/>
          </p:cNvGraphicFramePr>
          <p:nvPr/>
        </p:nvGraphicFramePr>
        <p:xfrm>
          <a:off x="157843" y="3690419"/>
          <a:ext cx="1187631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E360A2-4FE9-B9B6-6BB5-51D668495BCD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28809B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34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8E9D-72BF-A694-42C7-044C52B83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74D77-B958-5BAF-6C13-9025F88D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E50250CE-DED3-2C06-2ED8-A3D5401EC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9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3081E-9AA1-616D-66AF-7D939874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C60CE-D1B6-FDE9-8DE8-64947024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ПРОВЕРИМ!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FEF5962-4611-E534-660C-74F3BC9B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68935"/>
              </p:ext>
            </p:extLst>
          </p:nvPr>
        </p:nvGraphicFramePr>
        <p:xfrm>
          <a:off x="157843" y="1241134"/>
          <a:ext cx="11876314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1. _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Х</a:t>
                      </a:r>
                    </a:p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2.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**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Nova" panose="020B0504020202020204" pitchFamily="34" charset="0"/>
                        </a:rPr>
                        <a:t>5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1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1221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5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**2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25</a:t>
                      </a: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25 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2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en-US" sz="3200" dirty="0">
                          <a:latin typeface="Arial Nova" panose="020B0504020202020204" pitchFamily="34" charset="0"/>
                        </a:rPr>
                        <a:t> 2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**2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4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 4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**2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16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16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122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52D69332-8B37-7860-59D1-E945D56C3159}"/>
              </a:ext>
            </a:extLst>
          </p:cNvPr>
          <p:cNvSpPr/>
          <p:nvPr/>
        </p:nvSpPr>
        <p:spPr>
          <a:xfrm>
            <a:off x="3864428" y="4508950"/>
            <a:ext cx="4648200" cy="1107916"/>
          </a:xfrm>
          <a:prstGeom prst="wedgeRectCallout">
            <a:avLst>
              <a:gd name="adj1" fmla="val 7060"/>
              <a:gd name="adj2" fmla="val -8232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Nova" panose="020B0504020202020204" pitchFamily="34" charset="0"/>
              </a:rPr>
              <a:t>Начать с начала. Первая команда </a:t>
            </a:r>
            <a:r>
              <a:rPr lang="ru-RU" sz="3200" b="1" dirty="0">
                <a:latin typeface="Arial Nova" panose="020B0504020202020204" pitchFamily="34" charset="0"/>
              </a:rPr>
              <a:t>**2</a:t>
            </a:r>
          </a:p>
        </p:txBody>
      </p:sp>
      <p:sp>
        <p:nvSpPr>
          <p:cNvPr id="8" name="Знак умножения 7">
            <a:extLst>
              <a:ext uri="{FF2B5EF4-FFF2-40B4-BE49-F238E27FC236}">
                <a16:creationId xmlns:a16="http://schemas.microsoft.com/office/drawing/2014/main" id="{155EF991-17B3-AAB5-A6F3-9A8664C6454D}"/>
              </a:ext>
            </a:extLst>
          </p:cNvPr>
          <p:cNvSpPr/>
          <p:nvPr/>
        </p:nvSpPr>
        <p:spPr>
          <a:xfrm>
            <a:off x="8196943" y="2181363"/>
            <a:ext cx="457200" cy="658090"/>
          </a:xfrm>
          <a:prstGeom prst="mathMultiply">
            <a:avLst>
              <a:gd name="adj1" fmla="val 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Знак умножения 8">
            <a:extLst>
              <a:ext uri="{FF2B5EF4-FFF2-40B4-BE49-F238E27FC236}">
                <a16:creationId xmlns:a16="http://schemas.microsoft.com/office/drawing/2014/main" id="{BA510453-4F8D-3AFA-2A77-90ECEDD580CA}"/>
              </a:ext>
            </a:extLst>
          </p:cNvPr>
          <p:cNvSpPr/>
          <p:nvPr/>
        </p:nvSpPr>
        <p:spPr>
          <a:xfrm>
            <a:off x="8196943" y="3660526"/>
            <a:ext cx="457200" cy="658090"/>
          </a:xfrm>
          <a:prstGeom prst="mathMultiply">
            <a:avLst>
              <a:gd name="adj1" fmla="val 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F0CA2-210A-F552-CE37-526A11B6AC8B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28809B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70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C52C3-802F-F722-B056-447494308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4F6A-D83B-44EF-E709-D1D90CCD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ЗАДАНИЕ ИЗ ОБ </a:t>
            </a:r>
            <a:r>
              <a:rPr lang="ru-RU" sz="6000" dirty="0" err="1"/>
              <a:t>ФИПИ</a:t>
            </a:r>
            <a:r>
              <a:rPr lang="ru-RU" sz="6000" dirty="0"/>
              <a:t> – </a:t>
            </a:r>
            <a:r>
              <a:rPr lang="ru-RU" sz="6000" b="1" dirty="0"/>
              <a:t>5</a:t>
            </a:r>
            <a:r>
              <a:rPr lang="ru-RU" sz="60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30C6-1896-CE38-A134-78C82679E42D}"/>
              </a:ext>
            </a:extLst>
          </p:cNvPr>
          <p:cNvSpPr txBox="1"/>
          <p:nvPr/>
        </p:nvSpPr>
        <p:spPr>
          <a:xfrm>
            <a:off x="1155700" y="941981"/>
            <a:ext cx="10805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У исполнителя </a:t>
            </a:r>
            <a:r>
              <a:rPr lang="ru-RU" sz="2400" b="1" dirty="0">
                <a:latin typeface="Arial Nova" panose="020B0504020202020204" pitchFamily="34" charset="0"/>
              </a:rPr>
              <a:t>Вычислитель</a:t>
            </a:r>
            <a:r>
              <a:rPr lang="ru-RU" sz="2400" dirty="0">
                <a:latin typeface="Arial Nova" panose="020B0504020202020204" pitchFamily="34" charset="0"/>
              </a:rPr>
              <a:t> две команды, которым присвоены номера:</a:t>
            </a:r>
          </a:p>
          <a:p>
            <a:r>
              <a:rPr lang="ru-RU" sz="2400" b="1" dirty="0">
                <a:latin typeface="Arial Nova" panose="020B0504020202020204" pitchFamily="34" charset="0"/>
              </a:rPr>
              <a:t>1. приписать 4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b="1" dirty="0">
                <a:latin typeface="Arial Nova" panose="020B0504020202020204" pitchFamily="34" charset="0"/>
              </a:rPr>
              <a:t>2. разделить на 2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dirty="0">
                <a:latin typeface="Arial Nova" panose="020B0504020202020204" pitchFamily="34" charset="0"/>
              </a:rPr>
              <a:t>Первая из них приписывает к числу справа 4, 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вторая уменьшает его в 2 раза. </a:t>
            </a:r>
          </a:p>
          <a:p>
            <a:r>
              <a:rPr lang="ru-RU" sz="2400" dirty="0">
                <a:latin typeface="Arial Nova" panose="020B0504020202020204" pitchFamily="34" charset="0"/>
              </a:rPr>
              <a:t>Составьте алгоритм получения </a:t>
            </a:r>
            <a:r>
              <a:rPr lang="ru-RU" sz="2400" b="1" dirty="0">
                <a:latin typeface="Arial Nova" panose="020B0504020202020204" pitchFamily="34" charset="0"/>
              </a:rPr>
              <a:t>из числа 8 числа 7</a:t>
            </a:r>
            <a:r>
              <a:rPr lang="ru-RU" sz="2400" dirty="0">
                <a:latin typeface="Arial Nova" panose="020B0504020202020204" pitchFamily="34" charset="0"/>
              </a:rPr>
              <a:t>, содержащий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не более 5 команд. В ответе запишите только номера команд.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1CD543-DCB0-DB55-4001-4B1E512C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" y="941981"/>
            <a:ext cx="733438" cy="107752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03E4BBE-16EB-1FDC-D1C6-34A2CBC24FB5}"/>
              </a:ext>
            </a:extLst>
          </p:cNvPr>
          <p:cNvGraphicFramePr>
            <a:graphicFrameLocks noGrp="1"/>
          </p:cNvGraphicFramePr>
          <p:nvPr/>
        </p:nvGraphicFramePr>
        <p:xfrm>
          <a:off x="157843" y="3690419"/>
          <a:ext cx="1187631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F0D53C-E779-0A95-CD05-0DDD006318A1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074</a:t>
            </a:r>
            <a:r>
              <a:rPr lang="en-US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D05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86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5CEC5-165A-AD4E-904C-370C53D3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BADE0-4A13-C885-202F-8858438E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ECE58C91-1E70-1741-5B45-008E498E0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7658-C80E-960E-6060-6C7C2F04E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A4BAC13-7442-77BB-580A-DC7601C98048}"/>
              </a:ext>
            </a:extLst>
          </p:cNvPr>
          <p:cNvGrpSpPr/>
          <p:nvPr/>
        </p:nvGrpSpPr>
        <p:grpSpPr>
          <a:xfrm>
            <a:off x="3624650" y="1536304"/>
            <a:ext cx="4942699" cy="3128341"/>
            <a:chOff x="6958150" y="248194"/>
            <a:chExt cx="3187337" cy="2017334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F053500-F535-4045-A31F-78B02ED4D864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BEA5EAF-14C8-5F3A-94EE-56EE6AB99DF3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DB97536-2B39-4FD4-E5CA-C906D455AD41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60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810BFAC-3C99-1F44-3DF9-0EC9FE2A35C2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3E57A22-7746-C908-43C0-2059AFAD9D5B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15DE80F-A728-FA83-CFF1-024E8AF94BC2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AF2B583-4F07-85B0-660D-05D75C8534C5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8604D-B6F3-6B03-7121-3D4C9064E4F2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35130BC-C918-9566-BECB-F336CEA3268E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250833E5-3941-773E-E952-956E3E3F9D49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C6C5E35-E817-1474-A0E5-7C666E0698B0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C20A872-19CC-EDC5-F8A5-F7D4324DA33A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E0804185-58EF-9AFF-6F3E-95182D8F0061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345D561-CC88-CBDF-E6B7-2BA1191189D7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5017BDD-FA97-EDCC-D017-121628FCE92C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5979D25-7014-F77A-75D6-C7D7DB9B48E9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4C2D49-0CE7-9B2D-23E6-4A85962EA8F9}"/>
              </a:ext>
            </a:extLst>
          </p:cNvPr>
          <p:cNvSpPr txBox="1"/>
          <p:nvPr/>
        </p:nvSpPr>
        <p:spPr>
          <a:xfrm rot="21135753">
            <a:off x="7724766" y="4662671"/>
            <a:ext cx="4366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Обрабатывает целые числа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D0BCD-4613-BAD5-D9D5-8CDFA2742732}"/>
              </a:ext>
            </a:extLst>
          </p:cNvPr>
          <p:cNvSpPr txBox="1"/>
          <p:nvPr/>
        </p:nvSpPr>
        <p:spPr>
          <a:xfrm rot="21135753">
            <a:off x="433788" y="3360332"/>
            <a:ext cx="3687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Умеет умножать </a:t>
            </a:r>
            <a:br>
              <a:rPr lang="ru-RU" sz="4400" dirty="0">
                <a:latin typeface="Arial Nova" panose="020B0504020202020204" pitchFamily="34" charset="0"/>
              </a:rPr>
            </a:br>
            <a:r>
              <a:rPr lang="ru-RU" sz="4400" dirty="0">
                <a:latin typeface="Arial Nova" panose="020B0504020202020204" pitchFamily="34" charset="0"/>
              </a:rPr>
              <a:t>на 2 </a:t>
            </a:r>
            <a:br>
              <a:rPr lang="ru-RU" sz="4400" dirty="0">
                <a:latin typeface="Arial Nova" panose="020B0504020202020204" pitchFamily="34" charset="0"/>
              </a:rPr>
            </a:br>
            <a:r>
              <a:rPr lang="ru-RU" sz="4400" dirty="0">
                <a:latin typeface="Arial Nova" panose="020B0504020202020204" pitchFamily="34" charset="0"/>
              </a:rPr>
              <a:t>и вычитать 5</a:t>
            </a:r>
          </a:p>
        </p:txBody>
      </p:sp>
      <p:pic>
        <p:nvPicPr>
          <p:cNvPr id="5" name="Рисунок 4" descr="Мультипликационная bee с увеличительным стеклом">
            <a:extLst>
              <a:ext uri="{FF2B5EF4-FFF2-40B4-BE49-F238E27FC236}">
                <a16:creationId xmlns:a16="http://schemas.microsoft.com/office/drawing/2014/main" id="{1D4E9E49-4AF2-E85F-81D0-CDF950FAC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5" y="342120"/>
            <a:ext cx="2251476" cy="25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8CAA3A-3569-1E6C-04BF-16D2A1C17FFC}"/>
              </a:ext>
            </a:extLst>
          </p:cNvPr>
          <p:cNvSpPr txBox="1"/>
          <p:nvPr/>
        </p:nvSpPr>
        <p:spPr>
          <a:xfrm>
            <a:off x="4750997" y="60770"/>
            <a:ext cx="3565819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Исполнитель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A95F5-C1AF-8539-B4A1-704697A43556}"/>
              </a:ext>
            </a:extLst>
          </p:cNvPr>
          <p:cNvSpPr txBox="1"/>
          <p:nvPr/>
        </p:nvSpPr>
        <p:spPr>
          <a:xfrm rot="21236749">
            <a:off x="216577" y="2833948"/>
            <a:ext cx="1330677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СКИ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1017E3-57DC-5E6A-422F-F6F02014CAEC}"/>
              </a:ext>
            </a:extLst>
          </p:cNvPr>
          <p:cNvSpPr txBox="1"/>
          <p:nvPr/>
        </p:nvSpPr>
        <p:spPr>
          <a:xfrm>
            <a:off x="4252348" y="593843"/>
            <a:ext cx="370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Nova" panose="020B0504020202020204" pitchFamily="34" charset="0"/>
              </a:rPr>
              <a:t>Калькулятор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684B51-2DE2-DF33-DFD1-96DC1550DDEF}"/>
              </a:ext>
            </a:extLst>
          </p:cNvPr>
          <p:cNvSpPr txBox="1"/>
          <p:nvPr/>
        </p:nvSpPr>
        <p:spPr>
          <a:xfrm>
            <a:off x="10082340" y="1410398"/>
            <a:ext cx="9195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*2</a:t>
            </a:r>
          </a:p>
          <a:p>
            <a:r>
              <a:rPr lang="ru-RU" sz="4400" dirty="0">
                <a:latin typeface="Arial Nova" panose="020B0504020202020204" pitchFamily="34" charset="0"/>
              </a:rPr>
              <a:t>-5</a:t>
            </a:r>
          </a:p>
          <a:p>
            <a:r>
              <a:rPr lang="ru-RU" sz="4400" dirty="0">
                <a:latin typeface="Arial Nova" panose="020B0504020202020204" pitchFamily="34" charset="0"/>
              </a:rPr>
              <a:t>-5</a:t>
            </a:r>
          </a:p>
          <a:p>
            <a:r>
              <a:rPr lang="ru-RU" sz="4400" dirty="0">
                <a:latin typeface="Arial Nova" panose="020B0504020202020204" pitchFamily="34" charset="0"/>
              </a:rPr>
              <a:t>*2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47A736-6BDE-D3E7-DD15-A34E9E421FA1}"/>
              </a:ext>
            </a:extLst>
          </p:cNvPr>
          <p:cNvSpPr txBox="1"/>
          <p:nvPr/>
        </p:nvSpPr>
        <p:spPr>
          <a:xfrm>
            <a:off x="9065998" y="770151"/>
            <a:ext cx="2675804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Алгоритм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B1576E-81F2-DA2A-1CBF-2F7F9992E1D7}"/>
              </a:ext>
            </a:extLst>
          </p:cNvPr>
          <p:cNvSpPr txBox="1"/>
          <p:nvPr/>
        </p:nvSpPr>
        <p:spPr>
          <a:xfrm rot="21094001">
            <a:off x="5574010" y="5494716"/>
            <a:ext cx="2212309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Arial Nova" panose="020B0504020202020204" pitchFamily="34" charset="0"/>
              </a:rPr>
              <a:t>Данные</a:t>
            </a:r>
          </a:p>
        </p:txBody>
      </p:sp>
    </p:spTree>
    <p:extLst>
      <p:ext uri="{BB962C8B-B14F-4D97-AF65-F5344CB8AC3E}">
        <p14:creationId xmlns:p14="http://schemas.microsoft.com/office/powerpoint/2010/main" val="3991190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A0234-49A8-F002-8843-9FA265FE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31C52-9A8B-215E-F90B-4876BA6A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ПРОВЕРИМ!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04523EA-1D29-2C2B-1211-06966D5F7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13972"/>
              </p:ext>
            </p:extLst>
          </p:nvPr>
        </p:nvGraphicFramePr>
        <p:xfrm>
          <a:off x="157843" y="1241134"/>
          <a:ext cx="11876314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1. _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4</a:t>
                      </a:r>
                    </a:p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2.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//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7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Nova" panose="020B0504020202020204" pitchFamily="34" charset="0"/>
                        </a:rPr>
                        <a:t>22212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//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4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 4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//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2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en-US" sz="3200" dirty="0">
                          <a:latin typeface="Arial Nova" panose="020B0504020202020204" pitchFamily="34" charset="0"/>
                        </a:rPr>
                        <a:t> 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//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 1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 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14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1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//2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22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411D396F-2BBE-A0B6-25D6-01EC717BBF5C}"/>
              </a:ext>
            </a:extLst>
          </p:cNvPr>
          <p:cNvSpPr/>
          <p:nvPr/>
        </p:nvSpPr>
        <p:spPr>
          <a:xfrm>
            <a:off x="3864428" y="4508950"/>
            <a:ext cx="4648200" cy="1107916"/>
          </a:xfrm>
          <a:prstGeom prst="wedgeRectCallout">
            <a:avLst>
              <a:gd name="adj1" fmla="val 7060"/>
              <a:gd name="adj2" fmla="val -810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Nova" panose="020B0504020202020204" pitchFamily="34" charset="0"/>
              </a:rPr>
              <a:t>Начать с конца. 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Последняя команда </a:t>
            </a:r>
            <a:r>
              <a:rPr lang="en-US" sz="3200" b="1" dirty="0">
                <a:latin typeface="Arial Nova" panose="020B0504020202020204" pitchFamily="34" charset="0"/>
              </a:rPr>
              <a:t>//</a:t>
            </a:r>
            <a:r>
              <a:rPr lang="ru-RU" sz="3200" b="1" dirty="0"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40908-88D7-D582-F291-7168340169D2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074</a:t>
            </a:r>
            <a:r>
              <a:rPr lang="en-US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D05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41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8423-2DA5-D052-6979-26F6852D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0DEE2-E9DB-4011-B239-7EEC9ACA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ЗАДАНИЕ ИЗ ОБ </a:t>
            </a:r>
            <a:r>
              <a:rPr lang="ru-RU" sz="6000" dirty="0" err="1"/>
              <a:t>ФИПИ</a:t>
            </a:r>
            <a:r>
              <a:rPr lang="ru-RU" sz="6000" dirty="0"/>
              <a:t> – </a:t>
            </a:r>
            <a:r>
              <a:rPr lang="ru-RU" sz="6000" b="1" dirty="0"/>
              <a:t>6</a:t>
            </a:r>
            <a:r>
              <a:rPr lang="ru-RU" sz="60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AE01C-8598-CB52-7FB2-2DEFC1E40FED}"/>
              </a:ext>
            </a:extLst>
          </p:cNvPr>
          <p:cNvSpPr txBox="1"/>
          <p:nvPr/>
        </p:nvSpPr>
        <p:spPr>
          <a:xfrm>
            <a:off x="1155700" y="941981"/>
            <a:ext cx="10805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ova" panose="020B0504020202020204" pitchFamily="34" charset="0"/>
              </a:rPr>
              <a:t>У исполнителя </a:t>
            </a:r>
            <a:r>
              <a:rPr lang="ru-RU" sz="2400" b="1" dirty="0">
                <a:latin typeface="Arial Nova" panose="020B0504020202020204" pitchFamily="34" charset="0"/>
              </a:rPr>
              <a:t>Вычислитель</a:t>
            </a:r>
            <a:r>
              <a:rPr lang="ru-RU" sz="2400" dirty="0">
                <a:latin typeface="Arial Nova" panose="020B0504020202020204" pitchFamily="34" charset="0"/>
              </a:rPr>
              <a:t> две команды, которым присвоены номера:</a:t>
            </a:r>
          </a:p>
          <a:p>
            <a:r>
              <a:rPr lang="ru-RU" sz="2400" b="1" dirty="0">
                <a:latin typeface="Arial Nova" panose="020B0504020202020204" pitchFamily="34" charset="0"/>
              </a:rPr>
              <a:t>1. зачеркни слева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b="1" dirty="0">
                <a:latin typeface="Arial Nova" panose="020B0504020202020204" pitchFamily="34" charset="0"/>
              </a:rPr>
              <a:t>2. возведи в квадрат</a:t>
            </a:r>
            <a:endParaRPr lang="ru-RU" sz="2400" dirty="0">
              <a:latin typeface="Arial Nova" panose="020B0504020202020204" pitchFamily="34" charset="0"/>
            </a:endParaRPr>
          </a:p>
          <a:p>
            <a:r>
              <a:rPr lang="ru-RU" sz="2400" dirty="0">
                <a:latin typeface="Arial Nova" panose="020B0504020202020204" pitchFamily="34" charset="0"/>
              </a:rPr>
              <a:t>Первая из них удаляет крайнюю левую цифру числа на экране, </a:t>
            </a:r>
            <a:br>
              <a:rPr lang="en-US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вторая возводит число в квадрат.</a:t>
            </a:r>
          </a:p>
          <a:p>
            <a:r>
              <a:rPr lang="ru-RU" sz="2400" dirty="0">
                <a:latin typeface="Arial Nova" panose="020B0504020202020204" pitchFamily="34" charset="0"/>
              </a:rPr>
              <a:t>Составьте алгоритм получения </a:t>
            </a:r>
            <a:r>
              <a:rPr lang="ru-RU" sz="2400" b="1" dirty="0">
                <a:latin typeface="Arial Nova" panose="020B0504020202020204" pitchFamily="34" charset="0"/>
              </a:rPr>
              <a:t>из числа 8 числа 56</a:t>
            </a:r>
            <a:r>
              <a:rPr lang="ru-RU" sz="2400" dirty="0">
                <a:latin typeface="Arial Nova" panose="020B0504020202020204" pitchFamily="34" charset="0"/>
              </a:rPr>
              <a:t>, содержащий </a:t>
            </a:r>
            <a:br>
              <a:rPr lang="ru-RU" sz="2400" dirty="0">
                <a:latin typeface="Arial Nova" panose="020B0504020202020204" pitchFamily="34" charset="0"/>
              </a:rPr>
            </a:br>
            <a:r>
              <a:rPr lang="ru-RU" sz="2400" dirty="0">
                <a:latin typeface="Arial Nova" panose="020B0504020202020204" pitchFamily="34" charset="0"/>
              </a:rPr>
              <a:t>не более 5 команд. В ответе запишите только номера команд.</a:t>
            </a:r>
          </a:p>
        </p:txBody>
      </p:sp>
      <p:pic>
        <p:nvPicPr>
          <p:cNvPr id="4" name="Рисунок 3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4A1544-F401-2000-160B-229568E3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9" y="941981"/>
            <a:ext cx="733438" cy="107752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4C3AA1C-C7C7-F3E8-9178-1E39E7A54F3B}"/>
              </a:ext>
            </a:extLst>
          </p:cNvPr>
          <p:cNvGraphicFramePr>
            <a:graphicFrameLocks noGrp="1"/>
          </p:cNvGraphicFramePr>
          <p:nvPr/>
        </p:nvGraphicFramePr>
        <p:xfrm>
          <a:off x="157843" y="3690419"/>
          <a:ext cx="1187631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186BC4-57A1-0629-4622-846E14D7C43E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2AEBC2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86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C282-5684-6178-2783-5135019C3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3622-E8FC-65CC-AE8E-BCC0A05C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6DBCCEFB-1429-C895-D74D-092E0B1E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7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9890A-09BA-153A-EF1D-49D1227CE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F16E8-6B8D-32B0-413B-CC1BE75D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ПРОВЕРИМ</a:t>
            </a:r>
            <a:r>
              <a:rPr lang="ru-RU" sz="6000" b="1" dirty="0"/>
              <a:t>!</a:t>
            </a:r>
            <a:r>
              <a:rPr lang="ru-RU" sz="6000" dirty="0"/>
              <a:t>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4AD891-7E59-85F2-4748-F825D542C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50531"/>
              </p:ext>
            </p:extLst>
          </p:nvPr>
        </p:nvGraphicFramePr>
        <p:xfrm>
          <a:off x="157843" y="1241134"/>
          <a:ext cx="11876314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  <a:gridCol w="2853559">
                  <a:extLst>
                    <a:ext uri="{9D8B030D-6E8A-4147-A177-3AD203B41FA5}">
                      <a16:colId xmlns:a16="http://schemas.microsoft.com/office/drawing/2014/main" val="3857887598"/>
                    </a:ext>
                  </a:extLst>
                </a:gridCol>
                <a:gridCol w="2301766">
                  <a:extLst>
                    <a:ext uri="{9D8B030D-6E8A-4147-A177-3AD203B41FA5}">
                      <a16:colId xmlns:a16="http://schemas.microsoft.com/office/drawing/2014/main" val="2485439350"/>
                    </a:ext>
                  </a:extLst>
                </a:gridCol>
                <a:gridCol w="2396358">
                  <a:extLst>
                    <a:ext uri="{9D8B030D-6E8A-4147-A177-3AD203B41FA5}">
                      <a16:colId xmlns:a16="http://schemas.microsoft.com/office/drawing/2014/main" val="1924340833"/>
                    </a:ext>
                  </a:extLst>
                </a:gridCol>
                <a:gridCol w="1771369">
                  <a:extLst>
                    <a:ext uri="{9D8B030D-6E8A-4147-A177-3AD203B41FA5}">
                      <a16:colId xmlns:a16="http://schemas.microsoft.com/office/drawing/2014/main" val="116619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ОГРАНИЧЕНИЕ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1.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Х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_</a:t>
                      </a:r>
                    </a:p>
                    <a:p>
                      <a:pPr marL="0" indent="0"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2. **2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56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 Nova" panose="020B0504020202020204" pitchFamily="34" charset="0"/>
                        </a:rPr>
                        <a:t>К </a:t>
                      </a:r>
                      <a:r>
                        <a:rPr lang="ru-RU" sz="32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 5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22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**2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6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4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64 = 4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4 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**2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</a:p>
                    <a:p>
                      <a:pPr algn="l"/>
                      <a:r>
                        <a:rPr lang="en-US" sz="320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**2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= 256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56   = 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Arial Nova" panose="020B0504020202020204" pitchFamily="34" charset="0"/>
                        </a:rPr>
                        <a:t>21221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C939DF51-17B7-5E8C-B230-D0D0C35F84F6}"/>
              </a:ext>
            </a:extLst>
          </p:cNvPr>
          <p:cNvSpPr/>
          <p:nvPr/>
        </p:nvSpPr>
        <p:spPr>
          <a:xfrm>
            <a:off x="3771900" y="4485304"/>
            <a:ext cx="4648200" cy="1187209"/>
          </a:xfrm>
          <a:prstGeom prst="wedgeRectCallout">
            <a:avLst>
              <a:gd name="adj1" fmla="val 8230"/>
              <a:gd name="adj2" fmla="val -732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Nova" panose="020B0504020202020204" pitchFamily="34" charset="0"/>
              </a:rPr>
              <a:t>Начать с начала. 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Первая команда </a:t>
            </a:r>
            <a:r>
              <a:rPr lang="ru-RU" sz="3200" b="1" dirty="0">
                <a:latin typeface="Arial Nova" panose="020B0504020202020204" pitchFamily="34" charset="0"/>
              </a:rPr>
              <a:t>**2</a:t>
            </a:r>
          </a:p>
        </p:txBody>
      </p:sp>
      <p:sp>
        <p:nvSpPr>
          <p:cNvPr id="8" name="Знак умножения 7">
            <a:extLst>
              <a:ext uri="{FF2B5EF4-FFF2-40B4-BE49-F238E27FC236}">
                <a16:creationId xmlns:a16="http://schemas.microsoft.com/office/drawing/2014/main" id="{74054ABF-2F6F-0A92-AE34-7F5298D23967}"/>
              </a:ext>
            </a:extLst>
          </p:cNvPr>
          <p:cNvSpPr/>
          <p:nvPr/>
        </p:nvSpPr>
        <p:spPr>
          <a:xfrm>
            <a:off x="7892143" y="2183179"/>
            <a:ext cx="457200" cy="658090"/>
          </a:xfrm>
          <a:prstGeom prst="mathMultiply">
            <a:avLst>
              <a:gd name="adj1" fmla="val 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9" name="Знак умножения 8">
            <a:extLst>
              <a:ext uri="{FF2B5EF4-FFF2-40B4-BE49-F238E27FC236}">
                <a16:creationId xmlns:a16="http://schemas.microsoft.com/office/drawing/2014/main" id="{92065618-C7C1-1E65-0398-88CA72ED52F5}"/>
              </a:ext>
            </a:extLst>
          </p:cNvPr>
          <p:cNvSpPr/>
          <p:nvPr/>
        </p:nvSpPr>
        <p:spPr>
          <a:xfrm>
            <a:off x="7892143" y="3631044"/>
            <a:ext cx="457200" cy="658090"/>
          </a:xfrm>
          <a:prstGeom prst="mathMultiply">
            <a:avLst>
              <a:gd name="adj1" fmla="val 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B4829-8A56-FCF4-D11C-DDE155516866}"/>
              </a:ext>
            </a:extLst>
          </p:cNvPr>
          <p:cNvSpPr txBox="1"/>
          <p:nvPr/>
        </p:nvSpPr>
        <p:spPr>
          <a:xfrm>
            <a:off x="60313" y="224868"/>
            <a:ext cx="117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Номер: </a:t>
            </a:r>
            <a:b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55154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2AEBC2</a:t>
            </a:r>
            <a:endParaRPr lang="ru-RU" b="1" kern="0" dirty="0">
              <a:solidFill>
                <a:srgbClr val="055154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65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84AE-E70D-4D02-FE1B-5291E941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7ECA-5B01-2F03-857B-1B65EE8B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КАКИЕ ЗАТРУДНЕНИЯ?</a:t>
            </a:r>
            <a:endParaRPr lang="ru-RU" dirty="0"/>
          </a:p>
        </p:txBody>
      </p:sp>
      <p:pic>
        <p:nvPicPr>
          <p:cNvPr id="4" name="Рисунок 3" descr="Мультяшная мультяшная мультяш">
            <a:extLst>
              <a:ext uri="{FF2B5EF4-FFF2-40B4-BE49-F238E27FC236}">
                <a16:creationId xmlns:a16="http://schemas.microsoft.com/office/drawing/2014/main" id="{BE4A7F53-00B5-588A-8057-4630FA8D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0" y="434423"/>
            <a:ext cx="1844176" cy="23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0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0FAAD-793D-1B23-203D-6528F1B0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CD38E-83A2-3D0D-7AB9-D613CEE9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ТРЕНИРОВКА ЗАДАНИЯ 5 ОГЭ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CABB9-8F1A-F338-EC03-72265B6565FF}"/>
              </a:ext>
            </a:extLst>
          </p:cNvPr>
          <p:cNvSpPr txBox="1"/>
          <p:nvPr/>
        </p:nvSpPr>
        <p:spPr>
          <a:xfrm>
            <a:off x="1947590" y="1161315"/>
            <a:ext cx="9447475" cy="4732321"/>
          </a:xfrm>
          <a:prstGeom prst="rect">
            <a:avLst/>
          </a:prstGeom>
          <a:noFill/>
          <a:ln w="28575">
            <a:solidFill>
              <a:srgbClr val="5EB7C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ova" panose="020B0504020202020204" pitchFamily="34" charset="0"/>
                <a:hlinkClick r:id="rId2"/>
              </a:rPr>
              <a:t>https://oge.fipi.ru/bank</a:t>
            </a:r>
            <a:r>
              <a:rPr lang="ru-RU" sz="3600" dirty="0">
                <a:latin typeface="Arial Nova" panose="020B0504020202020204" pitchFamily="34" charset="0"/>
              </a:rPr>
              <a:t> </a:t>
            </a:r>
          </a:p>
          <a:p>
            <a:endParaRPr lang="ru-RU" sz="2400" dirty="0">
              <a:latin typeface="Arial Nova" panose="020B05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800" dirty="0" err="1">
                <a:latin typeface="Arial Nova" panose="020B0504020202020204" pitchFamily="34" charset="0"/>
              </a:rPr>
              <a:t>ФИПИ</a:t>
            </a:r>
            <a:r>
              <a:rPr lang="ru-RU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Открытый банк заданий ОГЭ </a:t>
            </a:r>
            <a:r>
              <a:rPr lang="en-US" sz="28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Информатика:</a:t>
            </a:r>
          </a:p>
          <a:p>
            <a:pPr>
              <a:lnSpc>
                <a:spcPct val="125000"/>
              </a:lnSpc>
            </a:pPr>
            <a:r>
              <a:rPr lang="ru-RU" sz="2800" b="1" dirty="0">
                <a:latin typeface="Arial Nova" panose="020B0504020202020204" pitchFamily="34" charset="0"/>
              </a:rPr>
              <a:t>Открытый банк заданий ОГЭ | Информатика</a:t>
            </a:r>
            <a:b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</a:b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ПОДБОР ЗАДАНИЙ</a:t>
            </a:r>
            <a:endParaRPr lang="en-US" sz="28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ru-R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Темы КЭС</a:t>
            </a:r>
            <a:endParaRPr lang="en-US" sz="2800" b="1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Выбор  </a:t>
            </a:r>
            <a:r>
              <a:rPr lang="en-US" sz="2800" dirty="0">
                <a:latin typeface="Arial Nova" panose="020B0504020202020204" pitchFamily="34" charset="0"/>
                <a:sym typeface="Wingdings" panose="05000000000000000000" pitchFamily="2" charset="2"/>
              </a:rPr>
              <a:t> 3.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4 Свойства алгоритма...</a:t>
            </a:r>
            <a:endParaRPr lang="en-US" sz="28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ru-R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Тип ответа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</a:t>
            </a:r>
          </a:p>
          <a:p>
            <a:pPr>
              <a:lnSpc>
                <a:spcPct val="125000"/>
              </a:lnSpc>
            </a:pP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Краткий ответ </a:t>
            </a:r>
            <a:endParaRPr lang="ru-RU" sz="2800" dirty="0">
              <a:latin typeface="Arial Nova" panose="020B05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0428977-4140-3C34-9C56-A173039BF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6" y="1067316"/>
            <a:ext cx="1009292" cy="1482789"/>
          </a:xfrm>
          <a:prstGeom prst="rect">
            <a:avLst/>
          </a:prstGeom>
        </p:spPr>
      </p:pic>
      <p:pic>
        <p:nvPicPr>
          <p:cNvPr id="8" name="Рисунок 7" descr="флажок установлен со сплошной заливкой">
            <a:extLst>
              <a:ext uri="{FF2B5EF4-FFF2-40B4-BE49-F238E27FC236}">
                <a16:creationId xmlns:a16="http://schemas.microsoft.com/office/drawing/2014/main" id="{2E3585EC-95D1-E2F0-E462-550433906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5818" y="5101573"/>
            <a:ext cx="900000" cy="900000"/>
          </a:xfrm>
          <a:prstGeom prst="rect">
            <a:avLst/>
          </a:prstGeom>
        </p:spPr>
      </p:pic>
      <p:pic>
        <p:nvPicPr>
          <p:cNvPr id="10" name="Рисунок 9" descr="Круг со стрелкой влево со сплошной заливкой">
            <a:extLst>
              <a:ext uri="{FF2B5EF4-FFF2-40B4-BE49-F238E27FC236}">
                <a16:creationId xmlns:a16="http://schemas.microsoft.com/office/drawing/2014/main" id="{A4979603-EF48-83F7-EF68-CE4C1266C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925818" y="3015000"/>
            <a:ext cx="828000" cy="828000"/>
          </a:xfrm>
          <a:prstGeom prst="rect">
            <a:avLst/>
          </a:prstGeom>
        </p:spPr>
      </p:pic>
      <p:pic>
        <p:nvPicPr>
          <p:cNvPr id="5" name="Рисунок 4" descr="Мультипликационная bee с карандашом">
            <a:extLst>
              <a:ext uri="{FF2B5EF4-FFF2-40B4-BE49-F238E27FC236}">
                <a16:creationId xmlns:a16="http://schemas.microsoft.com/office/drawing/2014/main" id="{A5B23832-7E80-9E41-0485-D21A50CDE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6" y="2746220"/>
            <a:ext cx="167695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71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1D337-61FD-ED17-20D7-76E4E547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60351-F3A3-1DAF-A6E9-840C4281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А ЕСЛИ ТАК?</a:t>
            </a:r>
            <a:r>
              <a:rPr lang="en-US" sz="5400" dirty="0"/>
              <a:t> </a:t>
            </a:r>
            <a:r>
              <a:rPr lang="ru-RU" sz="5400" dirty="0"/>
              <a:t>РЕШИТЕ!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8BC65-7C8E-8EA7-FE13-69850A4F807F}"/>
              </a:ext>
            </a:extLst>
          </p:cNvPr>
          <p:cNvSpPr txBox="1"/>
          <p:nvPr/>
        </p:nvSpPr>
        <p:spPr>
          <a:xfrm>
            <a:off x="2532547" y="680697"/>
            <a:ext cx="7794171" cy="61555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Nova" panose="020B0504020202020204" pitchFamily="34" charset="0"/>
              </a:rPr>
              <a:t>У исполнителя Альфа две команды, которым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присвоены номера:</a:t>
            </a:r>
          </a:p>
          <a:p>
            <a:r>
              <a:rPr lang="ru-RU" sz="2800" b="1" dirty="0">
                <a:latin typeface="Arial Nova" panose="020B0504020202020204" pitchFamily="34" charset="0"/>
              </a:rPr>
              <a:t>1. </a:t>
            </a:r>
            <a:r>
              <a:rPr lang="ru-RU" sz="2800" dirty="0">
                <a:latin typeface="Arial Nova" panose="020B0504020202020204" pitchFamily="34" charset="0"/>
              </a:rPr>
              <a:t>прибавь 1</a:t>
            </a:r>
          </a:p>
          <a:p>
            <a:r>
              <a:rPr lang="ru-RU" sz="2800" b="1" dirty="0">
                <a:latin typeface="Arial Nova" panose="020B0504020202020204" pitchFamily="34" charset="0"/>
              </a:rPr>
              <a:t>2. </a:t>
            </a:r>
            <a:r>
              <a:rPr lang="ru-RU" sz="2800" dirty="0">
                <a:latin typeface="Arial Nova" panose="020B0504020202020204" pitchFamily="34" charset="0"/>
              </a:rPr>
              <a:t>умножь на </a:t>
            </a:r>
            <a:r>
              <a:rPr lang="ru-RU" sz="2800" b="1" dirty="0">
                <a:latin typeface="Arial Nova" panose="020B0504020202020204" pitchFamily="34" charset="0"/>
              </a:rPr>
              <a:t>b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(</a:t>
            </a:r>
            <a:r>
              <a:rPr lang="ru-RU" sz="2800" b="1" dirty="0">
                <a:latin typeface="Arial Nova" panose="020B0504020202020204" pitchFamily="34" charset="0"/>
              </a:rPr>
              <a:t>b</a:t>
            </a:r>
            <a:r>
              <a:rPr lang="ru-RU" sz="2800" dirty="0">
                <a:latin typeface="Arial Nova" panose="020B0504020202020204" pitchFamily="34" charset="0"/>
              </a:rPr>
              <a:t> – неизвестное натуральное число; b ≥ 2)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latin typeface="Arial Nova" panose="020B0504020202020204" pitchFamily="34" charset="0"/>
              </a:rPr>
              <a:t>Выполняя первую из них, Альфа увеличивает число на экране на 1,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а выполняя вторую, умножает это число на </a:t>
            </a:r>
            <a:r>
              <a:rPr lang="ru-RU" sz="2800" b="1" dirty="0">
                <a:latin typeface="Arial Nova" panose="020B0504020202020204" pitchFamily="34" charset="0"/>
              </a:rPr>
              <a:t>b</a:t>
            </a:r>
            <a:r>
              <a:rPr lang="ru-RU" sz="2800" dirty="0">
                <a:latin typeface="Arial Nova" panose="020B0504020202020204" pitchFamily="34" charset="0"/>
              </a:rPr>
              <a:t> .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latin typeface="Arial Nova" panose="020B0504020202020204" pitchFamily="34" charset="0"/>
              </a:rPr>
              <a:t>Программа для исполнителя Альфа –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это последовательность номеров команд.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latin typeface="Arial Nova" panose="020B0504020202020204" pitchFamily="34" charset="0"/>
              </a:rPr>
              <a:t>Известно, что программа </a:t>
            </a:r>
            <a:r>
              <a:rPr lang="ru-RU" sz="2800" b="1" dirty="0">
                <a:latin typeface="Arial Nova" panose="020B0504020202020204" pitchFamily="34" charset="0"/>
              </a:rPr>
              <a:t>11211</a:t>
            </a:r>
            <a:r>
              <a:rPr lang="ru-RU" sz="2800" dirty="0">
                <a:latin typeface="Arial Nova" panose="020B0504020202020204" pitchFamily="34" charset="0"/>
              </a:rPr>
              <a:t> переводит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число </a:t>
            </a:r>
            <a:r>
              <a:rPr lang="ru-RU" sz="2800" b="1" dirty="0">
                <a:latin typeface="Arial Nova" panose="020B0504020202020204" pitchFamily="34" charset="0"/>
              </a:rPr>
              <a:t>6</a:t>
            </a:r>
            <a:r>
              <a:rPr lang="ru-RU" sz="2800" dirty="0">
                <a:latin typeface="Arial Nova" panose="020B0504020202020204" pitchFamily="34" charset="0"/>
              </a:rPr>
              <a:t> в число </a:t>
            </a:r>
            <a:r>
              <a:rPr lang="ru-RU" sz="2800" b="1" dirty="0">
                <a:latin typeface="Arial Nova" panose="020B0504020202020204" pitchFamily="34" charset="0"/>
              </a:rPr>
              <a:t>82</a:t>
            </a:r>
            <a:r>
              <a:rPr lang="ru-RU" sz="2800" dirty="0">
                <a:latin typeface="Arial Nova" panose="020B0504020202020204" pitchFamily="34" charset="0"/>
              </a:rPr>
              <a:t>.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Определите значение </a:t>
            </a:r>
            <a:r>
              <a:rPr lang="ru-RU" sz="2800" b="1" dirty="0">
                <a:latin typeface="Arial Nova" panose="020B0504020202020204" pitchFamily="34" charset="0"/>
              </a:rPr>
              <a:t>b</a:t>
            </a:r>
            <a:r>
              <a:rPr lang="ru-RU" sz="2800" dirty="0"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5" name="Рисунок 4" descr="Мультипликационная bee со знаком">
            <a:extLst>
              <a:ext uri="{FF2B5EF4-FFF2-40B4-BE49-F238E27FC236}">
                <a16:creationId xmlns:a16="http://schemas.microsoft.com/office/drawing/2014/main" id="{63B5E0C2-166D-5B92-D5B5-CA568238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9" y="680697"/>
            <a:ext cx="2283758" cy="17574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A44B98-5E00-C460-A960-05745A53E074}"/>
              </a:ext>
            </a:extLst>
          </p:cNvPr>
          <p:cNvSpPr/>
          <p:nvPr/>
        </p:nvSpPr>
        <p:spPr>
          <a:xfrm>
            <a:off x="1616493" y="790193"/>
            <a:ext cx="7960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ova" panose="020B0504020202020204" pitchFamily="34" charset="0"/>
                <a:sym typeface="Symbol" panose="05050102010706020507" pitchFamily="18" charset="2"/>
              </a:rPr>
              <a:t>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50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5C3CE-29F6-5FE2-4CE1-B1939761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3FCC5-8405-04D1-7632-5BA26589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5D0A2D81-5FB6-CEBD-8E6F-7A4EF66A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42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DEC3C-A9D3-3557-0FB1-EAB6D2602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D69F2-FBFB-73CB-95D9-AE86D92D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РАЗБЕРЁМ!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A056F9D-8828-C734-5F36-D685D87E1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65023"/>
              </p:ext>
            </p:extLst>
          </p:nvPr>
        </p:nvGraphicFramePr>
        <p:xfrm>
          <a:off x="225021" y="1006802"/>
          <a:ext cx="43174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7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2117355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1. +1</a:t>
                      </a:r>
                    </a:p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2. *</a:t>
                      </a:r>
                      <a:r>
                        <a:rPr lang="en-US" sz="2800" b="1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82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11211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НАЙТИ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  <a:p>
                      <a:pPr marL="0" indent="0" algn="l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endParaRPr lang="en-US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3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2425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DC0177C-293E-49BB-42F2-69201EC7A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44458"/>
              </p:ext>
            </p:extLst>
          </p:nvPr>
        </p:nvGraphicFramePr>
        <p:xfrm>
          <a:off x="5908649" y="2109711"/>
          <a:ext cx="582808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90">
                  <a:extLst>
                    <a:ext uri="{9D8B030D-6E8A-4147-A177-3AD203B41FA5}">
                      <a16:colId xmlns:a16="http://schemas.microsoft.com/office/drawing/2014/main" val="3686956443"/>
                    </a:ext>
                  </a:extLst>
                </a:gridCol>
                <a:gridCol w="2359007">
                  <a:extLst>
                    <a:ext uri="{9D8B030D-6E8A-4147-A177-3AD203B41FA5}">
                      <a16:colId xmlns:a16="http://schemas.microsoft.com/office/drawing/2014/main" val="1778970861"/>
                    </a:ext>
                  </a:extLst>
                </a:gridCol>
                <a:gridCol w="2760984">
                  <a:extLst>
                    <a:ext uri="{9D8B030D-6E8A-4147-A177-3AD203B41FA5}">
                      <a16:colId xmlns:a16="http://schemas.microsoft.com/office/drawing/2014/main" val="79198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1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0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7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>
                        <a:solidFill>
                          <a:srgbClr val="00B05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44113"/>
                  </a:ext>
                </a:extLst>
              </a:tr>
            </a:tbl>
          </a:graphicData>
        </a:graphic>
      </p:graphicFrame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CD373005-BF9F-0422-ED7C-A1A61F14C85E}"/>
              </a:ext>
            </a:extLst>
          </p:cNvPr>
          <p:cNvSpPr/>
          <p:nvPr/>
        </p:nvSpPr>
        <p:spPr>
          <a:xfrm>
            <a:off x="4838218" y="1006802"/>
            <a:ext cx="3854776" cy="954497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АЛГОРИТМ И </a:t>
            </a:r>
            <a:b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ЕГО ВЫПОЛНЕНИЕ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1D92A4B6-6A37-BBCA-60A3-C38FDE345444}"/>
              </a:ext>
            </a:extLst>
          </p:cNvPr>
          <p:cNvSpPr/>
          <p:nvPr/>
        </p:nvSpPr>
        <p:spPr>
          <a:xfrm>
            <a:off x="8947230" y="1258345"/>
            <a:ext cx="2777925" cy="702954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РЕЗУЛЬТАТЫ</a:t>
            </a:r>
          </a:p>
        </p:txBody>
      </p:sp>
      <p:pic>
        <p:nvPicPr>
          <p:cNvPr id="12" name="Рисунок 11" descr="Мультипликационная bee с увеличительным стеклом">
            <a:extLst>
              <a:ext uri="{FF2B5EF4-FFF2-40B4-BE49-F238E27FC236}">
                <a16:creationId xmlns:a16="http://schemas.microsoft.com/office/drawing/2014/main" id="{E0008F62-5070-5740-9BF0-B359F776D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534837"/>
            <a:ext cx="1787895" cy="20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E34C4-A442-A452-C1AF-93BCD3B16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5A351-B894-7FD4-7CD8-315E500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РАЗБЕРЁМ!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054770A-AAF0-4639-02A6-57016CB2CA0A}"/>
              </a:ext>
            </a:extLst>
          </p:cNvPr>
          <p:cNvGraphicFramePr>
            <a:graphicFrameLocks noGrp="1"/>
          </p:cNvGraphicFramePr>
          <p:nvPr/>
        </p:nvGraphicFramePr>
        <p:xfrm>
          <a:off x="225021" y="1006802"/>
          <a:ext cx="43174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7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2117355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1. +1</a:t>
                      </a:r>
                    </a:p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2. *</a:t>
                      </a:r>
                      <a:r>
                        <a:rPr lang="en-US" sz="2800" b="1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82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11211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НАЙТИ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  <a:p>
                      <a:pPr marL="0" indent="0" algn="l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endParaRPr lang="en-US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3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2425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1C324DE-85E3-2A9D-EC0C-CCDC22A7B176}"/>
              </a:ext>
            </a:extLst>
          </p:cNvPr>
          <p:cNvGraphicFramePr>
            <a:graphicFrameLocks noGrp="1"/>
          </p:cNvGraphicFramePr>
          <p:nvPr/>
        </p:nvGraphicFramePr>
        <p:xfrm>
          <a:off x="5908649" y="2109711"/>
          <a:ext cx="582808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90">
                  <a:extLst>
                    <a:ext uri="{9D8B030D-6E8A-4147-A177-3AD203B41FA5}">
                      <a16:colId xmlns:a16="http://schemas.microsoft.com/office/drawing/2014/main" val="3686956443"/>
                    </a:ext>
                  </a:extLst>
                </a:gridCol>
                <a:gridCol w="2359007">
                  <a:extLst>
                    <a:ext uri="{9D8B030D-6E8A-4147-A177-3AD203B41FA5}">
                      <a16:colId xmlns:a16="http://schemas.microsoft.com/office/drawing/2014/main" val="1778970861"/>
                    </a:ext>
                  </a:extLst>
                </a:gridCol>
                <a:gridCol w="2760984">
                  <a:extLst>
                    <a:ext uri="{9D8B030D-6E8A-4147-A177-3AD203B41FA5}">
                      <a16:colId xmlns:a16="http://schemas.microsoft.com/office/drawing/2014/main" val="79198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1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7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+ 1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0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+ 1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+ 2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7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= </a:t>
                      </a:r>
                      <a:r>
                        <a:rPr lang="ru-RU" sz="32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8b = 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  b = 10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44113"/>
                  </a:ext>
                </a:extLst>
              </a:tr>
            </a:tbl>
          </a:graphicData>
        </a:graphic>
      </p:graphicFrame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BBCF0B45-28FE-A270-4A20-72FB0451E0AE}"/>
              </a:ext>
            </a:extLst>
          </p:cNvPr>
          <p:cNvSpPr/>
          <p:nvPr/>
        </p:nvSpPr>
        <p:spPr>
          <a:xfrm>
            <a:off x="4838218" y="1006802"/>
            <a:ext cx="3854776" cy="954497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АЛГОРИТМ И </a:t>
            </a:r>
            <a:b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ЕГО ВЫПОЛНЕНИЕ</a:t>
            </a: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30544B80-E96F-5031-F47F-1307E9C80735}"/>
              </a:ext>
            </a:extLst>
          </p:cNvPr>
          <p:cNvSpPr/>
          <p:nvPr/>
        </p:nvSpPr>
        <p:spPr>
          <a:xfrm>
            <a:off x="6026553" y="5065259"/>
            <a:ext cx="2666441" cy="1568738"/>
          </a:xfrm>
          <a:prstGeom prst="wedgeRectCallout">
            <a:avLst>
              <a:gd name="adj1" fmla="val 58480"/>
              <a:gd name="adj2" fmla="val -2453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УРАВНЕНИЕ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И ЕГО РЕШЕНИЕ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F2A01AF9-5682-0864-C35E-E7F56B54E622}"/>
              </a:ext>
            </a:extLst>
          </p:cNvPr>
          <p:cNvSpPr/>
          <p:nvPr/>
        </p:nvSpPr>
        <p:spPr>
          <a:xfrm>
            <a:off x="8947230" y="1258345"/>
            <a:ext cx="2777925" cy="702954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РЕЗУЛЬТАТЫ</a:t>
            </a:r>
          </a:p>
        </p:txBody>
      </p:sp>
      <p:pic>
        <p:nvPicPr>
          <p:cNvPr id="12" name="Рисунок 11" descr="Мультипликационная bee с увеличительным стеклом">
            <a:extLst>
              <a:ext uri="{FF2B5EF4-FFF2-40B4-BE49-F238E27FC236}">
                <a16:creationId xmlns:a16="http://schemas.microsoft.com/office/drawing/2014/main" id="{AC076E54-42B3-568F-C40E-6D65BD343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534837"/>
            <a:ext cx="1787895" cy="20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E62A-E204-B919-3B3B-E4EB07FD2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5264F1-0572-4A3D-B783-947B0BE2B184}"/>
              </a:ext>
            </a:extLst>
          </p:cNvPr>
          <p:cNvSpPr txBox="1"/>
          <p:nvPr/>
        </p:nvSpPr>
        <p:spPr>
          <a:xfrm>
            <a:off x="3147812" y="1099124"/>
            <a:ext cx="4595084" cy="55707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 Nova" panose="020B0504020202020204" pitchFamily="34" charset="0"/>
              </a:rPr>
              <a:t>1. 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Дано число 12.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Какое число получится 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после выполнения последовательности команд?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32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3200" dirty="0"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45B0B09-350C-A67C-D644-92D716FD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82"/>
            <a:ext cx="12192000" cy="704773"/>
          </a:xfrm>
          <a:solidFill>
            <a:srgbClr val="FFFF99"/>
          </a:solidFill>
        </p:spPr>
        <p:txBody>
          <a:bodyPr/>
          <a:lstStyle/>
          <a:p>
            <a:pPr marL="3048000"/>
            <a:r>
              <a:rPr lang="ru-RU" dirty="0"/>
              <a:t>РЕШИТЕ ЗАДАЧУ!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D36D4D9-B3F5-454F-D1D8-94B8A6264BBC}"/>
              </a:ext>
            </a:extLst>
          </p:cNvPr>
          <p:cNvGrpSpPr/>
          <p:nvPr/>
        </p:nvGrpSpPr>
        <p:grpSpPr>
          <a:xfrm>
            <a:off x="8068324" y="1099658"/>
            <a:ext cx="3680302" cy="2329342"/>
            <a:chOff x="6958150" y="248194"/>
            <a:chExt cx="3187337" cy="201733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5F9F60C-231E-FD00-D473-FD4BD3F91AAA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5AE817-6753-3E27-1367-CCECEE382A9C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8439247-D1DE-8A51-F14E-825942E7240E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48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EA02060-1A4E-EC3E-EDFD-A0B38D9016F5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BE08A4F-B3F7-8984-B4FA-65D4033EE611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0278990-983B-63DB-73E7-6DC16655CD0A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2CA7506-2350-1640-DA3A-3AA68B03AF05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3E0E442-A542-CDA1-ACEF-A33680B5D273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870A912-BA69-E17F-F742-6B9E6ECB612E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E011EF2-16F9-7525-BCCA-F23844546B5F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99B06A8-30CD-6BDB-B85A-74988E88AD2C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A587FFF0-59A6-5DF1-2DF0-F918B3245CEA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D6842D0-FB04-5FF6-3C2A-C4E9F37663BE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C151E21-70DF-AFAF-D1B8-D85A00BA9892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911DE3D5-376D-5888-0640-774ED3D4F11C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C56D93D0-A1CB-7214-538C-9ADB6CCCDC6C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Рисунок 45" descr="Мультипликационная bee с указателем">
            <a:extLst>
              <a:ext uri="{FF2B5EF4-FFF2-40B4-BE49-F238E27FC236}">
                <a16:creationId xmlns:a16="http://schemas.microsoft.com/office/drawing/2014/main" id="{3B2D6115-7F79-8DAC-B708-22080C6E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123243"/>
            <a:ext cx="1716662" cy="1935971"/>
          </a:xfrm>
          <a:prstGeom prst="rect">
            <a:avLst/>
          </a:prstGeom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E603C0D8-2020-BDE7-DEC5-A0B5780DD622}"/>
              </a:ext>
            </a:extLst>
          </p:cNvPr>
          <p:cNvSpPr/>
          <p:nvPr/>
        </p:nvSpPr>
        <p:spPr>
          <a:xfrm>
            <a:off x="8068324" y="3889094"/>
            <a:ext cx="3622601" cy="2453833"/>
          </a:xfrm>
          <a:prstGeom prst="wedgeEllipseCallout">
            <a:avLst>
              <a:gd name="adj1" fmla="val 44348"/>
              <a:gd name="adj2" fmla="val 4410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Свой ответ запиши </a:t>
            </a:r>
            <a:b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в тетрадь!</a:t>
            </a:r>
            <a:r>
              <a:rPr lang="ru-RU" dirty="0">
                <a:latin typeface="Arial Nova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163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94F2F-9D22-B750-F562-DF43DD2BF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97AB4-B4CB-60E4-AD8F-79F4329E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РАЗБЕРЁМ!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BC4464A-56E5-090B-3995-BEE7896AA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42989"/>
              </p:ext>
            </p:extLst>
          </p:nvPr>
        </p:nvGraphicFramePr>
        <p:xfrm>
          <a:off x="225021" y="1006802"/>
          <a:ext cx="43174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7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2117355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1. +1</a:t>
                      </a:r>
                    </a:p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2. *</a:t>
                      </a:r>
                      <a:r>
                        <a:rPr lang="en-US" sz="2800" b="1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82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11211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НАЙТИ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  <a:p>
                      <a:pPr marL="0" indent="0" algn="l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6 + 1 = 7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7 + 1 = 8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ru-RU" sz="3200" dirty="0">
                          <a:latin typeface="Arial Nova" panose="020B0504020202020204" pitchFamily="34" charset="0"/>
                        </a:rPr>
                        <a:t>8 *10 = 80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80+1 = 81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81+1 = 82</a:t>
                      </a:r>
                      <a:endParaRPr lang="en-US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3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Nova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2425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0C0C5C3-9026-82A9-1B88-9A45E02D01CF}"/>
              </a:ext>
            </a:extLst>
          </p:cNvPr>
          <p:cNvGraphicFramePr>
            <a:graphicFrameLocks noGrp="1"/>
          </p:cNvGraphicFramePr>
          <p:nvPr/>
        </p:nvGraphicFramePr>
        <p:xfrm>
          <a:off x="5908649" y="2109711"/>
          <a:ext cx="582808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90">
                  <a:extLst>
                    <a:ext uri="{9D8B030D-6E8A-4147-A177-3AD203B41FA5}">
                      <a16:colId xmlns:a16="http://schemas.microsoft.com/office/drawing/2014/main" val="3686956443"/>
                    </a:ext>
                  </a:extLst>
                </a:gridCol>
                <a:gridCol w="2359007">
                  <a:extLst>
                    <a:ext uri="{9D8B030D-6E8A-4147-A177-3AD203B41FA5}">
                      <a16:colId xmlns:a16="http://schemas.microsoft.com/office/drawing/2014/main" val="1778970861"/>
                    </a:ext>
                  </a:extLst>
                </a:gridCol>
                <a:gridCol w="2760984">
                  <a:extLst>
                    <a:ext uri="{9D8B030D-6E8A-4147-A177-3AD203B41FA5}">
                      <a16:colId xmlns:a16="http://schemas.microsoft.com/office/drawing/2014/main" val="79198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1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7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+ 1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0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+ 1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</a:t>
                      </a:r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+ 2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7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8b + 2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= </a:t>
                      </a:r>
                      <a:r>
                        <a:rPr lang="ru-RU" sz="32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8b = 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  b = 10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44113"/>
                  </a:ext>
                </a:extLst>
              </a:tr>
            </a:tbl>
          </a:graphicData>
        </a:graphic>
      </p:graphicFrame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7D672D76-A2B6-862C-D7F5-5B72F1B4221D}"/>
              </a:ext>
            </a:extLst>
          </p:cNvPr>
          <p:cNvSpPr/>
          <p:nvPr/>
        </p:nvSpPr>
        <p:spPr>
          <a:xfrm>
            <a:off x="4838218" y="1006802"/>
            <a:ext cx="3854776" cy="954497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АЛГОРИТМ И </a:t>
            </a:r>
            <a:b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ЕГО ВЫПОЛНЕНИЕ</a:t>
            </a: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0D1316C4-7B20-B105-9E03-C657461BBF32}"/>
              </a:ext>
            </a:extLst>
          </p:cNvPr>
          <p:cNvSpPr/>
          <p:nvPr/>
        </p:nvSpPr>
        <p:spPr>
          <a:xfrm>
            <a:off x="6026553" y="5065259"/>
            <a:ext cx="2666441" cy="1568738"/>
          </a:xfrm>
          <a:prstGeom prst="wedgeRectCallout">
            <a:avLst>
              <a:gd name="adj1" fmla="val 58480"/>
              <a:gd name="adj2" fmla="val -2453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УРАВНЕНИЕ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И ЕГО РЕШЕНИЕ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63E3D677-D9B9-03A6-BA00-BC5CB337AACF}"/>
              </a:ext>
            </a:extLst>
          </p:cNvPr>
          <p:cNvSpPr/>
          <p:nvPr/>
        </p:nvSpPr>
        <p:spPr>
          <a:xfrm>
            <a:off x="8947230" y="1258345"/>
            <a:ext cx="2777925" cy="702954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РЕЗУЛЬТАТЫ</a:t>
            </a:r>
          </a:p>
        </p:txBody>
      </p:sp>
      <p:pic>
        <p:nvPicPr>
          <p:cNvPr id="13" name="Рисунок 12" descr="Счастливая мультипликационная bee">
            <a:extLst>
              <a:ext uri="{FF2B5EF4-FFF2-40B4-BE49-F238E27FC236}">
                <a16:creationId xmlns:a16="http://schemas.microsoft.com/office/drawing/2014/main" id="{BDFBF238-F177-2E8E-FCF3-E3BAC6C6C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17" y="487173"/>
            <a:ext cx="1890741" cy="20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03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55DEE-E2F5-B41E-99EB-240CCC8EF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BE34C-36E1-0EB5-F248-C478C11B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МОЖНО И ТАК!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7A3F0A7C-1A0F-BCD8-E296-B67CAE648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C5B6CF5-8F73-5E7F-55FD-1D4179E1C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39196"/>
              </p:ext>
            </p:extLst>
          </p:nvPr>
        </p:nvGraphicFramePr>
        <p:xfrm>
          <a:off x="383309" y="3227338"/>
          <a:ext cx="11545457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351">
                  <a:extLst>
                    <a:ext uri="{9D8B030D-6E8A-4147-A177-3AD203B41FA5}">
                      <a16:colId xmlns:a16="http://schemas.microsoft.com/office/drawing/2014/main" val="2129676171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3369330864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4127676152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2237767849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2897643269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3623591292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3480699617"/>
                    </a:ext>
                  </a:extLst>
                </a:gridCol>
              </a:tblGrid>
              <a:tr h="575349"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183022"/>
                  </a:ext>
                </a:extLst>
              </a:tr>
              <a:tr h="57534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ova" panose="020B0504020202020204" pitchFamily="34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ova" panose="020B0504020202020204" pitchFamily="34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ova" panose="020B0504020202020204" pitchFamily="34" charset="0"/>
                        </a:rPr>
                        <a:t>*</a:t>
                      </a:r>
                      <a:r>
                        <a:rPr lang="en-US" sz="4000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ova" panose="020B0504020202020204" pitchFamily="34" charset="0"/>
                        </a:rPr>
                        <a:t>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Nova" panose="020B0504020202020204" pitchFamily="34" charset="0"/>
                        </a:rPr>
                        <a:t>+1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Nova" panose="020B0504020202020204" pitchFamily="34" charset="0"/>
                        </a:rPr>
                        <a:t>= </a:t>
                      </a:r>
                      <a:r>
                        <a:rPr lang="ru-RU" sz="4000" dirty="0">
                          <a:latin typeface="Arial Nova" panose="020B0504020202020204" pitchFamily="34" charset="0"/>
                        </a:rPr>
                        <a:t>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6223"/>
                  </a:ext>
                </a:extLst>
              </a:tr>
            </a:tbl>
          </a:graphicData>
        </a:graphic>
      </p:graphicFrame>
      <p:sp>
        <p:nvSpPr>
          <p:cNvPr id="6" name="Двойные круглые скобки 5">
            <a:extLst>
              <a:ext uri="{FF2B5EF4-FFF2-40B4-BE49-F238E27FC236}">
                <a16:creationId xmlns:a16="http://schemas.microsoft.com/office/drawing/2014/main" id="{357974DD-F486-6BC5-6538-5A306B8FAD07}"/>
              </a:ext>
            </a:extLst>
          </p:cNvPr>
          <p:cNvSpPr/>
          <p:nvPr/>
        </p:nvSpPr>
        <p:spPr>
          <a:xfrm>
            <a:off x="789708" y="3713018"/>
            <a:ext cx="4308765" cy="1260763"/>
          </a:xfrm>
          <a:prstGeom prst="bracketPair">
            <a:avLst>
              <a:gd name="adj" fmla="val 25459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36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ECF8-CEA1-4DE7-5C23-58B062E9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E63BB-1D0A-2CC7-D96F-D5598DE7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А ЕСЛИ ТАК?</a:t>
            </a:r>
            <a:r>
              <a:rPr lang="en-US" sz="5400" dirty="0"/>
              <a:t> </a:t>
            </a:r>
            <a:r>
              <a:rPr lang="ru-RU" sz="5400" dirty="0"/>
              <a:t>РЕШИТЕ?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9AABD-EB7A-29F0-EB77-E7C53E0934F9}"/>
              </a:ext>
            </a:extLst>
          </p:cNvPr>
          <p:cNvSpPr txBox="1"/>
          <p:nvPr/>
        </p:nvSpPr>
        <p:spPr>
          <a:xfrm>
            <a:off x="2532547" y="690893"/>
            <a:ext cx="7794171" cy="61555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У исполнителя Бета две команды, которым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присвоены номера: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1.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умножь на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2. </a:t>
            </a:r>
            <a:r>
              <a:rPr lang="ru-RU" sz="2800" dirty="0">
                <a:solidFill>
                  <a:prstClr val="black"/>
                </a:solidFill>
                <a:latin typeface="Arial Nova" panose="020B0504020202020204" pitchFamily="34" charset="0"/>
              </a:rPr>
              <a:t>прибавь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– неизвестное натуральное число; b ≥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Выполняя первую из них, Бета умножает число на экране на 2,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а выполняя вторую, увеличивает число на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Программа для исполнителя Бета –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это последовательность номеров команд.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Известно, что программа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21221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переводит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число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4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в число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40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Определите значение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Рисунок 4" descr="Мультипликационная bee со знаком">
            <a:extLst>
              <a:ext uri="{FF2B5EF4-FFF2-40B4-BE49-F238E27FC236}">
                <a16:creationId xmlns:a16="http://schemas.microsoft.com/office/drawing/2014/main" id="{337A529D-C2C0-878C-3C73-5A350F84C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9" y="680697"/>
            <a:ext cx="2283758" cy="17574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141984-76D3-1B38-2332-A7F3DCA4F5D6}"/>
              </a:ext>
            </a:extLst>
          </p:cNvPr>
          <p:cNvSpPr/>
          <p:nvPr/>
        </p:nvSpPr>
        <p:spPr>
          <a:xfrm>
            <a:off x="1616493" y="871201"/>
            <a:ext cx="7960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  <a:sym typeface="Symbol" panose="05050102010706020507" pitchFamily="18" charset="2"/>
              </a:rPr>
              <a:t></a:t>
            </a:r>
            <a:endParaRPr kumimoji="0" lang="ru-RU" sz="7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79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6A9DD-3D24-A32F-3147-F144E0B0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5F73F-B240-3A93-A584-40AA02D7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ВЫ РЕШАЛИ? РАССКАЖИТЕ!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408D5225-8839-6FB1-BB2C-0D6902C85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4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89B78-C64D-4EC0-6A58-CE772D68C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EA680-70F5-18FD-43B6-42984FEC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РАЗБЕРЁМ!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A92D031-4860-3F2D-0FBF-41E630353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36156"/>
              </p:ext>
            </p:extLst>
          </p:nvPr>
        </p:nvGraphicFramePr>
        <p:xfrm>
          <a:off x="225021" y="1006802"/>
          <a:ext cx="43174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7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2117355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1. *</a:t>
                      </a:r>
                      <a:r>
                        <a:rPr lang="en-US" sz="2800" b="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ova" panose="020B0504020202020204" pitchFamily="34" charset="0"/>
                        </a:rPr>
                        <a:t>2. +</a:t>
                      </a:r>
                      <a:r>
                        <a:rPr lang="en-US" sz="2800" b="1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40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21221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НАЙТИ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  <a:p>
                      <a:pPr marL="0" indent="0" algn="l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endParaRPr lang="en-US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3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2425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725F986-59D1-0F8A-74BF-F8C36B28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46272"/>
              </p:ext>
            </p:extLst>
          </p:nvPr>
        </p:nvGraphicFramePr>
        <p:xfrm>
          <a:off x="5908649" y="2109711"/>
          <a:ext cx="582808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90">
                  <a:extLst>
                    <a:ext uri="{9D8B030D-6E8A-4147-A177-3AD203B41FA5}">
                      <a16:colId xmlns:a16="http://schemas.microsoft.com/office/drawing/2014/main" val="3686956443"/>
                    </a:ext>
                  </a:extLst>
                </a:gridCol>
                <a:gridCol w="2359007">
                  <a:extLst>
                    <a:ext uri="{9D8B030D-6E8A-4147-A177-3AD203B41FA5}">
                      <a16:colId xmlns:a16="http://schemas.microsoft.com/office/drawing/2014/main" val="1778970861"/>
                    </a:ext>
                  </a:extLst>
                </a:gridCol>
                <a:gridCol w="2760984">
                  <a:extLst>
                    <a:ext uri="{9D8B030D-6E8A-4147-A177-3AD203B41FA5}">
                      <a16:colId xmlns:a16="http://schemas.microsoft.com/office/drawing/2014/main" val="79198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1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0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7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>
                        <a:solidFill>
                          <a:srgbClr val="00B05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44113"/>
                  </a:ext>
                </a:extLst>
              </a:tr>
            </a:tbl>
          </a:graphicData>
        </a:graphic>
      </p:graphicFrame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600FCEEB-2260-3CB3-F335-70990FFED700}"/>
              </a:ext>
            </a:extLst>
          </p:cNvPr>
          <p:cNvSpPr/>
          <p:nvPr/>
        </p:nvSpPr>
        <p:spPr>
          <a:xfrm>
            <a:off x="4838218" y="1006802"/>
            <a:ext cx="3854776" cy="954497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АЛГОРИТМ И </a:t>
            </a:r>
            <a:b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ЕГО ВЫПОЛНЕНИЕ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6931B2B5-450D-C78B-A10E-FAEED1972C89}"/>
              </a:ext>
            </a:extLst>
          </p:cNvPr>
          <p:cNvSpPr/>
          <p:nvPr/>
        </p:nvSpPr>
        <p:spPr>
          <a:xfrm>
            <a:off x="8947230" y="1258345"/>
            <a:ext cx="2777925" cy="702954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РЕЗУЛЬТАТЫ</a:t>
            </a:r>
          </a:p>
        </p:txBody>
      </p:sp>
      <p:pic>
        <p:nvPicPr>
          <p:cNvPr id="12" name="Рисунок 11" descr="Мультипликационная bee с увеличительным стеклом">
            <a:extLst>
              <a:ext uri="{FF2B5EF4-FFF2-40B4-BE49-F238E27FC236}">
                <a16:creationId xmlns:a16="http://schemas.microsoft.com/office/drawing/2014/main" id="{E160CBE4-85E6-D586-3A53-0FD3112C7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534837"/>
            <a:ext cx="1787895" cy="20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8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B4BE6-B4D4-7661-FF0C-D6EB1AE9F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7DABD-CC65-593D-610A-B77D06F6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РАЗБЕРЁМ!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8C90503-FA5C-2AE5-32A3-99720581E2D9}"/>
              </a:ext>
            </a:extLst>
          </p:cNvPr>
          <p:cNvGraphicFramePr>
            <a:graphicFrameLocks noGrp="1"/>
          </p:cNvGraphicFramePr>
          <p:nvPr/>
        </p:nvGraphicFramePr>
        <p:xfrm>
          <a:off x="225021" y="1006802"/>
          <a:ext cx="43174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7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2117355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1. *</a:t>
                      </a:r>
                      <a:r>
                        <a:rPr lang="en-US" sz="2800" b="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ova" panose="020B0504020202020204" pitchFamily="34" charset="0"/>
                        </a:rPr>
                        <a:t>2. +</a:t>
                      </a:r>
                      <a:r>
                        <a:rPr lang="en-US" sz="2800" b="1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40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21221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НАЙТИ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  <a:p>
                      <a:pPr marL="0" indent="0" algn="l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endParaRPr lang="ru-RU" sz="3200" dirty="0">
                        <a:latin typeface="Arial Nova" panose="020B0504020202020204" pitchFamily="34" charset="0"/>
                      </a:endParaRP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 </a:t>
                      </a:r>
                      <a:endParaRPr lang="en-US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3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2425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7BA6C21-76FC-B314-0667-E10BBEC8E6C4}"/>
              </a:ext>
            </a:extLst>
          </p:cNvPr>
          <p:cNvGraphicFramePr>
            <a:graphicFrameLocks noGrp="1"/>
          </p:cNvGraphicFramePr>
          <p:nvPr/>
        </p:nvGraphicFramePr>
        <p:xfrm>
          <a:off x="5908649" y="2109711"/>
          <a:ext cx="582808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90">
                  <a:extLst>
                    <a:ext uri="{9D8B030D-6E8A-4147-A177-3AD203B41FA5}">
                      <a16:colId xmlns:a16="http://schemas.microsoft.com/office/drawing/2014/main" val="3686956443"/>
                    </a:ext>
                  </a:extLst>
                </a:gridCol>
                <a:gridCol w="2359007">
                  <a:extLst>
                    <a:ext uri="{9D8B030D-6E8A-4147-A177-3AD203B41FA5}">
                      <a16:colId xmlns:a16="http://schemas.microsoft.com/office/drawing/2014/main" val="1778970861"/>
                    </a:ext>
                  </a:extLst>
                </a:gridCol>
                <a:gridCol w="2760984">
                  <a:extLst>
                    <a:ext uri="{9D8B030D-6E8A-4147-A177-3AD203B41FA5}">
                      <a16:colId xmlns:a16="http://schemas.microsoft.com/office/drawing/2014/main" val="79198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4 + 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1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4 + b</a:t>
                      </a:r>
                      <a:r>
                        <a:rPr lang="en-US" sz="3200" b="0" kern="120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* 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+ 2b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Arial Nova" panose="020B0504020202020204" pitchFamily="34" charset="0"/>
                        </a:rPr>
                        <a:t>8 + 2b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+ 3b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+ 3b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+ 4b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0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8 + 4b</a:t>
                      </a:r>
                      <a:r>
                        <a:rPr lang="en-US" sz="3200" b="0" kern="120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16 + 8b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7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16 + 8b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= 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3200" b="1" kern="1200" dirty="0">
                        <a:solidFill>
                          <a:srgbClr val="00B05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8b = 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  b = 3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44113"/>
                  </a:ext>
                </a:extLst>
              </a:tr>
            </a:tbl>
          </a:graphicData>
        </a:graphic>
      </p:graphicFrame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E9C3D076-1A98-BAF0-1D16-CC2396F12F31}"/>
              </a:ext>
            </a:extLst>
          </p:cNvPr>
          <p:cNvSpPr/>
          <p:nvPr/>
        </p:nvSpPr>
        <p:spPr>
          <a:xfrm>
            <a:off x="4838218" y="1006802"/>
            <a:ext cx="3854776" cy="954497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АЛГОРИТМ И </a:t>
            </a:r>
            <a:b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ЕГО ВЫПОЛНЕНИЕ</a:t>
            </a: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2FC2276E-D049-072B-8FA9-2679110A9ECA}"/>
              </a:ext>
            </a:extLst>
          </p:cNvPr>
          <p:cNvSpPr/>
          <p:nvPr/>
        </p:nvSpPr>
        <p:spPr>
          <a:xfrm>
            <a:off x="6026553" y="5065259"/>
            <a:ext cx="2666441" cy="1568738"/>
          </a:xfrm>
          <a:prstGeom prst="wedgeRectCallout">
            <a:avLst>
              <a:gd name="adj1" fmla="val 58480"/>
              <a:gd name="adj2" fmla="val -2453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УРАВНЕНИЕ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И ЕГО РЕШЕНИЕ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5F01CBD9-050F-B998-41F2-65143BEA0211}"/>
              </a:ext>
            </a:extLst>
          </p:cNvPr>
          <p:cNvSpPr/>
          <p:nvPr/>
        </p:nvSpPr>
        <p:spPr>
          <a:xfrm>
            <a:off x="8947230" y="1258345"/>
            <a:ext cx="2777925" cy="702954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РЕЗУЛЬТАТЫ</a:t>
            </a:r>
          </a:p>
        </p:txBody>
      </p:sp>
      <p:pic>
        <p:nvPicPr>
          <p:cNvPr id="12" name="Рисунок 11" descr="Мультипликационная bee с увеличительным стеклом">
            <a:extLst>
              <a:ext uri="{FF2B5EF4-FFF2-40B4-BE49-F238E27FC236}">
                <a16:creationId xmlns:a16="http://schemas.microsoft.com/office/drawing/2014/main" id="{60FBE9F9-C037-41E0-9BC3-1A5BBA4D5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534837"/>
            <a:ext cx="1787895" cy="2029717"/>
          </a:xfrm>
          <a:prstGeom prst="rect">
            <a:avLst/>
          </a:prstGeom>
        </p:spPr>
      </p:pic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9586B5A9-8546-63E6-5714-549A4DB8402C}"/>
              </a:ext>
            </a:extLst>
          </p:cNvPr>
          <p:cNvSpPr/>
          <p:nvPr/>
        </p:nvSpPr>
        <p:spPr>
          <a:xfrm>
            <a:off x="2982817" y="3099390"/>
            <a:ext cx="2682031" cy="1495759"/>
          </a:xfrm>
          <a:prstGeom prst="wedgeRectCallout">
            <a:avLst>
              <a:gd name="adj1" fmla="val 55715"/>
              <a:gd name="adj2" fmla="val -350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ВНИМАНИЕ!</a:t>
            </a:r>
            <a:br>
              <a:rPr lang="ru-RU" sz="3200" b="1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СКОБКИ!!!</a:t>
            </a:r>
            <a:br>
              <a:rPr lang="ru-RU" sz="3200" b="1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 Nova" panose="020B0504020202020204" pitchFamily="34" charset="0"/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3138903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F3AC3-E564-AA53-15D1-D17BEAA7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656EF-AD00-06EF-849F-A35C5119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РАЗБЕРЁМ!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18D95E6-4165-DA50-2ADF-3587750D8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58005"/>
              </p:ext>
            </p:extLst>
          </p:nvPr>
        </p:nvGraphicFramePr>
        <p:xfrm>
          <a:off x="225021" y="1006802"/>
          <a:ext cx="43174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7">
                  <a:extLst>
                    <a:ext uri="{9D8B030D-6E8A-4147-A177-3AD203B41FA5}">
                      <a16:colId xmlns:a16="http://schemas.microsoft.com/office/drawing/2014/main" val="4147400338"/>
                    </a:ext>
                  </a:extLst>
                </a:gridCol>
                <a:gridCol w="2117355">
                  <a:extLst>
                    <a:ext uri="{9D8B030D-6E8A-4147-A177-3AD203B41FA5}">
                      <a16:colId xmlns:a16="http://schemas.microsoft.com/office/drawing/2014/main" val="23234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800" dirty="0">
                          <a:latin typeface="Arial Nova" panose="020B0504020202020204" pitchFamily="34" charset="0"/>
                        </a:rPr>
                        <a:t>1. *</a:t>
                      </a:r>
                      <a:r>
                        <a:rPr lang="en-US" sz="2800" b="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ova" panose="020B0504020202020204" pitchFamily="34" charset="0"/>
                        </a:rPr>
                        <a:t>2. +</a:t>
                      </a:r>
                      <a:r>
                        <a:rPr lang="en-US" sz="2800" b="1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5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НАДО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ru-RU" sz="28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 40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30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АЛГОРИТМ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 Nova" panose="020B0504020202020204" pitchFamily="34" charset="0"/>
                        </a:rPr>
                        <a:t>21221</a:t>
                      </a:r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5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НАЙТИ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b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ПРОВЕРКА</a:t>
                      </a:r>
                    </a:p>
                    <a:p>
                      <a:pPr marL="0" indent="0" algn="l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4 + 3 =  7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7 *  2 = 14</a:t>
                      </a:r>
                      <a:br>
                        <a:rPr lang="ru-RU" sz="3200" dirty="0">
                          <a:latin typeface="Arial Nova" panose="020B0504020202020204" pitchFamily="34" charset="0"/>
                        </a:rPr>
                      </a:br>
                      <a:r>
                        <a:rPr lang="ru-RU" sz="3200" dirty="0">
                          <a:latin typeface="Arial Nova" panose="020B0504020202020204" pitchFamily="34" charset="0"/>
                        </a:rPr>
                        <a:t>14+3 = 17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17+3 = 20</a:t>
                      </a:r>
                    </a:p>
                    <a:p>
                      <a:pPr algn="l"/>
                      <a:r>
                        <a:rPr lang="ru-RU" sz="3200" dirty="0">
                          <a:latin typeface="Arial Nova" panose="020B0504020202020204" pitchFamily="34" charset="0"/>
                        </a:rPr>
                        <a:t>20*2 =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3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ОТВЕТ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2425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D84A962-BCC4-A479-F182-995A8843B04B}"/>
              </a:ext>
            </a:extLst>
          </p:cNvPr>
          <p:cNvGraphicFramePr>
            <a:graphicFrameLocks noGrp="1"/>
          </p:cNvGraphicFramePr>
          <p:nvPr/>
        </p:nvGraphicFramePr>
        <p:xfrm>
          <a:off x="5908649" y="2109711"/>
          <a:ext cx="582808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90">
                  <a:extLst>
                    <a:ext uri="{9D8B030D-6E8A-4147-A177-3AD203B41FA5}">
                      <a16:colId xmlns:a16="http://schemas.microsoft.com/office/drawing/2014/main" val="3686956443"/>
                    </a:ext>
                  </a:extLst>
                </a:gridCol>
                <a:gridCol w="2359007">
                  <a:extLst>
                    <a:ext uri="{9D8B030D-6E8A-4147-A177-3AD203B41FA5}">
                      <a16:colId xmlns:a16="http://schemas.microsoft.com/office/drawing/2014/main" val="1778970861"/>
                    </a:ext>
                  </a:extLst>
                </a:gridCol>
                <a:gridCol w="2760984">
                  <a:extLst>
                    <a:ext uri="{9D8B030D-6E8A-4147-A177-3AD203B41FA5}">
                      <a16:colId xmlns:a16="http://schemas.microsoft.com/office/drawing/2014/main" val="79198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4 + 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1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4 + b</a:t>
                      </a:r>
                      <a:r>
                        <a:rPr lang="en-US" sz="3200" b="0" kern="120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 * 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+ 2b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Arial Nova" panose="020B0504020202020204" pitchFamily="34" charset="0"/>
                        </a:rPr>
                        <a:t>8 + 2b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+ 3b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+ 3b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+ b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8 + 4b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0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8 + 4b</a:t>
                      </a:r>
                      <a:r>
                        <a:rPr lang="en-US" sz="3200" b="0" kern="1200" dirty="0">
                          <a:solidFill>
                            <a:schemeClr val="accent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 Nova" panose="020B0504020202020204" pitchFamily="34" charset="0"/>
                        </a:rPr>
                        <a:t>*2</a:t>
                      </a:r>
                      <a:endParaRPr lang="ru-RU" sz="32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 Nova" panose="020B0504020202020204" pitchFamily="34" charset="0"/>
                        </a:rPr>
                        <a:t>16 + 8b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7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16 + 8b</a:t>
                      </a:r>
                      <a:r>
                        <a:rPr lang="ru-RU" sz="3200" dirty="0">
                          <a:latin typeface="Arial Nova" panose="020B0504020202020204" pitchFamily="34" charset="0"/>
                        </a:rPr>
                        <a:t> = </a:t>
                      </a:r>
                      <a:r>
                        <a:rPr lang="en-US" sz="3200" b="1" kern="1200" dirty="0">
                          <a:solidFill>
                            <a:srgbClr val="00B050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3200" b="1" kern="1200" dirty="0">
                        <a:solidFill>
                          <a:srgbClr val="00B05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8b = 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 Nova" panose="020B0504020202020204" pitchFamily="34" charset="0"/>
                        </a:rPr>
                        <a:t>  b = 3</a:t>
                      </a:r>
                      <a:endParaRPr lang="ru-RU" sz="32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44113"/>
                  </a:ext>
                </a:extLst>
              </a:tr>
            </a:tbl>
          </a:graphicData>
        </a:graphic>
      </p:graphicFrame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B5B08513-A078-F439-BDB8-AC216E35E9DB}"/>
              </a:ext>
            </a:extLst>
          </p:cNvPr>
          <p:cNvSpPr/>
          <p:nvPr/>
        </p:nvSpPr>
        <p:spPr>
          <a:xfrm>
            <a:off x="4838218" y="1006802"/>
            <a:ext cx="3854776" cy="954497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АЛГОРИТМ И </a:t>
            </a:r>
            <a:b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ЕГО ВЫПОЛНЕНИЕ</a:t>
            </a: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8C3401DD-0986-653E-9C3C-E651CA17BCB8}"/>
              </a:ext>
            </a:extLst>
          </p:cNvPr>
          <p:cNvSpPr/>
          <p:nvPr/>
        </p:nvSpPr>
        <p:spPr>
          <a:xfrm>
            <a:off x="6026553" y="5065259"/>
            <a:ext cx="2666441" cy="1568738"/>
          </a:xfrm>
          <a:prstGeom prst="wedgeRectCallout">
            <a:avLst>
              <a:gd name="adj1" fmla="val 58480"/>
              <a:gd name="adj2" fmla="val -24533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УРАВНЕНИЕ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И ЕГО РЕШЕНИЕ</a:t>
            </a: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9ECAB5DB-B932-356E-B0F9-FACEF077B1E7}"/>
              </a:ext>
            </a:extLst>
          </p:cNvPr>
          <p:cNvSpPr/>
          <p:nvPr/>
        </p:nvSpPr>
        <p:spPr>
          <a:xfrm>
            <a:off x="8947230" y="1258345"/>
            <a:ext cx="2777925" cy="702954"/>
          </a:xfrm>
          <a:prstGeom prst="wedgeRectCallout">
            <a:avLst>
              <a:gd name="adj1" fmla="val -13494"/>
              <a:gd name="adj2" fmla="val 593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00B050"/>
                </a:solidFill>
                <a:latin typeface="Arial Nova" panose="020B0504020202020204" pitchFamily="34" charset="0"/>
              </a:rPr>
              <a:t>РЕЗУЛЬТАТЫ</a:t>
            </a:r>
          </a:p>
        </p:txBody>
      </p:sp>
      <p:pic>
        <p:nvPicPr>
          <p:cNvPr id="4" name="Рисунок 3" descr="Счастливая мультипликационная bee">
            <a:extLst>
              <a:ext uri="{FF2B5EF4-FFF2-40B4-BE49-F238E27FC236}">
                <a16:creationId xmlns:a16="http://schemas.microsoft.com/office/drawing/2014/main" id="{B0DC0A37-0355-BDEA-601C-808B00B2E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17" y="487173"/>
            <a:ext cx="1890741" cy="20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22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55B9A-F58E-2165-8D3F-7932EDB5D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05879-57CF-54BD-8688-B505E3E9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МОЖНО И ТАК!</a:t>
            </a:r>
          </a:p>
        </p:txBody>
      </p:sp>
      <p:pic>
        <p:nvPicPr>
          <p:cNvPr id="3" name="Рисунок 2" descr="Мультипликационная bee со знаком">
            <a:extLst>
              <a:ext uri="{FF2B5EF4-FFF2-40B4-BE49-F238E27FC236}">
                <a16:creationId xmlns:a16="http://schemas.microsoft.com/office/drawing/2014/main" id="{3976FF64-7658-D1DA-EE6D-1DB26D818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5" y="695055"/>
            <a:ext cx="3057634" cy="2352946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70784F0-B5D1-F975-1619-B1CF10C57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68813"/>
              </p:ext>
            </p:extLst>
          </p:nvPr>
        </p:nvGraphicFramePr>
        <p:xfrm>
          <a:off x="383309" y="3227338"/>
          <a:ext cx="11545457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351">
                  <a:extLst>
                    <a:ext uri="{9D8B030D-6E8A-4147-A177-3AD203B41FA5}">
                      <a16:colId xmlns:a16="http://schemas.microsoft.com/office/drawing/2014/main" val="2129676171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3369330864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4127676152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2237767849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2897643269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3623591292"/>
                    </a:ext>
                  </a:extLst>
                </a:gridCol>
                <a:gridCol w="1649351">
                  <a:extLst>
                    <a:ext uri="{9D8B030D-6E8A-4147-A177-3AD203B41FA5}">
                      <a16:colId xmlns:a16="http://schemas.microsoft.com/office/drawing/2014/main" val="3480699617"/>
                    </a:ext>
                  </a:extLst>
                </a:gridCol>
              </a:tblGrid>
              <a:tr h="575349"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40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40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183022"/>
                  </a:ext>
                </a:extLst>
              </a:tr>
              <a:tr h="57534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Nova" panose="020B0504020202020204" pitchFamily="34" charset="0"/>
                        </a:rPr>
                        <a:t>4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ova" panose="020B0504020202020204" pitchFamily="34" charset="0"/>
                        </a:rPr>
                        <a:t>+</a:t>
                      </a:r>
                      <a:r>
                        <a:rPr lang="en-US" sz="4000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Nova" panose="020B0504020202020204" pitchFamily="34" charset="0"/>
                        </a:rPr>
                        <a:t>*2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Nova" panose="020B0504020202020204" pitchFamily="34" charset="0"/>
                        </a:rPr>
                        <a:t>+b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latin typeface="Arial Nova" panose="020B0504020202020204" pitchFamily="34" charset="0"/>
                        </a:rPr>
                        <a:t>+</a:t>
                      </a:r>
                      <a:r>
                        <a:rPr lang="en-US" sz="4000" dirty="0">
                          <a:latin typeface="Arial Nova" panose="020B0504020202020204" pitchFamily="34" charset="0"/>
                        </a:rPr>
                        <a:t>b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Nova" panose="020B0504020202020204" pitchFamily="34" charset="0"/>
                        </a:rPr>
                        <a:t>*2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 Nova" panose="020B0504020202020204" pitchFamily="34" charset="0"/>
                        </a:rPr>
                        <a:t>= 40</a:t>
                      </a:r>
                      <a:endParaRPr lang="ru-RU" sz="40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6223"/>
                  </a:ext>
                </a:extLst>
              </a:tr>
            </a:tbl>
          </a:graphicData>
        </a:graphic>
      </p:graphicFrame>
      <p:sp>
        <p:nvSpPr>
          <p:cNvPr id="6" name="Двойные круглые скобки 5">
            <a:extLst>
              <a:ext uri="{FF2B5EF4-FFF2-40B4-BE49-F238E27FC236}">
                <a16:creationId xmlns:a16="http://schemas.microsoft.com/office/drawing/2014/main" id="{79B02482-446D-D621-7DF6-7B7DA623AD71}"/>
              </a:ext>
            </a:extLst>
          </p:cNvPr>
          <p:cNvSpPr/>
          <p:nvPr/>
        </p:nvSpPr>
        <p:spPr>
          <a:xfrm>
            <a:off x="789708" y="3713018"/>
            <a:ext cx="2701637" cy="1260763"/>
          </a:xfrm>
          <a:prstGeom prst="bracketPair">
            <a:avLst>
              <a:gd name="adj" fmla="val 25459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Двойные круглые скобки 8">
            <a:extLst>
              <a:ext uri="{FF2B5EF4-FFF2-40B4-BE49-F238E27FC236}">
                <a16:creationId xmlns:a16="http://schemas.microsoft.com/office/drawing/2014/main" id="{3AB9584E-9F96-6228-E507-BEEE8CD57CB2}"/>
              </a:ext>
            </a:extLst>
          </p:cNvPr>
          <p:cNvSpPr/>
          <p:nvPr/>
        </p:nvSpPr>
        <p:spPr>
          <a:xfrm>
            <a:off x="554182" y="3713018"/>
            <a:ext cx="7869382" cy="1260763"/>
          </a:xfrm>
          <a:prstGeom prst="bracketPair">
            <a:avLst>
              <a:gd name="adj" fmla="val 25459"/>
            </a:avLst>
          </a:prstGeom>
          <a:ln w="762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53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FD49-3574-C8A6-E898-448070464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E0508-056D-A2C6-F911-E788ED82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КАКИЕ ЗАТРУДНЕНИЯ?</a:t>
            </a:r>
            <a:endParaRPr lang="ru-RU" dirty="0"/>
          </a:p>
        </p:txBody>
      </p:sp>
      <p:pic>
        <p:nvPicPr>
          <p:cNvPr id="4" name="Рисунок 3" descr="Мультяшная мультяшная мультяш">
            <a:extLst>
              <a:ext uri="{FF2B5EF4-FFF2-40B4-BE49-F238E27FC236}">
                <a16:creationId xmlns:a16="http://schemas.microsoft.com/office/drawing/2014/main" id="{6F1A34CF-5718-6FEC-5C5E-3BB602775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0" y="434423"/>
            <a:ext cx="1844176" cy="23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2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0EC53-E6F6-6452-BBFE-0AC14B68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75F98-8FDE-F308-1189-9F1F037E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ДОМАШНЕЕ ЗАДАНИЕ</a:t>
            </a:r>
            <a:endParaRPr lang="ru-RU" dirty="0"/>
          </a:p>
        </p:txBody>
      </p:sp>
      <p:pic>
        <p:nvPicPr>
          <p:cNvPr id="6" name="Рисунок 5" descr="Мультипликационная bee с карандашом">
            <a:extLst>
              <a:ext uri="{FF2B5EF4-FFF2-40B4-BE49-F238E27FC236}">
                <a16:creationId xmlns:a16="http://schemas.microsoft.com/office/drawing/2014/main" id="{95E6BDF6-B0CC-B193-6A6D-72F3F5285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" y="477641"/>
            <a:ext cx="2118650" cy="227410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523CBB-483E-9A15-F7E8-3B05638FC693}"/>
              </a:ext>
            </a:extLst>
          </p:cNvPr>
          <p:cNvSpPr/>
          <p:nvPr/>
        </p:nvSpPr>
        <p:spPr>
          <a:xfrm>
            <a:off x="2449993" y="1077686"/>
            <a:ext cx="9556950" cy="55734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Здесь учитель может задать домашнее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250093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CA853-F29E-8316-EDD3-39C1CA5E0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5E2E77-5B16-C165-0823-A5E600CEBC4A}"/>
              </a:ext>
            </a:extLst>
          </p:cNvPr>
          <p:cNvSpPr txBox="1"/>
          <p:nvPr/>
        </p:nvSpPr>
        <p:spPr>
          <a:xfrm>
            <a:off x="3147811" y="1099124"/>
            <a:ext cx="4859215" cy="55707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 Nova" panose="020B0504020202020204" pitchFamily="34" charset="0"/>
              </a:rPr>
              <a:t>2. 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После выполнения последовательности команд: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32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32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32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3200" dirty="0">
                <a:latin typeface="Arial Nova" panose="020B0504020202020204" pitchFamily="34" charset="0"/>
              </a:rPr>
              <a:t>-5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Получили число 33.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Какое число было дано?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8C79C80-6A32-5BC7-9E25-55315DBE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82"/>
            <a:ext cx="12192000" cy="704773"/>
          </a:xfrm>
          <a:solidFill>
            <a:srgbClr val="FFFF99"/>
          </a:solidFill>
        </p:spPr>
        <p:txBody>
          <a:bodyPr/>
          <a:lstStyle/>
          <a:p>
            <a:pPr marL="3048000"/>
            <a:r>
              <a:rPr lang="ru-RU" dirty="0"/>
              <a:t>РЕШИТЕ ЗАДАЧУ!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CE57481-D8AE-31FA-6D72-B76ABA46D8C3}"/>
              </a:ext>
            </a:extLst>
          </p:cNvPr>
          <p:cNvGrpSpPr/>
          <p:nvPr/>
        </p:nvGrpSpPr>
        <p:grpSpPr>
          <a:xfrm>
            <a:off x="8068324" y="1099658"/>
            <a:ext cx="3680302" cy="2329342"/>
            <a:chOff x="6958150" y="248194"/>
            <a:chExt cx="3187337" cy="201733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414EEDC-15BA-802A-D1D4-6799D157EEF3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F442E96-D88C-8EE0-2EC7-DD623F062DFF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116C6F5-64FD-BAA6-AA8F-50B885F8AEF2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48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E0C219B-814B-87DB-61E6-DECCDB1AFCD0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0A24B03-A48F-9691-FA15-8365918272F1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259BB43-F3AC-2994-16DF-CAF8218FB8FF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C16907C-E802-AA49-8C64-DBFFC37CE0BE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9AE0A17-686A-9D0B-2555-7EE1F20AFEE5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CAC6EAF3-DDB0-20F0-C803-CD07FACE3EF6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D8BE44A0-0126-CBED-CED2-DAA5D9A27FF7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BD3C2C2A-3A40-A7AF-97DC-DD05761D5206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68E61676-E600-5FBE-1BBB-6419B37C45A8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1DF562E-1022-FD3E-8AFC-A48C1CEF59E8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74C45BC-7FDE-2289-8832-2205C4F4C11A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7142DCE0-BA38-1B61-49C5-34D4AF5F410E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8AA1174-2833-2FD3-6D13-B48D68D04D1B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Рисунок 45" descr="Мультипликационная bee с указателем">
            <a:extLst>
              <a:ext uri="{FF2B5EF4-FFF2-40B4-BE49-F238E27FC236}">
                <a16:creationId xmlns:a16="http://schemas.microsoft.com/office/drawing/2014/main" id="{9ED7E117-F4BF-9D5C-4A00-C79B5489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123243"/>
            <a:ext cx="1716662" cy="1935971"/>
          </a:xfrm>
          <a:prstGeom prst="rect">
            <a:avLst/>
          </a:prstGeom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7CF6B750-587B-2698-0AB1-A394F9B6F427}"/>
              </a:ext>
            </a:extLst>
          </p:cNvPr>
          <p:cNvSpPr/>
          <p:nvPr/>
        </p:nvSpPr>
        <p:spPr>
          <a:xfrm>
            <a:off x="8068324" y="3889094"/>
            <a:ext cx="3622601" cy="2453833"/>
          </a:xfrm>
          <a:prstGeom prst="wedgeEllipseCallout">
            <a:avLst>
              <a:gd name="adj1" fmla="val 44348"/>
              <a:gd name="adj2" fmla="val 4410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Свой ответ запиши </a:t>
            </a:r>
            <a:b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в тетрадь!</a:t>
            </a:r>
            <a:r>
              <a:rPr lang="ru-RU" dirty="0">
                <a:latin typeface="Arial Nova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709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4CA72-C4FE-5009-7753-025209FC2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A61F6-F614-9727-6BFD-EA892061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5400" dirty="0"/>
              <a:t>ЧЕМУ ВЫ НАУЧИЛИСЬ?</a:t>
            </a:r>
            <a:endParaRPr lang="ru-RU" dirty="0"/>
          </a:p>
        </p:txBody>
      </p:sp>
      <p:pic>
        <p:nvPicPr>
          <p:cNvPr id="5" name="Рисунок 4" descr="Мультипликационная bee с указателем">
            <a:extLst>
              <a:ext uri="{FF2B5EF4-FFF2-40B4-BE49-F238E27FC236}">
                <a16:creationId xmlns:a16="http://schemas.microsoft.com/office/drawing/2014/main" id="{D3809F6A-65D3-EAEF-04C6-487AF1828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" y="435601"/>
            <a:ext cx="2016493" cy="22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4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D509-C693-C6D0-79B1-189FC533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Падающая звезда со сплошной заливкой">
            <a:extLst>
              <a:ext uri="{FF2B5EF4-FFF2-40B4-BE49-F238E27FC236}">
                <a16:creationId xmlns:a16="http://schemas.microsoft.com/office/drawing/2014/main" id="{0C162DF1-BCA2-3ABB-A0E6-A2A652BCF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8057" y="1290632"/>
            <a:ext cx="3401914" cy="340191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E01BFD-31C7-3123-0518-49689C931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521" y="2125404"/>
            <a:ext cx="9753234" cy="386382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800" dirty="0"/>
              <a:t>Мы разобрали </a:t>
            </a:r>
            <a:br>
              <a:rPr lang="ru-RU" sz="4800" dirty="0"/>
            </a:br>
            <a:r>
              <a:rPr lang="ru-RU" sz="4800" dirty="0"/>
              <a:t>задание 5</a:t>
            </a:r>
            <a:br>
              <a:rPr lang="ru-RU" sz="4800" dirty="0"/>
            </a:br>
            <a:r>
              <a:rPr lang="ru-RU" sz="4800" dirty="0"/>
              <a:t>ОГЭ </a:t>
            </a:r>
            <a:br>
              <a:rPr lang="ru-RU" sz="4800" dirty="0"/>
            </a:br>
            <a:r>
              <a:rPr lang="ru-RU" sz="4800" dirty="0"/>
              <a:t>по информатике!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62E4E-1DD4-7798-259B-C2901D446FB8}"/>
              </a:ext>
            </a:extLst>
          </p:cNvPr>
          <p:cNvSpPr txBox="1"/>
          <p:nvPr/>
        </p:nvSpPr>
        <p:spPr>
          <a:xfrm>
            <a:off x="1525522" y="406854"/>
            <a:ext cx="9753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Times New Roman" panose="02020603050405020304" pitchFamily="18" charset="0"/>
              </a:rPr>
              <a:t>Составлять и анализировать </a:t>
            </a:r>
            <a:r>
              <a:rPr lang="ru-RU" sz="2800" dirty="0">
                <a:latin typeface="Arial Nova" panose="020B0504020202020204" pitchFamily="34" charset="0"/>
              </a:rPr>
              <a:t>простые алгоритмы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для конкретного исполнителя с фиксированным набором команд </a:t>
            </a: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32" name="Рисунок 31" descr="флажок установлен со сплошной заливкой">
            <a:extLst>
              <a:ext uri="{FF2B5EF4-FFF2-40B4-BE49-F238E27FC236}">
                <a16:creationId xmlns:a16="http://schemas.microsoft.com/office/drawing/2014/main" id="{698A7F37-A2A2-EDE1-C27F-D2D73FEF7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3533" y="122573"/>
            <a:ext cx="1953555" cy="1953555"/>
          </a:xfrm>
          <a:prstGeom prst="rect">
            <a:avLst/>
          </a:prstGeom>
        </p:spPr>
      </p:pic>
      <p:pic>
        <p:nvPicPr>
          <p:cNvPr id="2" name="Рисунок 1" descr="Мультипликационная мультяшная мульт">
            <a:extLst>
              <a:ext uri="{FF2B5EF4-FFF2-40B4-BE49-F238E27FC236}">
                <a16:creationId xmlns:a16="http://schemas.microsoft.com/office/drawing/2014/main" id="{14376E34-AFFA-90B0-3C52-4C4D9A5F5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42" y="2633093"/>
            <a:ext cx="2185318" cy="25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C7BD3-91E3-EBE1-7975-0C0394E2E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E5C9B2-E5C1-6637-AD4B-2ACF380D2CD9}"/>
              </a:ext>
            </a:extLst>
          </p:cNvPr>
          <p:cNvSpPr txBox="1"/>
          <p:nvPr/>
        </p:nvSpPr>
        <p:spPr>
          <a:xfrm>
            <a:off x="3147812" y="1099124"/>
            <a:ext cx="4595084" cy="36009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Arial Nova" panose="020B0504020202020204" pitchFamily="34" charset="0"/>
              </a:rPr>
              <a:t>3. 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Дано число 7. 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Выполнили четыре команды и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получили число 13.</a:t>
            </a:r>
          </a:p>
          <a:p>
            <a:r>
              <a:rPr lang="ru-RU" sz="3200" dirty="0">
                <a:latin typeface="Arial Nova" panose="020B0504020202020204" pitchFamily="34" charset="0"/>
              </a:rPr>
              <a:t>Какие команды выполнили? 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C9D6044-C8B7-F510-23C0-084E304F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82"/>
            <a:ext cx="12192000" cy="704773"/>
          </a:xfrm>
          <a:solidFill>
            <a:srgbClr val="FFFF99"/>
          </a:solidFill>
        </p:spPr>
        <p:txBody>
          <a:bodyPr/>
          <a:lstStyle/>
          <a:p>
            <a:pPr marL="3048000"/>
            <a:r>
              <a:rPr lang="ru-RU" dirty="0"/>
              <a:t>РЕШИТЕ ЗАДАЧУ!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9732423-F40C-9204-9862-459C65984405}"/>
              </a:ext>
            </a:extLst>
          </p:cNvPr>
          <p:cNvGrpSpPr/>
          <p:nvPr/>
        </p:nvGrpSpPr>
        <p:grpSpPr>
          <a:xfrm>
            <a:off x="8068324" y="1099658"/>
            <a:ext cx="3680302" cy="2329342"/>
            <a:chOff x="6958150" y="248194"/>
            <a:chExt cx="3187337" cy="2017334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21B3BB1-3F2B-1CC0-8181-F67373091763}"/>
                </a:ext>
              </a:extLst>
            </p:cNvPr>
            <p:cNvSpPr/>
            <p:nvPr/>
          </p:nvSpPr>
          <p:spPr>
            <a:xfrm>
              <a:off x="6958150" y="248194"/>
              <a:ext cx="3187337" cy="201733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F5832F7-8EE1-1032-00AA-5E7C048B1F0D}"/>
                </a:ext>
              </a:extLst>
            </p:cNvPr>
            <p:cNvSpPr/>
            <p:nvPr/>
          </p:nvSpPr>
          <p:spPr>
            <a:xfrm>
              <a:off x="6999515" y="343318"/>
              <a:ext cx="3096000" cy="432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9085CBB-1801-C6EB-7410-FE737411B6AC}"/>
                </a:ext>
              </a:extLst>
            </p:cNvPr>
            <p:cNvSpPr/>
            <p:nvPr/>
          </p:nvSpPr>
          <p:spPr>
            <a:xfrm>
              <a:off x="7088777" y="1041122"/>
              <a:ext cx="1045029" cy="4702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ru-RU" sz="4800" dirty="0">
                  <a:solidFill>
                    <a:schemeClr val="bg1"/>
                  </a:solidFill>
                  <a:latin typeface="Arial Nova" panose="020B0504020202020204" pitchFamily="34" charset="0"/>
                  <a:sym typeface="Symbol" panose="05050102010706020507" pitchFamily="18" charset="2"/>
                </a:rPr>
                <a:t></a:t>
              </a:r>
              <a:r>
                <a:rPr kumimoji="0" lang="ru-RU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E68638C-9F53-8E47-4B96-2A337E71007D}"/>
                </a:ext>
              </a:extLst>
            </p:cNvPr>
            <p:cNvSpPr/>
            <p:nvPr/>
          </p:nvSpPr>
          <p:spPr>
            <a:xfrm>
              <a:off x="7088777" y="1579186"/>
              <a:ext cx="1045028" cy="470263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–</a:t>
              </a:r>
              <a:r>
                <a:rPr kumimoji="0" lang="ru-RU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CE6883A-CC3C-A937-696C-4AEC27C9CF21}"/>
                </a:ext>
              </a:extLst>
            </p:cNvPr>
            <p:cNvSpPr/>
            <p:nvPr/>
          </p:nvSpPr>
          <p:spPr>
            <a:xfrm>
              <a:off x="918164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22F437D-614C-88FB-F666-2B9D474237F1}"/>
                </a:ext>
              </a:extLst>
            </p:cNvPr>
            <p:cNvSpPr/>
            <p:nvPr/>
          </p:nvSpPr>
          <p:spPr>
            <a:xfrm>
              <a:off x="9594734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28F5A70-BB37-3D83-7E46-BB019DCCD7DA}"/>
                </a:ext>
              </a:extLst>
            </p:cNvPr>
            <p:cNvSpPr/>
            <p:nvPr/>
          </p:nvSpPr>
          <p:spPr>
            <a:xfrm>
              <a:off x="8373014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ED4ED513-F958-F4C2-69A9-AFF7BB2A08B7}"/>
                </a:ext>
              </a:extLst>
            </p:cNvPr>
            <p:cNvSpPr/>
            <p:nvPr/>
          </p:nvSpPr>
          <p:spPr>
            <a:xfrm>
              <a:off x="8786100" y="96665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515BE7F-480D-6A6F-95E3-D94635C6F6A9}"/>
                </a:ext>
              </a:extLst>
            </p:cNvPr>
            <p:cNvSpPr/>
            <p:nvPr/>
          </p:nvSpPr>
          <p:spPr>
            <a:xfrm>
              <a:off x="8365992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5BE873C6-EAFB-77CC-E3E8-4A816D1E8AFF}"/>
                </a:ext>
              </a:extLst>
            </p:cNvPr>
            <p:cNvSpPr/>
            <p:nvPr/>
          </p:nvSpPr>
          <p:spPr>
            <a:xfrm>
              <a:off x="8779078" y="1370775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05133CD-A46E-A323-0DFD-68FF9C0BDDB9}"/>
                </a:ext>
              </a:extLst>
            </p:cNvPr>
            <p:cNvSpPr/>
            <p:nvPr/>
          </p:nvSpPr>
          <p:spPr>
            <a:xfrm>
              <a:off x="9192164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3ADA4FB-F3C2-18B9-2711-0FF2F84722AC}"/>
                </a:ext>
              </a:extLst>
            </p:cNvPr>
            <p:cNvSpPr/>
            <p:nvPr/>
          </p:nvSpPr>
          <p:spPr>
            <a:xfrm>
              <a:off x="9605250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4F94D2F-92A1-7CD3-94E7-8EFA1859969F}"/>
                </a:ext>
              </a:extLst>
            </p:cNvPr>
            <p:cNvSpPr/>
            <p:nvPr/>
          </p:nvSpPr>
          <p:spPr>
            <a:xfrm>
              <a:off x="8365992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9AEA0DB0-009C-C84E-531C-230D58F26794}"/>
                </a:ext>
              </a:extLst>
            </p:cNvPr>
            <p:cNvSpPr/>
            <p:nvPr/>
          </p:nvSpPr>
          <p:spPr>
            <a:xfrm>
              <a:off x="8779078" y="1786409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114F2C42-C51B-61F4-9171-37F3CE9339DC}"/>
                </a:ext>
              </a:extLst>
            </p:cNvPr>
            <p:cNvSpPr/>
            <p:nvPr/>
          </p:nvSpPr>
          <p:spPr>
            <a:xfrm>
              <a:off x="9253468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34A9B2A-43D1-FA69-6491-A90BB2B0E75A}"/>
                </a:ext>
              </a:extLst>
            </p:cNvPr>
            <p:cNvSpPr/>
            <p:nvPr/>
          </p:nvSpPr>
          <p:spPr>
            <a:xfrm>
              <a:off x="9666554" y="899221"/>
              <a:ext cx="360000" cy="3600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Рисунок 45" descr="Мультипликационная bee с указателем">
            <a:extLst>
              <a:ext uri="{FF2B5EF4-FFF2-40B4-BE49-F238E27FC236}">
                <a16:creationId xmlns:a16="http://schemas.microsoft.com/office/drawing/2014/main" id="{AE39DAFB-F710-4A27-EC5D-2EFD7A5BB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123243"/>
            <a:ext cx="1716662" cy="1935971"/>
          </a:xfrm>
          <a:prstGeom prst="rect">
            <a:avLst/>
          </a:prstGeom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722B18D9-9FDD-69CC-B8F4-C21AB7C48193}"/>
              </a:ext>
            </a:extLst>
          </p:cNvPr>
          <p:cNvSpPr/>
          <p:nvPr/>
        </p:nvSpPr>
        <p:spPr>
          <a:xfrm>
            <a:off x="8068324" y="3889094"/>
            <a:ext cx="3622601" cy="2453833"/>
          </a:xfrm>
          <a:prstGeom prst="wedgeEllipseCallout">
            <a:avLst>
              <a:gd name="adj1" fmla="val 44348"/>
              <a:gd name="adj2" fmla="val 4410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Свой ответ запиши </a:t>
            </a:r>
            <a:b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</a:br>
            <a:r>
              <a:rPr lang="ru-RU" sz="3200" dirty="0">
                <a:solidFill>
                  <a:schemeClr val="accent2"/>
                </a:solidFill>
                <a:latin typeface="Arial Nova" panose="020B0504020202020204" pitchFamily="34" charset="0"/>
              </a:rPr>
              <a:t>в тетрадь!</a:t>
            </a:r>
            <a:r>
              <a:rPr lang="ru-RU" dirty="0">
                <a:latin typeface="Arial Nova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73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E9A9B-EB02-264A-D252-3FACB7F1D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896CAA-A909-009B-6169-66D737DDE7AA}"/>
              </a:ext>
            </a:extLst>
          </p:cNvPr>
          <p:cNvSpPr txBox="1"/>
          <p:nvPr/>
        </p:nvSpPr>
        <p:spPr>
          <a:xfrm>
            <a:off x="7775408" y="1012034"/>
            <a:ext cx="4320000" cy="31700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3. </a:t>
            </a:r>
          </a:p>
          <a:p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Дано число 7. Выполнили четыре команды и получили число 13. Какие команды выполнили? 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70DEDF-B075-EA22-6C34-BFEB728E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82"/>
            <a:ext cx="12192000" cy="70477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dirty="0"/>
              <a:t>ВАШИ ОТВЕТЫ?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30D34-5F20-5AF0-F74C-B8368198F659}"/>
              </a:ext>
            </a:extLst>
          </p:cNvPr>
          <p:cNvSpPr txBox="1"/>
          <p:nvPr/>
        </p:nvSpPr>
        <p:spPr>
          <a:xfrm>
            <a:off x="3936000" y="1012034"/>
            <a:ext cx="3780000" cy="57554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2. </a:t>
            </a:r>
          </a:p>
          <a:p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После выполнения последовательности команд: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Получили число 33.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Какое число было дано?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A7F6EA-DAED-546A-1BB2-ED9B0A3C5E61}"/>
              </a:ext>
            </a:extLst>
          </p:cNvPr>
          <p:cNvSpPr txBox="1"/>
          <p:nvPr/>
        </p:nvSpPr>
        <p:spPr>
          <a:xfrm>
            <a:off x="96592" y="1002933"/>
            <a:ext cx="3780000" cy="57554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1. </a:t>
            </a:r>
          </a:p>
          <a:p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Дано число 12.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Какое число получится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после выполнения последовательности команд?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</p:txBody>
      </p:sp>
      <p:pic>
        <p:nvPicPr>
          <p:cNvPr id="3" name="Рисунок 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234991C-5535-05C8-0F08-5F2862CE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391" y="1002933"/>
            <a:ext cx="914400" cy="914400"/>
          </a:xfrm>
          <a:prstGeom prst="rect">
            <a:avLst/>
          </a:prstGeom>
        </p:spPr>
      </p:pic>
      <p:pic>
        <p:nvPicPr>
          <p:cNvPr id="9" name="Рисунок 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DA77E61-B844-88D4-4D87-079D9D999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9561" y="1002933"/>
            <a:ext cx="914400" cy="914400"/>
          </a:xfrm>
          <a:prstGeom prst="rect">
            <a:avLst/>
          </a:prstGeom>
        </p:spPr>
      </p:pic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28929F1-F62E-F982-3307-FF59D1B1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2337" y="1002933"/>
            <a:ext cx="914400" cy="914400"/>
          </a:xfrm>
          <a:prstGeom prst="rect">
            <a:avLst/>
          </a:prstGeom>
        </p:spPr>
      </p:pic>
      <p:pic>
        <p:nvPicPr>
          <p:cNvPr id="2" name="Рисунок 1" descr="Счастливая мультипликационная bee">
            <a:extLst>
              <a:ext uri="{FF2B5EF4-FFF2-40B4-BE49-F238E27FC236}">
                <a16:creationId xmlns:a16="http://schemas.microsoft.com/office/drawing/2014/main" id="{65AE169E-C03F-9068-C852-873A1FC2B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69" y="4390109"/>
            <a:ext cx="1834877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91D6-CC20-4F7A-9145-758ED3348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C05C908-EAEA-6D69-CEED-7932EAB8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382"/>
            <a:ext cx="12192000" cy="70477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dirty="0"/>
              <a:t>ПРОВЕРИМ!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BB74F-E3DA-4405-833C-F805AF3813B2}"/>
              </a:ext>
            </a:extLst>
          </p:cNvPr>
          <p:cNvSpPr txBox="1"/>
          <p:nvPr/>
        </p:nvSpPr>
        <p:spPr>
          <a:xfrm>
            <a:off x="8505639" y="1122434"/>
            <a:ext cx="3327131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 Nova" panose="020B0504020202020204" pitchFamily="34" charset="0"/>
              </a:rPr>
              <a:t>*2 -5 *2 -5 </a:t>
            </a:r>
            <a:r>
              <a:rPr lang="ru-RU" sz="400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CFB5B-F78D-C5EB-4466-C1D6557F587F}"/>
              </a:ext>
            </a:extLst>
          </p:cNvPr>
          <p:cNvSpPr txBox="1"/>
          <p:nvPr/>
        </p:nvSpPr>
        <p:spPr>
          <a:xfrm>
            <a:off x="3936000" y="1012034"/>
            <a:ext cx="3780000" cy="57554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2. </a:t>
            </a:r>
          </a:p>
          <a:p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После выполнения последовательности команд: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Получили число 33.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Какое число было дано?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DDDA3-7AE9-D737-A511-A1F8E8025C83}"/>
              </a:ext>
            </a:extLst>
          </p:cNvPr>
          <p:cNvSpPr txBox="1"/>
          <p:nvPr/>
        </p:nvSpPr>
        <p:spPr>
          <a:xfrm>
            <a:off x="5417523" y="1122434"/>
            <a:ext cx="678477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 Nova" panose="020B050402020202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6B964-3BA9-57AF-B3CC-2842576E5627}"/>
              </a:ext>
            </a:extLst>
          </p:cNvPr>
          <p:cNvSpPr txBox="1"/>
          <p:nvPr/>
        </p:nvSpPr>
        <p:spPr>
          <a:xfrm>
            <a:off x="96592" y="1002933"/>
            <a:ext cx="3780000" cy="57554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1. </a:t>
            </a:r>
          </a:p>
          <a:p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Дано число 12.</a:t>
            </a:r>
          </a:p>
          <a:p>
            <a:r>
              <a:rPr lang="ru-RU" sz="2800" dirty="0">
                <a:latin typeface="Arial Nova" panose="020B0504020202020204" pitchFamily="34" charset="0"/>
              </a:rPr>
              <a:t>Какое число получится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после выполнения последовательности команд?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</a:rPr>
              <a:t>-5</a:t>
            </a:r>
          </a:p>
          <a:p>
            <a:pPr algn="ctr"/>
            <a:r>
              <a:rPr lang="ru-RU" sz="2800" dirty="0">
                <a:latin typeface="Arial Nova" panose="020B0504020202020204" pitchFamily="34" charset="0"/>
                <a:sym typeface="Symbol" panose="05050102010706020507" pitchFamily="18" charset="2"/>
              </a:rPr>
              <a:t></a:t>
            </a:r>
            <a:r>
              <a:rPr lang="ru-RU" sz="2800" dirty="0">
                <a:latin typeface="Arial Nova" panose="020B05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8C1113-E7D8-60A7-F707-460FF4EA1E34}"/>
              </a:ext>
            </a:extLst>
          </p:cNvPr>
          <p:cNvSpPr txBox="1"/>
          <p:nvPr/>
        </p:nvSpPr>
        <p:spPr>
          <a:xfrm>
            <a:off x="1647353" y="1122434"/>
            <a:ext cx="678477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 Nova" panose="020B0504020202020204" pitchFamily="34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43B64-4C5E-92ED-4A44-69BCAF243440}"/>
              </a:ext>
            </a:extLst>
          </p:cNvPr>
          <p:cNvSpPr txBox="1"/>
          <p:nvPr/>
        </p:nvSpPr>
        <p:spPr>
          <a:xfrm>
            <a:off x="7775408" y="1012034"/>
            <a:ext cx="4320000" cy="31700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Arial Nova" panose="020B0504020202020204" pitchFamily="34" charset="0"/>
              </a:rPr>
              <a:t>3. </a:t>
            </a:r>
          </a:p>
          <a:p>
            <a:endParaRPr lang="ru-RU" sz="2800" dirty="0">
              <a:latin typeface="Arial Nova" panose="020B0504020202020204" pitchFamily="34" charset="0"/>
            </a:endParaRPr>
          </a:p>
          <a:p>
            <a:r>
              <a:rPr lang="ru-RU" sz="2800" dirty="0">
                <a:latin typeface="Arial Nova" panose="020B0504020202020204" pitchFamily="34" charset="0"/>
              </a:rPr>
              <a:t>Дано число 7. Выполнили четыре команды и получили число 13. Какие команды выполнили? </a:t>
            </a:r>
          </a:p>
        </p:txBody>
      </p:sp>
      <p:pic>
        <p:nvPicPr>
          <p:cNvPr id="3" name="Рисунок 2" descr="Счастливая мультипликационная bee">
            <a:extLst>
              <a:ext uri="{FF2B5EF4-FFF2-40B4-BE49-F238E27FC236}">
                <a16:creationId xmlns:a16="http://schemas.microsoft.com/office/drawing/2014/main" id="{9B27CAD1-D92D-B5B2-09F2-3DE4249DE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69" y="4390109"/>
            <a:ext cx="1834877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2710</Words>
  <Application>Microsoft Office PowerPoint</Application>
  <PresentationFormat>Широкоэкранный</PresentationFormat>
  <Paragraphs>821</Paragraphs>
  <Slides>61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Arial Nova</vt:lpstr>
      <vt:lpstr>Arial Black</vt:lpstr>
      <vt:lpstr>Wingdings</vt:lpstr>
      <vt:lpstr>Тема Office</vt:lpstr>
      <vt:lpstr>задание 5</vt:lpstr>
      <vt:lpstr>Презентация PowerPoint</vt:lpstr>
      <vt:lpstr>Презентация PowerPoint</vt:lpstr>
      <vt:lpstr>Презентация PowerPoint</vt:lpstr>
      <vt:lpstr>РЕШИТЕ ЗАДАЧУ!</vt:lpstr>
      <vt:lpstr>РЕШИТЕ ЗАДАЧУ!</vt:lpstr>
      <vt:lpstr>РЕШИТЕ ЗАДАЧУ!</vt:lpstr>
      <vt:lpstr>ВАШИ ОТВЕТЫ?</vt:lpstr>
      <vt:lpstr>ПРОВЕРИМ!</vt:lpstr>
      <vt:lpstr>Презентация PowerPoint</vt:lpstr>
      <vt:lpstr>Презентация PowerPoint</vt:lpstr>
      <vt:lpstr>СПОСОБ РЕШЕНИЯ</vt:lpstr>
      <vt:lpstr>СПОСОБ РЕШЕНИЯ</vt:lpstr>
      <vt:lpstr>ПОЛЕЗНЫЕ УМЕНИЯ</vt:lpstr>
      <vt:lpstr>ПРИМЕР ЗАДАНИЯ. РЕШИТЕ! </vt:lpstr>
      <vt:lpstr>КАК ВЫ РЕШАЛИ? РАССКАЖИТЕ!</vt:lpstr>
      <vt:lpstr>ПРОВЕРИМ! </vt:lpstr>
      <vt:lpstr>СПОСОБЫ РАЗМЫШЛЕНИЯ</vt:lpstr>
      <vt:lpstr>СПОСОБЫ РАЗМЫШЛЕНИЯ</vt:lpstr>
      <vt:lpstr>СПОСОБЫ РАЗМЫШЛЕНИЯ</vt:lpstr>
      <vt:lpstr>СПОСОБЫ РАЗМЫШЛЕНИЯ</vt:lpstr>
      <vt:lpstr>СПОСОБЫ РАЗМЫШЛЕНИЯ</vt:lpstr>
      <vt:lpstr>СПОСОБЫ РАЗМЫШЛЕНИЯ</vt:lpstr>
      <vt:lpstr>СПОСОБЫ РАЗМЫШЛЕНИЯ</vt:lpstr>
      <vt:lpstr>РЕШАЕМ ЗАДАЧИ ИЗ ОБ ФИПИ</vt:lpstr>
      <vt:lpstr>ЗАДАНИЕ ИЗ ОБ ФИПИ – 1  </vt:lpstr>
      <vt:lpstr>КАК ВЫ РЕШАЛИ? РАССКАЖИТЕ!</vt:lpstr>
      <vt:lpstr>ПРОВЕРИМ!</vt:lpstr>
      <vt:lpstr>ЗАДАНИЕ ИЗ ОБ ФИПИ – 2  </vt:lpstr>
      <vt:lpstr>КАК ВЫ РЕШАЛИ? РАССКАЖИТЕ!</vt:lpstr>
      <vt:lpstr>ПРОВЕРИМ!</vt:lpstr>
      <vt:lpstr>ЗАДАНИЕ ИЗ ОБ ФИПИ – 3  </vt:lpstr>
      <vt:lpstr>КАК ВЫ РЕШАЛИ? РАССКАЖИТЕ!</vt:lpstr>
      <vt:lpstr>ПРОВЕРИМ!</vt:lpstr>
      <vt:lpstr>ЗАДАНИЕ ИЗ ОБ ФИПИ – 4  </vt:lpstr>
      <vt:lpstr>КАК ВЫ РЕШАЛИ? РАССКАЖИТЕ!</vt:lpstr>
      <vt:lpstr>ПРОВЕРИМ!</vt:lpstr>
      <vt:lpstr>ЗАДАНИЕ ИЗ ОБ ФИПИ – 5  </vt:lpstr>
      <vt:lpstr>КАК ВЫ РЕШАЛИ? РАССКАЖИТЕ!</vt:lpstr>
      <vt:lpstr>ПРОВЕРИМ!</vt:lpstr>
      <vt:lpstr>ЗАДАНИЕ ИЗ ОБ ФИПИ – 6  </vt:lpstr>
      <vt:lpstr>КАК ВЫ РЕШАЛИ? РАССКАЖИТЕ!</vt:lpstr>
      <vt:lpstr>ПРОВЕРИМ!  </vt:lpstr>
      <vt:lpstr>КАКИЕ ЗАТРУДНЕНИЯ?</vt:lpstr>
      <vt:lpstr>ТРЕНИРОВКА ЗАДАНИЯ 5 ОГЭ</vt:lpstr>
      <vt:lpstr>А ЕСЛИ ТАК? РЕШИТЕ!</vt:lpstr>
      <vt:lpstr>КАК ВЫ РЕШАЛИ? РАССКАЖИТЕ!</vt:lpstr>
      <vt:lpstr>РАЗБЕРЁМ!</vt:lpstr>
      <vt:lpstr>РАЗБЕРЁМ!</vt:lpstr>
      <vt:lpstr>РАЗБЕРЁМ!</vt:lpstr>
      <vt:lpstr>МОЖНО И ТАК!</vt:lpstr>
      <vt:lpstr>А ЕСЛИ ТАК? РЕШИТЕ?</vt:lpstr>
      <vt:lpstr>КАК ВЫ РЕШАЛИ? РАССКАЖИТЕ!</vt:lpstr>
      <vt:lpstr>РАЗБЕРЁМ!</vt:lpstr>
      <vt:lpstr>РАЗБЕРЁМ!</vt:lpstr>
      <vt:lpstr>РАЗБЕРЁМ!</vt:lpstr>
      <vt:lpstr>МОЖНО И ТАК!</vt:lpstr>
      <vt:lpstr>КАКИЕ ЗАТРУДНЕНИЯ?</vt:lpstr>
      <vt:lpstr>ДОМАШНЕЕ ЗАДАНИЕ</vt:lpstr>
      <vt:lpstr>ЧЕМУ ВЫ НАУЧИЛИСЬ?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Стонт</dc:creator>
  <cp:lastModifiedBy>Елена Стонт</cp:lastModifiedBy>
  <cp:revision>108</cp:revision>
  <dcterms:created xsi:type="dcterms:W3CDTF">2025-05-09T14:25:40Z</dcterms:created>
  <dcterms:modified xsi:type="dcterms:W3CDTF">2025-10-04T15:41:52Z</dcterms:modified>
</cp:coreProperties>
</file>