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56" r:id="rId7"/>
    <p:sldId id="264" r:id="rId8"/>
    <p:sldId id="262" r:id="rId9"/>
    <p:sldId id="265" r:id="rId10"/>
    <p:sldId id="266" r:id="rId11"/>
    <p:sldId id="270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85786" y="548680"/>
            <a:ext cx="7572428" cy="2308324"/>
          </a:xfrm>
          <a:prstGeom prst="rect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Победы </a:t>
            </a:r>
            <a:r>
              <a:rPr lang="ru-RU" sz="7200" b="1" smtClean="0">
                <a:solidFill>
                  <a:srgbClr val="FF0000"/>
                </a:solidFill>
              </a:rPr>
              <a:t>русского </a:t>
            </a:r>
            <a:r>
              <a:rPr lang="ru-RU" sz="7200" b="1" smtClean="0">
                <a:solidFill>
                  <a:srgbClr val="FF0000"/>
                </a:solidFill>
              </a:rPr>
              <a:t>царства </a:t>
            </a:r>
            <a:endParaRPr lang="ru-RU" sz="7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6171" y="3031460"/>
            <a:ext cx="4950882" cy="3643849"/>
          </a:xfrm>
          <a:prstGeom prst="rect">
            <a:avLst/>
          </a:prstGeom>
          <a:noFill/>
          <a:ln w="5715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999537" cy="650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01122" cy="1214446"/>
          </a:xfr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FF00"/>
                </a:solidFill>
              </a:rPr>
              <a:t>2 октября 1552 год-</a:t>
            </a:r>
            <a:r>
              <a:rPr lang="ru-RU" sz="4400" dirty="0" smtClean="0">
                <a:solidFill>
                  <a:schemeClr val="bg1"/>
                </a:solidFill>
              </a:rPr>
              <a:t/>
            </a:r>
            <a:br>
              <a:rPr lang="ru-RU" sz="4400" dirty="0" smtClean="0">
                <a:solidFill>
                  <a:schemeClr val="bg1"/>
                </a:solidFill>
              </a:rPr>
            </a:br>
            <a:r>
              <a:rPr lang="ru-RU" sz="4400" dirty="0" smtClean="0">
                <a:solidFill>
                  <a:schemeClr val="bg1"/>
                </a:solidFill>
              </a:rPr>
              <a:t> </a:t>
            </a:r>
            <a:r>
              <a:rPr lang="ru-RU" sz="4400" dirty="0" smtClean="0">
                <a:solidFill>
                  <a:srgbClr val="FFFF00"/>
                </a:solidFill>
              </a:rPr>
              <a:t>Взятие Казани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620189"/>
            <a:ext cx="6928935" cy="509969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28"/>
            <a:ext cx="6786610" cy="6340496"/>
          </a:xfrm>
          <a:prstGeom prst="rect">
            <a:avLst/>
          </a:prstGeom>
          <a:noFill/>
          <a:ln w="571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Стр. 32  2 строка</a:t>
            </a:r>
            <a:endParaRPr lang="ru-RU" sz="44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501124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496"/>
                <a:gridCol w="2548939"/>
                <a:gridCol w="1826687"/>
                <a:gridCol w="2459002"/>
              </a:tblGrid>
              <a:tr h="1724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000" b="1" dirty="0" smtClean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  <a:endParaRPr lang="ru-RU" sz="4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000" dirty="0" smtClean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Расширение территорий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4000" dirty="0" smtClean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4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запад</a:t>
                      </a:r>
                    </a:p>
                    <a:p>
                      <a:pPr algn="ctr"/>
                      <a:endParaRPr lang="ru-RU" sz="4400" dirty="0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юг</a:t>
                      </a:r>
                      <a:endParaRPr lang="ru-RU" sz="4400" dirty="0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восток</a:t>
                      </a:r>
                      <a:endParaRPr lang="ru-RU" sz="4400" dirty="0"/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7242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1533-1584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5400" b="1" i="0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5400" b="1" i="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5400" b="1" i="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5400" b="1" i="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285720" y="214290"/>
            <a:ext cx="8643966" cy="121444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Вспомним: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Реформы Избранной Рады</a:t>
            </a:r>
            <a:endParaRPr kumimoji="0" lang="ru-RU" sz="3600" b="1" i="0" u="none" strike="noStrike" kern="1200" cap="none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000240"/>
            <a:ext cx="3643338" cy="2000264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Реформа управления государством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1928802"/>
            <a:ext cx="3571900" cy="1928826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274320" algn="ctr">
              <a:defRPr/>
            </a:pP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>Военная реформа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500570"/>
            <a:ext cx="3714776" cy="1857388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>Судебная реформа 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4357694"/>
            <a:ext cx="3643338" cy="2000264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274320" algn="ctr">
              <a:defRPr/>
            </a:pP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>Церковная реформа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2285984" y="1714488"/>
            <a:ext cx="428628" cy="57150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215074" y="1714488"/>
            <a:ext cx="428628" cy="57150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0" y="1357298"/>
            <a:ext cx="1000100" cy="3429024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flipH="1">
            <a:off x="7786710" y="1285860"/>
            <a:ext cx="1142976" cy="3357586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Реформы Избранной Рады</a:t>
            </a:r>
            <a:endParaRPr kumimoji="0" lang="ru-RU" sz="44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928802"/>
          <a:ext cx="8715437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631"/>
                <a:gridCol w="4037660"/>
                <a:gridCol w="29051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Годы</a:t>
                      </a:r>
                      <a:endParaRPr lang="ru-RU" sz="44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Содержание реформ</a:t>
                      </a:r>
                      <a:endParaRPr lang="ru-RU" sz="44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Цель</a:t>
                      </a:r>
                      <a:endParaRPr lang="ru-RU" sz="44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Из записок англичанина Джерома </a:t>
            </a:r>
            <a:r>
              <a:rPr lang="ru-RU" dirty="0" err="1" smtClean="0">
                <a:solidFill>
                  <a:schemeClr val="bg1"/>
                </a:solidFill>
              </a:rPr>
              <a:t>Горсея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643050"/>
            <a:ext cx="8572560" cy="483209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i="1" dirty="0" smtClean="0"/>
              <a:t>«</a:t>
            </a:r>
            <a:r>
              <a:rPr lang="ru-RU" sz="2800" b="1" i="1" dirty="0" smtClean="0"/>
              <a:t>По мере того как он (Иван IV) мужал, росла его слава, увеличивались его завоевания ... земли с богатыми торговыми городами, изобилующими многи­ми товарами ... завоевал царство и царей Казани и Астрахани, в 27 000 милях от его столицы Москвы, вниз по великой реке Волге, близ Каспийского моря, вскоре после этого покорил всех татарских князей и обратил в свое подданство многих знатных людей ... » </a:t>
            </a:r>
          </a:p>
          <a:p>
            <a:r>
              <a:rPr lang="ru-RU" sz="2800" dirty="0" smtClean="0"/>
              <a:t>• </a:t>
            </a:r>
            <a:r>
              <a:rPr lang="ru-RU" sz="2800" b="1" dirty="0" smtClean="0">
                <a:solidFill>
                  <a:srgbClr val="C00000"/>
                </a:solidFill>
              </a:rPr>
              <a:t>Какие выгоды, с точки зрения автора этого текста, принесли Ивану Гроз­ному его завоевания? 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357166"/>
            <a:ext cx="8501122" cy="6124754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«Не доверяя преданности покоренных им татар, царь разместил их по гарнизонам в недавно завоеванных городах и крепостях Ливонии и Шве­ции. Боясь неповиновения внутри государства и особенно усиления своего старинного врага - царя Крыма, подстрекаемого, как он обнаружил, его же (Грозного) знатью и подданными, он набрал огромную армию ... </a:t>
            </a:r>
          </a:p>
          <a:p>
            <a:r>
              <a:rPr lang="ru-RU" sz="2800" b="1" i="1" dirty="0" smtClean="0"/>
              <a:t>Царь жил в постоянном страхе и боязни заговоров и покушений на свою жизнь, которые раскрывал каждый день ... » 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• Какие проблемы возникли у Ивана Грозного после того, как он покорил новые земли и приобрел новых подданных?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071678"/>
            <a:ext cx="8001056" cy="3012620"/>
          </a:xfrm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5400" b="1" i="1" dirty="0" smtClean="0"/>
              <a:t>Почему Российское общество начало завоевательные войны?</a:t>
            </a:r>
            <a:endParaRPr lang="ru-RU" sz="5400" b="1" i="1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Проблема:</a:t>
            </a:r>
            <a:endParaRPr kumimoji="0" lang="ru-RU" sz="60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785926"/>
            <a:ext cx="8572560" cy="4500594"/>
          </a:xfrm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914400" indent="-914400" algn="l"/>
            <a:r>
              <a:rPr lang="ru-RU" sz="4800" dirty="0" smtClean="0"/>
              <a:t>1. Причины завоевательных</a:t>
            </a:r>
          </a:p>
          <a:p>
            <a:pPr marL="914400" indent="-914400" algn="l"/>
            <a:r>
              <a:rPr lang="ru-RU" sz="4800" dirty="0" smtClean="0"/>
              <a:t>    войн</a:t>
            </a:r>
          </a:p>
          <a:p>
            <a:pPr marL="914400" indent="-914400" algn="l"/>
            <a:r>
              <a:rPr lang="ru-RU" sz="4800" dirty="0" smtClean="0"/>
              <a:t>2. Основные события.</a:t>
            </a:r>
          </a:p>
          <a:p>
            <a:pPr marL="914400" indent="-914400" algn="l"/>
            <a:r>
              <a:rPr lang="ru-RU" sz="4800" dirty="0" smtClean="0"/>
              <a:t>3. Последствия</a:t>
            </a:r>
          </a:p>
          <a:p>
            <a:pPr marL="914400" indent="-914400" algn="l"/>
            <a:r>
              <a:rPr lang="ru-RU" sz="4800" dirty="0" smtClean="0"/>
              <a:t>     завоевательных войн.</a:t>
            </a:r>
            <a:endParaRPr lang="ru-RU" sz="4800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71472" y="285728"/>
            <a:ext cx="82296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План:</a:t>
            </a:r>
            <a:endParaRPr kumimoji="0" lang="ru-RU" sz="60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43998" cy="1643074"/>
          </a:xfrm>
          <a:solidFill>
            <a:schemeClr val="accent3">
              <a:lumMod val="5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Стр. 52-53 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Какие задачи стояли перед Российским государством на западе, востоке и юге?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285992"/>
            <a:ext cx="3643338" cy="2500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</a:rPr>
              <a:t>Запад- </a:t>
            </a:r>
            <a:r>
              <a:rPr lang="ru-RU" sz="2800" b="1" dirty="0" smtClean="0">
                <a:solidFill>
                  <a:schemeClr val="tx1"/>
                </a:solidFill>
              </a:rPr>
              <a:t>необходимость получения выхода к морям (развитие торговли)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285984" y="5000636"/>
            <a:ext cx="4800608" cy="18573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>
              <a:buNone/>
            </a:pPr>
            <a:r>
              <a:rPr lang="ru-RU" sz="4100" b="1" dirty="0" smtClean="0">
                <a:solidFill>
                  <a:srgbClr val="C00000"/>
                </a:solidFill>
              </a:rPr>
              <a:t>Юг-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Продолжить строительство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укреплений для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безопасности пограничных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земель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285992"/>
            <a:ext cx="4143404" cy="2500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</a:rPr>
              <a:t>Восток-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Присоединение территорий, которые принадлежали Золотой Орде. Волжский торговый путь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uiExpand="1" build="p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85728"/>
            <a:ext cx="4000528" cy="61436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C00000"/>
                </a:solidFill>
              </a:rPr>
              <a:t>I</a:t>
            </a:r>
            <a:r>
              <a:rPr lang="ru-RU" sz="4400" b="1" u="sng" dirty="0" smtClean="0">
                <a:solidFill>
                  <a:srgbClr val="C00000"/>
                </a:solidFill>
              </a:rPr>
              <a:t> вариант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Стр. 54-56</a:t>
            </a:r>
          </a:p>
          <a:p>
            <a:endParaRPr lang="ru-RU" sz="3200" dirty="0" smtClean="0">
              <a:solidFill>
                <a:schemeClr val="tx1"/>
              </a:solidFill>
            </a:endParaRPr>
          </a:p>
          <a:p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tx1"/>
                </a:solidFill>
              </a:rPr>
              <a:t>Выделите основные события, связанные с присоединением </a:t>
            </a:r>
            <a:r>
              <a:rPr lang="ru-RU" sz="3600" b="1" dirty="0" smtClean="0">
                <a:solidFill>
                  <a:schemeClr val="tx1"/>
                </a:solidFill>
              </a:rPr>
              <a:t>Казанского ханства </a:t>
            </a:r>
            <a:r>
              <a:rPr lang="ru-RU" sz="3600" dirty="0" smtClean="0">
                <a:solidFill>
                  <a:schemeClr val="tx1"/>
                </a:solidFill>
              </a:rPr>
              <a:t>к России.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43438" y="285728"/>
            <a:ext cx="4214842" cy="61436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en-US" sz="4400" b="1" u="sng" dirty="0" smtClean="0">
                <a:solidFill>
                  <a:srgbClr val="C00000"/>
                </a:solidFill>
              </a:rPr>
              <a:t>II</a:t>
            </a:r>
            <a:r>
              <a:rPr lang="ru-RU" sz="4400" b="1" u="sng" dirty="0" smtClean="0">
                <a:solidFill>
                  <a:srgbClr val="C00000"/>
                </a:solidFill>
              </a:rPr>
              <a:t> вариант</a:t>
            </a:r>
          </a:p>
          <a:p>
            <a:pPr>
              <a:buNone/>
            </a:pPr>
            <a:r>
              <a:rPr lang="ru-RU" sz="4000" dirty="0" smtClean="0">
                <a:solidFill>
                  <a:schemeClr val="tx1"/>
                </a:solidFill>
              </a:rPr>
              <a:t>Стр. 58-59</a:t>
            </a:r>
          </a:p>
          <a:p>
            <a:pPr>
              <a:buNone/>
            </a:pPr>
            <a:endParaRPr lang="ru-RU" sz="4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Выделите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причины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и основные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события  начала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Ливонской войны.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63</TotalTime>
  <Words>326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Презентация PowerPoint</vt:lpstr>
      <vt:lpstr>Презентация PowerPoint</vt:lpstr>
      <vt:lpstr>Реформы Избранной Рады</vt:lpstr>
      <vt:lpstr>Из записок англичанина Джерома Горсея</vt:lpstr>
      <vt:lpstr>Презентация PowerPoint</vt:lpstr>
      <vt:lpstr>Презентация PowerPoint</vt:lpstr>
      <vt:lpstr>Презентация PowerPoint</vt:lpstr>
      <vt:lpstr>Стр. 52-53  Какие задачи стояли перед Российским государством на западе, востоке и юге?</vt:lpstr>
      <vt:lpstr>Презентация PowerPoint</vt:lpstr>
      <vt:lpstr>Презентация PowerPoint</vt:lpstr>
      <vt:lpstr>2 октября 1552 год-  Взятие Казани</vt:lpstr>
      <vt:lpstr>Презентация PowerPoint</vt:lpstr>
      <vt:lpstr>Стр. 32  2 строка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Урок 32.  </dc:title>
  <cp:lastModifiedBy>User</cp:lastModifiedBy>
  <cp:revision>10</cp:revision>
  <dcterms:modified xsi:type="dcterms:W3CDTF">2021-01-02T22:09:51Z</dcterms:modified>
</cp:coreProperties>
</file>