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</p:sldMasterIdLst>
  <p:notesMasterIdLst>
    <p:notesMasterId r:id="rId54"/>
  </p:notesMasterIdLst>
  <p:handoutMasterIdLst>
    <p:handoutMasterId r:id="rId55"/>
  </p:handoutMasterIdLst>
  <p:sldIdLst>
    <p:sldId id="272" r:id="rId2"/>
    <p:sldId id="279" r:id="rId3"/>
    <p:sldId id="256" r:id="rId4"/>
    <p:sldId id="289" r:id="rId5"/>
    <p:sldId id="257" r:id="rId6"/>
    <p:sldId id="258" r:id="rId7"/>
    <p:sldId id="260" r:id="rId8"/>
    <p:sldId id="280" r:id="rId9"/>
    <p:sldId id="269" r:id="rId10"/>
    <p:sldId id="268" r:id="rId11"/>
    <p:sldId id="267" r:id="rId12"/>
    <p:sldId id="265" r:id="rId13"/>
    <p:sldId id="264" r:id="rId14"/>
    <p:sldId id="263" r:id="rId15"/>
    <p:sldId id="311" r:id="rId16"/>
    <p:sldId id="312" r:id="rId17"/>
    <p:sldId id="313" r:id="rId18"/>
    <p:sldId id="261" r:id="rId19"/>
    <p:sldId id="259" r:id="rId20"/>
    <p:sldId id="274" r:id="rId21"/>
    <p:sldId id="314" r:id="rId22"/>
    <p:sldId id="320" r:id="rId23"/>
    <p:sldId id="315" r:id="rId24"/>
    <p:sldId id="316" r:id="rId25"/>
    <p:sldId id="318" r:id="rId26"/>
    <p:sldId id="324" r:id="rId27"/>
    <p:sldId id="325" r:id="rId28"/>
    <p:sldId id="326" r:id="rId29"/>
    <p:sldId id="322" r:id="rId30"/>
    <p:sldId id="323" r:id="rId31"/>
    <p:sldId id="321" r:id="rId32"/>
    <p:sldId id="328" r:id="rId33"/>
    <p:sldId id="329" r:id="rId34"/>
    <p:sldId id="297" r:id="rId35"/>
    <p:sldId id="298" r:id="rId36"/>
    <p:sldId id="302" r:id="rId37"/>
    <p:sldId id="330" r:id="rId38"/>
    <p:sldId id="336" r:id="rId39"/>
    <p:sldId id="334" r:id="rId40"/>
    <p:sldId id="337" r:id="rId41"/>
    <p:sldId id="338" r:id="rId42"/>
    <p:sldId id="339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50" r:id="rId51"/>
    <p:sldId id="348" r:id="rId52"/>
    <p:sldId id="349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3"/>
    <a:srgbClr val="0096FF"/>
    <a:srgbClr val="FF9300"/>
    <a:srgbClr val="73FEFF"/>
    <a:srgbClr val="8FEDD7"/>
    <a:srgbClr val="00FDFF"/>
    <a:srgbClr val="33CCFF"/>
    <a:srgbClr val="941100"/>
    <a:srgbClr val="FFFD78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4681"/>
  </p:normalViewPr>
  <p:slideViewPr>
    <p:cSldViewPr snapToGrid="0">
      <p:cViewPr varScale="1">
        <p:scale>
          <a:sx n="87" d="100"/>
          <a:sy n="87" d="100"/>
        </p:scale>
        <p:origin x="5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2F08D3-7DD5-5A42-B24C-C1BD7C24AFCB}" type="doc">
      <dgm:prSet loTypeId="urn:microsoft.com/office/officeart/2005/8/layout/cycle6" loCatId="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39A05FA-D54F-F348-BEE5-4621CC586C9B}">
      <dgm:prSet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</a:rPr>
            <a:t>Задание № 15</a:t>
          </a:r>
          <a:r>
            <a:rPr lang="ru-RU" sz="2400" dirty="0">
              <a:solidFill>
                <a:srgbClr val="002060"/>
              </a:solidFill>
            </a:rPr>
            <a:t> </a:t>
          </a:r>
          <a:r>
            <a:rPr lang="ru-RU" sz="2000" dirty="0">
              <a:solidFill>
                <a:srgbClr val="002060"/>
              </a:solidFill>
            </a:rPr>
            <a:t>–</a:t>
          </a:r>
          <a:r>
            <a:rPr lang="ru-RU" sz="2400" dirty="0">
              <a:solidFill>
                <a:srgbClr val="002060"/>
              </a:solidFill>
            </a:rPr>
            <a:t>многоугольники и их элементы</a:t>
          </a:r>
        </a:p>
      </dgm:t>
    </dgm:pt>
    <dgm:pt modelId="{CDE59D11-B468-D043-89D9-6B3D72459829}" type="parTrans" cxnId="{B3150EF7-413A-C248-8987-8F2436EC1760}">
      <dgm:prSet/>
      <dgm:spPr/>
      <dgm:t>
        <a:bodyPr/>
        <a:lstStyle/>
        <a:p>
          <a:endParaRPr lang="ru-RU"/>
        </a:p>
      </dgm:t>
    </dgm:pt>
    <dgm:pt modelId="{AECFA5E9-9961-7B4F-9C4C-1A808C37F48D}" type="sibTrans" cxnId="{B3150EF7-413A-C248-8987-8F2436EC1760}">
      <dgm:prSet/>
      <dgm:spPr>
        <a:ln w="50800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33606564-2CBF-0B4A-92FF-05AB75C53B94}">
      <dgm:prSet/>
      <dgm:spPr>
        <a:solidFill>
          <a:srgbClr val="FF85FF"/>
        </a:solidFill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Задание № 16 </a:t>
          </a:r>
          <a:r>
            <a:rPr lang="ru-RU" dirty="0">
              <a:solidFill>
                <a:srgbClr val="002060"/>
              </a:solidFill>
            </a:rPr>
            <a:t>– окружность, круг и их элементы</a:t>
          </a:r>
        </a:p>
      </dgm:t>
    </dgm:pt>
    <dgm:pt modelId="{4E1AEF2F-AE56-CD4A-9429-9DACB1440D88}" type="parTrans" cxnId="{424EFCAA-E39A-BD40-9530-C83AE93CCD2F}">
      <dgm:prSet/>
      <dgm:spPr/>
      <dgm:t>
        <a:bodyPr/>
        <a:lstStyle/>
        <a:p>
          <a:endParaRPr lang="ru-RU"/>
        </a:p>
      </dgm:t>
    </dgm:pt>
    <dgm:pt modelId="{20199DD9-EDF7-E84A-B700-777D44C5A1C2}" type="sibTrans" cxnId="{424EFCAA-E39A-BD40-9530-C83AE93CCD2F}">
      <dgm:prSet/>
      <dgm:spPr>
        <a:ln w="50800">
          <a:solidFill>
            <a:srgbClr val="8FEDD7"/>
          </a:solidFill>
        </a:ln>
      </dgm:spPr>
      <dgm:t>
        <a:bodyPr/>
        <a:lstStyle/>
        <a:p>
          <a:endParaRPr lang="ru-RU"/>
        </a:p>
      </dgm:t>
    </dgm:pt>
    <dgm:pt modelId="{2805DFDB-7A7B-624A-A46E-35441C3428D8}">
      <dgm:prSet/>
      <dgm:spPr>
        <a:solidFill>
          <a:srgbClr val="FFFF00"/>
        </a:solidFill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Задание № 17 </a:t>
          </a:r>
          <a:r>
            <a:rPr lang="ru-RU" dirty="0">
              <a:solidFill>
                <a:srgbClr val="002060"/>
              </a:solidFill>
            </a:rPr>
            <a:t>– площади фигур </a:t>
          </a:r>
        </a:p>
      </dgm:t>
    </dgm:pt>
    <dgm:pt modelId="{0B2E9502-A99B-6E4A-A15A-6441CCEDFF84}" type="parTrans" cxnId="{E8B1D320-59A5-9F43-B39F-3EEBB36909A7}">
      <dgm:prSet/>
      <dgm:spPr/>
      <dgm:t>
        <a:bodyPr/>
        <a:lstStyle/>
        <a:p>
          <a:endParaRPr lang="ru-RU"/>
        </a:p>
      </dgm:t>
    </dgm:pt>
    <dgm:pt modelId="{F5FF8BC2-E6BC-7044-BCBE-8F618F0654F7}" type="sibTrans" cxnId="{E8B1D320-59A5-9F43-B39F-3EEBB36909A7}">
      <dgm:prSet/>
      <dgm:spPr/>
      <dgm:t>
        <a:bodyPr/>
        <a:lstStyle/>
        <a:p>
          <a:endParaRPr lang="ru-RU"/>
        </a:p>
      </dgm:t>
    </dgm:pt>
    <dgm:pt modelId="{7C8F4C79-55AC-DD48-9103-6E4F9CFC8316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Задание № 18 </a:t>
          </a:r>
          <a:r>
            <a:rPr lang="ru-RU" dirty="0">
              <a:solidFill>
                <a:srgbClr val="002060"/>
              </a:solidFill>
            </a:rPr>
            <a:t>– фигуры на квадратной решетке</a:t>
          </a:r>
        </a:p>
      </dgm:t>
    </dgm:pt>
    <dgm:pt modelId="{0CCB7CE5-4E51-D84E-8FEF-F5907BB0AFE3}" type="parTrans" cxnId="{863F5710-13F7-AF42-9537-11B7B048867F}">
      <dgm:prSet/>
      <dgm:spPr/>
      <dgm:t>
        <a:bodyPr/>
        <a:lstStyle/>
        <a:p>
          <a:endParaRPr lang="ru-RU"/>
        </a:p>
      </dgm:t>
    </dgm:pt>
    <dgm:pt modelId="{B0864F90-1A18-DD44-AA5E-09F9531B1BC9}" type="sibTrans" cxnId="{863F5710-13F7-AF42-9537-11B7B048867F}">
      <dgm:prSet/>
      <dgm:spPr>
        <a:ln w="50800"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F72377F5-BA30-224B-B784-8A22F2D0F47A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Задание № 19 </a:t>
          </a:r>
          <a:r>
            <a:rPr lang="ru-RU" dirty="0">
              <a:solidFill>
                <a:srgbClr val="002060"/>
              </a:solidFill>
            </a:rPr>
            <a:t>– анализ утверждений</a:t>
          </a:r>
        </a:p>
      </dgm:t>
    </dgm:pt>
    <dgm:pt modelId="{9094A410-8A1D-6242-86E2-01C779E5448E}" type="parTrans" cxnId="{A171EE7D-CFF7-6443-8383-5E4CBC2FE166}">
      <dgm:prSet/>
      <dgm:spPr/>
      <dgm:t>
        <a:bodyPr/>
        <a:lstStyle/>
        <a:p>
          <a:endParaRPr lang="ru-RU"/>
        </a:p>
      </dgm:t>
    </dgm:pt>
    <dgm:pt modelId="{E7DDBFD5-76EF-904D-A8C1-CB7DB18816E2}" type="sibTrans" cxnId="{A171EE7D-CFF7-6443-8383-5E4CBC2FE166}">
      <dgm:prSet/>
      <dgm:spPr>
        <a:ln w="50800">
          <a:solidFill>
            <a:schemeClr val="accent4">
              <a:lumMod val="60000"/>
              <a:lumOff val="40000"/>
              <a:alpha val="99000"/>
            </a:schemeClr>
          </a:solidFill>
        </a:ln>
      </dgm:spPr>
      <dgm:t>
        <a:bodyPr/>
        <a:lstStyle/>
        <a:p>
          <a:endParaRPr lang="ru-RU"/>
        </a:p>
      </dgm:t>
    </dgm:pt>
    <dgm:pt modelId="{206BB574-D965-B046-A854-43E6F21F66F7}" type="pres">
      <dgm:prSet presAssocID="{292F08D3-7DD5-5A42-B24C-C1BD7C24AFCB}" presName="cycle" presStyleCnt="0">
        <dgm:presLayoutVars>
          <dgm:dir/>
          <dgm:resizeHandles val="exact"/>
        </dgm:presLayoutVars>
      </dgm:prSet>
      <dgm:spPr/>
    </dgm:pt>
    <dgm:pt modelId="{AD1EB019-72B9-9247-BCC2-309FE4D8B791}" type="pres">
      <dgm:prSet presAssocID="{A39A05FA-D54F-F348-BEE5-4621CC586C9B}" presName="node" presStyleLbl="node1" presStyleIdx="0" presStyleCnt="5" custScaleX="151217" custScaleY="103647" custRadScaleRad="91315" custRadScaleInc="-600">
        <dgm:presLayoutVars>
          <dgm:bulletEnabled val="1"/>
        </dgm:presLayoutVars>
      </dgm:prSet>
      <dgm:spPr/>
    </dgm:pt>
    <dgm:pt modelId="{F273EA61-FA85-1543-8D35-00BDC1055D07}" type="pres">
      <dgm:prSet presAssocID="{A39A05FA-D54F-F348-BEE5-4621CC586C9B}" presName="spNode" presStyleCnt="0"/>
      <dgm:spPr/>
    </dgm:pt>
    <dgm:pt modelId="{3BD718A9-DCC5-D14E-A900-EE207D355937}" type="pres">
      <dgm:prSet presAssocID="{AECFA5E9-9961-7B4F-9C4C-1A808C37F48D}" presName="sibTrans" presStyleLbl="sibTrans1D1" presStyleIdx="0" presStyleCnt="5"/>
      <dgm:spPr/>
    </dgm:pt>
    <dgm:pt modelId="{9D632CA4-D599-7F4F-AF03-D3E358B64EA3}" type="pres">
      <dgm:prSet presAssocID="{33606564-2CBF-0B4A-92FF-05AB75C53B94}" presName="node" presStyleLbl="node1" presStyleIdx="1" presStyleCnt="5" custScaleX="120052" custScaleY="112041" custRadScaleRad="95556" custRadScaleInc="33227">
        <dgm:presLayoutVars>
          <dgm:bulletEnabled val="1"/>
        </dgm:presLayoutVars>
      </dgm:prSet>
      <dgm:spPr/>
    </dgm:pt>
    <dgm:pt modelId="{5393A7E3-31F4-1343-B3CE-41F1B3C07FFA}" type="pres">
      <dgm:prSet presAssocID="{33606564-2CBF-0B4A-92FF-05AB75C53B94}" presName="spNode" presStyleCnt="0"/>
      <dgm:spPr/>
    </dgm:pt>
    <dgm:pt modelId="{9D3AEB13-524E-9744-85FB-B742092A5E84}" type="pres">
      <dgm:prSet presAssocID="{20199DD9-EDF7-E84A-B700-777D44C5A1C2}" presName="sibTrans" presStyleLbl="sibTrans1D1" presStyleIdx="1" presStyleCnt="5"/>
      <dgm:spPr/>
    </dgm:pt>
    <dgm:pt modelId="{39EE6090-B3DE-174B-85F5-DA38DCFFA440}" type="pres">
      <dgm:prSet presAssocID="{2805DFDB-7A7B-624A-A46E-35441C3428D8}" presName="node" presStyleLbl="node1" presStyleIdx="2" presStyleCnt="5" custScaleX="127009" custScaleY="117305" custRadScaleRad="90756" custRadScaleInc="-16450">
        <dgm:presLayoutVars>
          <dgm:bulletEnabled val="1"/>
        </dgm:presLayoutVars>
      </dgm:prSet>
      <dgm:spPr/>
    </dgm:pt>
    <dgm:pt modelId="{99EE2A9C-C596-184B-8AD0-8B5AE9FD8AD4}" type="pres">
      <dgm:prSet presAssocID="{2805DFDB-7A7B-624A-A46E-35441C3428D8}" presName="spNode" presStyleCnt="0"/>
      <dgm:spPr/>
    </dgm:pt>
    <dgm:pt modelId="{3B59EC46-D869-D54F-800A-7D80F5787AEF}" type="pres">
      <dgm:prSet presAssocID="{F5FF8BC2-E6BC-7044-BCBE-8F618F0654F7}" presName="sibTrans" presStyleLbl="sibTrans1D1" presStyleIdx="2" presStyleCnt="5"/>
      <dgm:spPr/>
    </dgm:pt>
    <dgm:pt modelId="{66518BF2-A74A-7649-B9A6-09838B055AE4}" type="pres">
      <dgm:prSet presAssocID="{7C8F4C79-55AC-DD48-9103-6E4F9CFC8316}" presName="node" presStyleLbl="node1" presStyleIdx="3" presStyleCnt="5" custScaleX="138912" custScaleY="116426" custRadScaleRad="90311" custRadScaleInc="11975">
        <dgm:presLayoutVars>
          <dgm:bulletEnabled val="1"/>
        </dgm:presLayoutVars>
      </dgm:prSet>
      <dgm:spPr/>
    </dgm:pt>
    <dgm:pt modelId="{8C1218A3-949C-A248-B2B1-020C717A2CBF}" type="pres">
      <dgm:prSet presAssocID="{7C8F4C79-55AC-DD48-9103-6E4F9CFC8316}" presName="spNode" presStyleCnt="0"/>
      <dgm:spPr/>
    </dgm:pt>
    <dgm:pt modelId="{B66678B1-EEE5-1F44-B109-A5525F250016}" type="pres">
      <dgm:prSet presAssocID="{B0864F90-1A18-DD44-AA5E-09F9531B1BC9}" presName="sibTrans" presStyleLbl="sibTrans1D1" presStyleIdx="3" presStyleCnt="5"/>
      <dgm:spPr/>
    </dgm:pt>
    <dgm:pt modelId="{8BEFA9FE-F703-7548-8DDC-BFDE1CDF70B3}" type="pres">
      <dgm:prSet presAssocID="{F72377F5-BA30-224B-B784-8A22F2D0F47A}" presName="node" presStyleLbl="node1" presStyleIdx="4" presStyleCnt="5" custScaleX="121243" custScaleY="113322" custRadScaleRad="95363" custRadScaleInc="-44812">
        <dgm:presLayoutVars>
          <dgm:bulletEnabled val="1"/>
        </dgm:presLayoutVars>
      </dgm:prSet>
      <dgm:spPr/>
    </dgm:pt>
    <dgm:pt modelId="{342A9BC5-6E06-6E49-9B2F-10C5B1E30320}" type="pres">
      <dgm:prSet presAssocID="{F72377F5-BA30-224B-B784-8A22F2D0F47A}" presName="spNode" presStyleCnt="0"/>
      <dgm:spPr/>
    </dgm:pt>
    <dgm:pt modelId="{B73AC01D-3A90-DD4C-8C14-43E962F94064}" type="pres">
      <dgm:prSet presAssocID="{E7DDBFD5-76EF-904D-A8C1-CB7DB18816E2}" presName="sibTrans" presStyleLbl="sibTrans1D1" presStyleIdx="4" presStyleCnt="5"/>
      <dgm:spPr/>
    </dgm:pt>
  </dgm:ptLst>
  <dgm:cxnLst>
    <dgm:cxn modelId="{863F5710-13F7-AF42-9537-11B7B048867F}" srcId="{292F08D3-7DD5-5A42-B24C-C1BD7C24AFCB}" destId="{7C8F4C79-55AC-DD48-9103-6E4F9CFC8316}" srcOrd="3" destOrd="0" parTransId="{0CCB7CE5-4E51-D84E-8FEF-F5907BB0AFE3}" sibTransId="{B0864F90-1A18-DD44-AA5E-09F9531B1BC9}"/>
    <dgm:cxn modelId="{E8B1D320-59A5-9F43-B39F-3EEBB36909A7}" srcId="{292F08D3-7DD5-5A42-B24C-C1BD7C24AFCB}" destId="{2805DFDB-7A7B-624A-A46E-35441C3428D8}" srcOrd="2" destOrd="0" parTransId="{0B2E9502-A99B-6E4A-A15A-6441CCEDFF84}" sibTransId="{F5FF8BC2-E6BC-7044-BCBE-8F618F0654F7}"/>
    <dgm:cxn modelId="{160E1956-4B13-2F42-8BE8-27BEB0D7119A}" type="presOf" srcId="{292F08D3-7DD5-5A42-B24C-C1BD7C24AFCB}" destId="{206BB574-D965-B046-A854-43E6F21F66F7}" srcOrd="0" destOrd="0" presId="urn:microsoft.com/office/officeart/2005/8/layout/cycle6"/>
    <dgm:cxn modelId="{BA854B60-CE08-744C-A2D4-BBFBF9B32764}" type="presOf" srcId="{A39A05FA-D54F-F348-BEE5-4621CC586C9B}" destId="{AD1EB019-72B9-9247-BCC2-309FE4D8B791}" srcOrd="0" destOrd="0" presId="urn:microsoft.com/office/officeart/2005/8/layout/cycle6"/>
    <dgm:cxn modelId="{146E2164-CF77-214C-9A19-373721B58A7F}" type="presOf" srcId="{E7DDBFD5-76EF-904D-A8C1-CB7DB18816E2}" destId="{B73AC01D-3A90-DD4C-8C14-43E962F94064}" srcOrd="0" destOrd="0" presId="urn:microsoft.com/office/officeart/2005/8/layout/cycle6"/>
    <dgm:cxn modelId="{892F7370-9E44-224A-8CC8-F374188A2C9D}" type="presOf" srcId="{7C8F4C79-55AC-DD48-9103-6E4F9CFC8316}" destId="{66518BF2-A74A-7649-B9A6-09838B055AE4}" srcOrd="0" destOrd="0" presId="urn:microsoft.com/office/officeart/2005/8/layout/cycle6"/>
    <dgm:cxn modelId="{65AD4E72-E8A2-BC4E-874F-8C0EBB0FD68B}" type="presOf" srcId="{AECFA5E9-9961-7B4F-9C4C-1A808C37F48D}" destId="{3BD718A9-DCC5-D14E-A900-EE207D355937}" srcOrd="0" destOrd="0" presId="urn:microsoft.com/office/officeart/2005/8/layout/cycle6"/>
    <dgm:cxn modelId="{DF913C74-6879-7D49-8C75-B807445DD30B}" type="presOf" srcId="{F72377F5-BA30-224B-B784-8A22F2D0F47A}" destId="{8BEFA9FE-F703-7548-8DDC-BFDE1CDF70B3}" srcOrd="0" destOrd="0" presId="urn:microsoft.com/office/officeart/2005/8/layout/cycle6"/>
    <dgm:cxn modelId="{1A6FCB79-C3E1-FA4A-A8CB-BAC0083D2E6D}" type="presOf" srcId="{F5FF8BC2-E6BC-7044-BCBE-8F618F0654F7}" destId="{3B59EC46-D869-D54F-800A-7D80F5787AEF}" srcOrd="0" destOrd="0" presId="urn:microsoft.com/office/officeart/2005/8/layout/cycle6"/>
    <dgm:cxn modelId="{845D737A-EE9D-8A40-AA53-B61BE77A8D26}" type="presOf" srcId="{2805DFDB-7A7B-624A-A46E-35441C3428D8}" destId="{39EE6090-B3DE-174B-85F5-DA38DCFFA440}" srcOrd="0" destOrd="0" presId="urn:microsoft.com/office/officeart/2005/8/layout/cycle6"/>
    <dgm:cxn modelId="{A171EE7D-CFF7-6443-8383-5E4CBC2FE166}" srcId="{292F08D3-7DD5-5A42-B24C-C1BD7C24AFCB}" destId="{F72377F5-BA30-224B-B784-8A22F2D0F47A}" srcOrd="4" destOrd="0" parTransId="{9094A410-8A1D-6242-86E2-01C779E5448E}" sibTransId="{E7DDBFD5-76EF-904D-A8C1-CB7DB18816E2}"/>
    <dgm:cxn modelId="{3FA59395-A126-FF4A-B244-0E5EEF624425}" type="presOf" srcId="{B0864F90-1A18-DD44-AA5E-09F9531B1BC9}" destId="{B66678B1-EEE5-1F44-B109-A5525F250016}" srcOrd="0" destOrd="0" presId="urn:microsoft.com/office/officeart/2005/8/layout/cycle6"/>
    <dgm:cxn modelId="{CFC222A1-6F61-6F44-B39A-B722D244C7DE}" type="presOf" srcId="{20199DD9-EDF7-E84A-B700-777D44C5A1C2}" destId="{9D3AEB13-524E-9744-85FB-B742092A5E84}" srcOrd="0" destOrd="0" presId="urn:microsoft.com/office/officeart/2005/8/layout/cycle6"/>
    <dgm:cxn modelId="{424EFCAA-E39A-BD40-9530-C83AE93CCD2F}" srcId="{292F08D3-7DD5-5A42-B24C-C1BD7C24AFCB}" destId="{33606564-2CBF-0B4A-92FF-05AB75C53B94}" srcOrd="1" destOrd="0" parTransId="{4E1AEF2F-AE56-CD4A-9429-9DACB1440D88}" sibTransId="{20199DD9-EDF7-E84A-B700-777D44C5A1C2}"/>
    <dgm:cxn modelId="{B3150EF7-413A-C248-8987-8F2436EC1760}" srcId="{292F08D3-7DD5-5A42-B24C-C1BD7C24AFCB}" destId="{A39A05FA-D54F-F348-BEE5-4621CC586C9B}" srcOrd="0" destOrd="0" parTransId="{CDE59D11-B468-D043-89D9-6B3D72459829}" sibTransId="{AECFA5E9-9961-7B4F-9C4C-1A808C37F48D}"/>
    <dgm:cxn modelId="{9CB933FD-2F9A-714C-8FD2-9BD1E1FD770E}" type="presOf" srcId="{33606564-2CBF-0B4A-92FF-05AB75C53B94}" destId="{9D632CA4-D599-7F4F-AF03-D3E358B64EA3}" srcOrd="0" destOrd="0" presId="urn:microsoft.com/office/officeart/2005/8/layout/cycle6"/>
    <dgm:cxn modelId="{2713A15C-B828-F147-AA66-637282448D1A}" type="presParOf" srcId="{206BB574-D965-B046-A854-43E6F21F66F7}" destId="{AD1EB019-72B9-9247-BCC2-309FE4D8B791}" srcOrd="0" destOrd="0" presId="urn:microsoft.com/office/officeart/2005/8/layout/cycle6"/>
    <dgm:cxn modelId="{7E25C1E6-54FB-FE4D-A841-DAA60CC7D766}" type="presParOf" srcId="{206BB574-D965-B046-A854-43E6F21F66F7}" destId="{F273EA61-FA85-1543-8D35-00BDC1055D07}" srcOrd="1" destOrd="0" presId="urn:microsoft.com/office/officeart/2005/8/layout/cycle6"/>
    <dgm:cxn modelId="{283FD84B-54D5-3040-B2F6-C8D30F01F201}" type="presParOf" srcId="{206BB574-D965-B046-A854-43E6F21F66F7}" destId="{3BD718A9-DCC5-D14E-A900-EE207D355937}" srcOrd="2" destOrd="0" presId="urn:microsoft.com/office/officeart/2005/8/layout/cycle6"/>
    <dgm:cxn modelId="{C12F6C5F-8045-294D-AB77-4538DB198D3F}" type="presParOf" srcId="{206BB574-D965-B046-A854-43E6F21F66F7}" destId="{9D632CA4-D599-7F4F-AF03-D3E358B64EA3}" srcOrd="3" destOrd="0" presId="urn:microsoft.com/office/officeart/2005/8/layout/cycle6"/>
    <dgm:cxn modelId="{7ED32D37-2C3C-2141-BFAC-175C7DCB319F}" type="presParOf" srcId="{206BB574-D965-B046-A854-43E6F21F66F7}" destId="{5393A7E3-31F4-1343-B3CE-41F1B3C07FFA}" srcOrd="4" destOrd="0" presId="urn:microsoft.com/office/officeart/2005/8/layout/cycle6"/>
    <dgm:cxn modelId="{C21B2675-34E1-994A-BA6A-C6DC82D42644}" type="presParOf" srcId="{206BB574-D965-B046-A854-43E6F21F66F7}" destId="{9D3AEB13-524E-9744-85FB-B742092A5E84}" srcOrd="5" destOrd="0" presId="urn:microsoft.com/office/officeart/2005/8/layout/cycle6"/>
    <dgm:cxn modelId="{C16DC8FE-FC23-0842-A9B9-65AAA376DB0C}" type="presParOf" srcId="{206BB574-D965-B046-A854-43E6F21F66F7}" destId="{39EE6090-B3DE-174B-85F5-DA38DCFFA440}" srcOrd="6" destOrd="0" presId="urn:microsoft.com/office/officeart/2005/8/layout/cycle6"/>
    <dgm:cxn modelId="{72BF7B5E-276B-A649-9E8D-C2527AD26AA4}" type="presParOf" srcId="{206BB574-D965-B046-A854-43E6F21F66F7}" destId="{99EE2A9C-C596-184B-8AD0-8B5AE9FD8AD4}" srcOrd="7" destOrd="0" presId="urn:microsoft.com/office/officeart/2005/8/layout/cycle6"/>
    <dgm:cxn modelId="{A830B248-8B99-3444-84E2-330CACDF9513}" type="presParOf" srcId="{206BB574-D965-B046-A854-43E6F21F66F7}" destId="{3B59EC46-D869-D54F-800A-7D80F5787AEF}" srcOrd="8" destOrd="0" presId="urn:microsoft.com/office/officeart/2005/8/layout/cycle6"/>
    <dgm:cxn modelId="{4AD7BD9C-B664-8647-BCC8-C9710164D5BC}" type="presParOf" srcId="{206BB574-D965-B046-A854-43E6F21F66F7}" destId="{66518BF2-A74A-7649-B9A6-09838B055AE4}" srcOrd="9" destOrd="0" presId="urn:microsoft.com/office/officeart/2005/8/layout/cycle6"/>
    <dgm:cxn modelId="{03FAAAEF-2B3A-DF44-8A11-FE9B29251304}" type="presParOf" srcId="{206BB574-D965-B046-A854-43E6F21F66F7}" destId="{8C1218A3-949C-A248-B2B1-020C717A2CBF}" srcOrd="10" destOrd="0" presId="urn:microsoft.com/office/officeart/2005/8/layout/cycle6"/>
    <dgm:cxn modelId="{3D41C8B9-AB04-FB4C-A4D4-2A2603CBB2D0}" type="presParOf" srcId="{206BB574-D965-B046-A854-43E6F21F66F7}" destId="{B66678B1-EEE5-1F44-B109-A5525F250016}" srcOrd="11" destOrd="0" presId="urn:microsoft.com/office/officeart/2005/8/layout/cycle6"/>
    <dgm:cxn modelId="{91EAE5E0-C99D-2345-A0DB-EE70B541374E}" type="presParOf" srcId="{206BB574-D965-B046-A854-43E6F21F66F7}" destId="{8BEFA9FE-F703-7548-8DDC-BFDE1CDF70B3}" srcOrd="12" destOrd="0" presId="urn:microsoft.com/office/officeart/2005/8/layout/cycle6"/>
    <dgm:cxn modelId="{84258151-E4AC-524F-82EE-FAFFCE8C459D}" type="presParOf" srcId="{206BB574-D965-B046-A854-43E6F21F66F7}" destId="{342A9BC5-6E06-6E49-9B2F-10C5B1E30320}" srcOrd="13" destOrd="0" presId="urn:microsoft.com/office/officeart/2005/8/layout/cycle6"/>
    <dgm:cxn modelId="{C4D83432-D0A5-C84C-9250-CCE079A99B49}" type="presParOf" srcId="{206BB574-D965-B046-A854-43E6F21F66F7}" destId="{B73AC01D-3A90-DD4C-8C14-43E962F9406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EB019-72B9-9247-BCC2-309FE4D8B791}">
      <dsp:nvSpPr>
        <dsp:cNvPr id="0" name=""/>
        <dsp:cNvSpPr/>
      </dsp:nvSpPr>
      <dsp:spPr>
        <a:xfrm>
          <a:off x="2868904" y="229389"/>
          <a:ext cx="3406183" cy="15175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</a:rPr>
            <a:t>Задание № 15</a:t>
          </a:r>
          <a:r>
            <a:rPr lang="ru-RU" sz="2400" kern="1200" dirty="0">
              <a:solidFill>
                <a:srgbClr val="002060"/>
              </a:solidFill>
            </a:rPr>
            <a:t> </a:t>
          </a:r>
          <a:r>
            <a:rPr lang="ru-RU" sz="2000" kern="1200" dirty="0">
              <a:solidFill>
                <a:srgbClr val="002060"/>
              </a:solidFill>
            </a:rPr>
            <a:t>–</a:t>
          </a:r>
          <a:r>
            <a:rPr lang="ru-RU" sz="2400" kern="1200" dirty="0">
              <a:solidFill>
                <a:srgbClr val="002060"/>
              </a:solidFill>
            </a:rPr>
            <a:t>многоугольники и их элементы</a:t>
          </a:r>
        </a:p>
      </dsp:txBody>
      <dsp:txXfrm>
        <a:off x="2942984" y="303469"/>
        <a:ext cx="3258023" cy="1369370"/>
      </dsp:txXfrm>
    </dsp:sp>
    <dsp:sp modelId="{3BD718A9-DCC5-D14E-A900-EE207D355937}">
      <dsp:nvSpPr>
        <dsp:cNvPr id="0" name=""/>
        <dsp:cNvSpPr/>
      </dsp:nvSpPr>
      <dsp:spPr>
        <a:xfrm>
          <a:off x="1729897" y="1105726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4554176" y="496564"/>
              </a:moveTo>
              <a:arcTo wR="2924033" hR="2924033" stAng="18232976" swAng="1252872"/>
            </a:path>
          </a:pathLst>
        </a:custGeom>
        <a:noFill/>
        <a:ln w="508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632CA4-D599-7F4F-AF03-D3E358B64EA3}">
      <dsp:nvSpPr>
        <dsp:cNvPr id="0" name=""/>
        <dsp:cNvSpPr/>
      </dsp:nvSpPr>
      <dsp:spPr>
        <a:xfrm>
          <a:off x="5978037" y="2351598"/>
          <a:ext cx="2704187" cy="1640430"/>
        </a:xfrm>
        <a:prstGeom prst="roundRect">
          <a:avLst/>
        </a:prstGeom>
        <a:solidFill>
          <a:srgbClr val="FF85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</a:rPr>
            <a:t>Задание № 16 </a:t>
          </a:r>
          <a:r>
            <a:rPr lang="ru-RU" sz="2400" kern="1200" dirty="0">
              <a:solidFill>
                <a:srgbClr val="002060"/>
              </a:solidFill>
            </a:rPr>
            <a:t>– окружность, круг и их элементы</a:t>
          </a:r>
        </a:p>
      </dsp:txBody>
      <dsp:txXfrm>
        <a:off x="6058116" y="2431677"/>
        <a:ext cx="2544029" cy="1480272"/>
      </dsp:txXfrm>
    </dsp:sp>
    <dsp:sp modelId="{9D3AEB13-524E-9744-85FB-B742092A5E84}">
      <dsp:nvSpPr>
        <dsp:cNvPr id="0" name=""/>
        <dsp:cNvSpPr/>
      </dsp:nvSpPr>
      <dsp:spPr>
        <a:xfrm>
          <a:off x="1617777" y="262764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5732433" y="3738199"/>
              </a:moveTo>
              <a:arcTo wR="2924033" hR="2924033" stAng="970024" swAng="1076097"/>
            </a:path>
          </a:pathLst>
        </a:custGeom>
        <a:noFill/>
        <a:ln w="50800" cap="flat" cmpd="sng" algn="ctr">
          <a:solidFill>
            <a:srgbClr val="8FEDD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E6090-B3DE-174B-85F5-DA38DCFFA440}">
      <dsp:nvSpPr>
        <dsp:cNvPr id="0" name=""/>
        <dsp:cNvSpPr/>
      </dsp:nvSpPr>
      <dsp:spPr>
        <a:xfrm>
          <a:off x="4852202" y="4833903"/>
          <a:ext cx="2860895" cy="1717502"/>
        </a:xfrm>
        <a:prstGeom prst="roundRect">
          <a:avLst/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</a:rPr>
            <a:t>Задание № 17 </a:t>
          </a:r>
          <a:r>
            <a:rPr lang="ru-RU" sz="2400" kern="1200" dirty="0">
              <a:solidFill>
                <a:srgbClr val="002060"/>
              </a:solidFill>
            </a:rPr>
            <a:t>– площади фигур </a:t>
          </a:r>
        </a:p>
      </dsp:txBody>
      <dsp:txXfrm>
        <a:off x="4936044" y="4917745"/>
        <a:ext cx="2693211" cy="1549818"/>
      </dsp:txXfrm>
    </dsp:sp>
    <dsp:sp modelId="{3B59EC46-D869-D54F-800A-7D80F5787AEF}">
      <dsp:nvSpPr>
        <dsp:cNvPr id="0" name=""/>
        <dsp:cNvSpPr/>
      </dsp:nvSpPr>
      <dsp:spPr>
        <a:xfrm>
          <a:off x="1749092" y="455253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3099453" y="5842800"/>
              </a:moveTo>
              <a:arcTo wR="2924033" hR="2924033" stAng="5193637" swAng="42236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18BF2-A74A-7649-B9A6-09838B055AE4}">
      <dsp:nvSpPr>
        <dsp:cNvPr id="0" name=""/>
        <dsp:cNvSpPr/>
      </dsp:nvSpPr>
      <dsp:spPr>
        <a:xfrm>
          <a:off x="1356856" y="4861788"/>
          <a:ext cx="3129011" cy="17046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</a:rPr>
            <a:t>Задание № 18 </a:t>
          </a:r>
          <a:r>
            <a:rPr lang="ru-RU" sz="2400" kern="1200" dirty="0">
              <a:solidFill>
                <a:srgbClr val="002060"/>
              </a:solidFill>
            </a:rPr>
            <a:t>– фигуры на квадратной решетке</a:t>
          </a:r>
        </a:p>
      </dsp:txBody>
      <dsp:txXfrm>
        <a:off x="1440069" y="4945001"/>
        <a:ext cx="2962585" cy="1538206"/>
      </dsp:txXfrm>
    </dsp:sp>
    <dsp:sp modelId="{B66678B1-EEE5-1F44-B109-A5525F250016}">
      <dsp:nvSpPr>
        <dsp:cNvPr id="0" name=""/>
        <dsp:cNvSpPr/>
      </dsp:nvSpPr>
      <dsp:spPr>
        <a:xfrm>
          <a:off x="1645732" y="186453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577527" y="4668706"/>
              </a:moveTo>
              <a:arcTo wR="2924033" hR="2924033" stAng="8602109" swAng="956095"/>
            </a:path>
          </a:pathLst>
        </a:custGeom>
        <a:noFill/>
        <a:ln w="508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FA9FE-F703-7548-8DDC-BFDE1CDF70B3}">
      <dsp:nvSpPr>
        <dsp:cNvPr id="0" name=""/>
        <dsp:cNvSpPr/>
      </dsp:nvSpPr>
      <dsp:spPr>
        <a:xfrm>
          <a:off x="447016" y="2476971"/>
          <a:ext cx="2731015" cy="165918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</a:rPr>
            <a:t>Задание № 19 </a:t>
          </a:r>
          <a:r>
            <a:rPr lang="ru-RU" sz="2400" kern="1200" dirty="0">
              <a:solidFill>
                <a:srgbClr val="002060"/>
              </a:solidFill>
            </a:rPr>
            <a:t>– анализ утверждений</a:t>
          </a:r>
        </a:p>
      </dsp:txBody>
      <dsp:txXfrm>
        <a:off x="528011" y="2557966"/>
        <a:ext cx="2569025" cy="1497195"/>
      </dsp:txXfrm>
    </dsp:sp>
    <dsp:sp modelId="{B73AC01D-3A90-DD4C-8C14-43E962F94064}">
      <dsp:nvSpPr>
        <dsp:cNvPr id="0" name=""/>
        <dsp:cNvSpPr/>
      </dsp:nvSpPr>
      <dsp:spPr>
        <a:xfrm>
          <a:off x="1624181" y="1077080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434882" y="1389726"/>
              </a:moveTo>
              <a:arcTo wR="2924033" hR="2924033" stAng="12698976" swAng="1383911"/>
            </a:path>
          </a:pathLst>
        </a:custGeom>
        <a:noFill/>
        <a:ln w="50800" cap="flat" cmpd="sng" algn="ctr">
          <a:solidFill>
            <a:schemeClr val="accent4">
              <a:lumMod val="60000"/>
              <a:lumOff val="40000"/>
              <a:alpha val="99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1D5781D-BFB5-7445-A2C5-797E456C4A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05275-6F89-3649-9DCB-E32553BB39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F500E-B65B-BA4F-87E4-3259CD7F8594}" type="datetimeFigureOut">
              <a:rPr lang="ru-RU" smtClean="0"/>
              <a:pPr/>
              <a:t>25.09.2025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ED795F-5597-4D42-932F-BB71C250A5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8F34DE-8261-2440-9BE2-C631B73E41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0F01B-5A72-4C41-AFCF-1C52AA3DED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253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8451F-4897-904C-A42A-AE3FE92C4CB3}" type="datetimeFigureOut">
              <a:rPr lang="ru-RU" smtClean="0"/>
              <a:pPr/>
              <a:t>25.09.2025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2D1D3-1200-7D4B-AC88-79F5AE5D3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38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D1D3-1200-7D4B-AC88-79F5AE5D35B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77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D1D3-1200-7D4B-AC88-79F5AE5D35B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897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D1D3-1200-7D4B-AC88-79F5AE5D35B2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43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D1D3-1200-7D4B-AC88-79F5AE5D35B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2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D1D3-1200-7D4B-AC88-79F5AE5D35B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78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D1D3-1200-7D4B-AC88-79F5AE5D35B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059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D1D3-1200-7D4B-AC88-79F5AE5D35B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18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D1D3-1200-7D4B-AC88-79F5AE5D35B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153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D1D3-1200-7D4B-AC88-79F5AE5D35B2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96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CDB62-FDBD-D243-98FF-49F6EEF4FF10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88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6C51-4AD1-D945-BF91-6BE572CC0E9C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5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C2BD-70EC-8C4D-B7C9-1F02D5553062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88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BC41-795E-2B48-A5D9-37850DE6D1DB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1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547B-9E5C-EB47-8A82-3B1A87585417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C79D-AE23-1C49-AFD4-28FB5D8B90B4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050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A794-9871-2547-92AC-7960BA943B09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244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424F-6F67-384C-B11D-0E56749C103E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05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EBB8-9F14-9847-8AFC-CF588D0D36B2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67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07FC-6269-1742-9E1B-CF16CA28DBD5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7639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76D5-C406-094F-9348-7993CD57A289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38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92E79-58A5-D346-864C-B2B1ADFCE806}" type="datetime1">
              <a:rPr lang="ru-RU" smtClean="0"/>
              <a:pPr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E2350-9D02-4031-A79A-095BEA654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3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2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emf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6.png"/><Relationship Id="rId4" Type="http://schemas.openxmlformats.org/officeDocument/2006/relationships/image" Target="../media/image41.png"/><Relationship Id="rId9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12" Type="http://schemas.openxmlformats.org/officeDocument/2006/relationships/image" Target="../media/image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4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1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0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1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1.svg"/><Relationship Id="rId9" Type="http://schemas.openxmlformats.org/officeDocument/2006/relationships/image" Target="../media/image1000.png"/><Relationship Id="rId1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11" Type="http://schemas.openxmlformats.org/officeDocument/2006/relationships/slide" Target="slide50.xml"/><Relationship Id="rId5" Type="http://schemas.openxmlformats.org/officeDocument/2006/relationships/slide" Target="slide44.xml"/><Relationship Id="rId10" Type="http://schemas.openxmlformats.org/officeDocument/2006/relationships/slide" Target="slide49.xml"/><Relationship Id="rId4" Type="http://schemas.openxmlformats.org/officeDocument/2006/relationships/slide" Target="slide43.xml"/><Relationship Id="rId9" Type="http://schemas.openxmlformats.org/officeDocument/2006/relationships/slide" Target="slide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tiff"/><Relationship Id="rId4" Type="http://schemas.openxmlformats.org/officeDocument/2006/relationships/image" Target="../media/image119.tif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3677" y="0"/>
            <a:ext cx="7802745" cy="2330245"/>
          </a:xfrm>
          <a:ln>
            <a:noFill/>
          </a:ln>
        </p:spPr>
        <p:txBody>
          <a:bodyPr anchor="ctr">
            <a:normAutofit/>
          </a:bodyPr>
          <a:lstStyle/>
          <a:p>
            <a:r>
              <a:rPr lang="ru-RU" dirty="0">
                <a:solidFill>
                  <a:srgbClr val="0068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Мастер-класс.</a:t>
            </a:r>
            <a:br>
              <a:rPr lang="ru-RU" dirty="0">
                <a:solidFill>
                  <a:srgbClr val="0068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68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Сдай успешно ОГЭ!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D90B8E-674C-FC4E-B39A-59A10E7FA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0076" y="3187552"/>
            <a:ext cx="2316346" cy="34436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B925B3-BD08-734B-BE02-7704D1E37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82" y="2079523"/>
            <a:ext cx="5784107" cy="43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00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BFD36D-5A01-2743-8A35-E7A15D1694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6281" t="12933" r="15201" b="60585"/>
          <a:stretch/>
        </p:blipFill>
        <p:spPr>
          <a:xfrm>
            <a:off x="-3780" y="236081"/>
            <a:ext cx="5266914" cy="40884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2606" y="26731"/>
            <a:ext cx="7080738" cy="664299"/>
          </a:xfrm>
        </p:spPr>
        <p:txBody>
          <a:bodyPr>
            <a:normAutofit fontScale="90000"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5144991" y="335118"/>
            <a:ext cx="594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7966" y="3105087"/>
            <a:ext cx="56707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Сумма углов выпуклого четырехугольника равна 360</a:t>
            </a:r>
            <a:r>
              <a:rPr lang="ru-RU" sz="28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3189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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360</a:t>
            </a:r>
            <a:r>
              <a:rPr lang="ru-RU" sz="24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(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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ОАС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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ОВС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+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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360</a:t>
            </a:r>
            <a:r>
              <a:rPr lang="ru-RU" sz="24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(90</a:t>
            </a:r>
            <a:r>
              <a:rPr lang="ru-RU" sz="24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+ 90</a:t>
            </a:r>
            <a:r>
              <a:rPr lang="ru-RU" sz="24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+ 78</a:t>
            </a:r>
            <a:r>
              <a:rPr lang="ru-RU" sz="24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102</a:t>
            </a:r>
            <a:r>
              <a:rPr lang="ru-RU" sz="24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FD497-8AE1-384B-AEE3-925F98FA5C50}"/>
              </a:ext>
            </a:extLst>
          </p:cNvPr>
          <p:cNvSpPr txBox="1"/>
          <p:nvPr/>
        </p:nvSpPr>
        <p:spPr>
          <a:xfrm>
            <a:off x="1586825" y="1537936"/>
            <a:ext cx="448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AFC9F-3A7D-B744-B357-1E84CCA4BF33}"/>
              </a:ext>
            </a:extLst>
          </p:cNvPr>
          <p:cNvSpPr txBox="1"/>
          <p:nvPr/>
        </p:nvSpPr>
        <p:spPr>
          <a:xfrm>
            <a:off x="2243709" y="2965381"/>
            <a:ext cx="448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Дуга 10">
            <a:extLst>
              <a:ext uri="{FF2B5EF4-FFF2-40B4-BE49-F238E27FC236}">
                <a16:creationId xmlns:a16="http://schemas.microsoft.com/office/drawing/2014/main" id="{718140A0-7809-234C-9DD5-102BCE4FD25B}"/>
              </a:ext>
            </a:extLst>
          </p:cNvPr>
          <p:cNvSpPr/>
          <p:nvPr/>
        </p:nvSpPr>
        <p:spPr>
          <a:xfrm>
            <a:off x="1662475" y="2176069"/>
            <a:ext cx="704836" cy="950727"/>
          </a:xfrm>
          <a:prstGeom prst="arc">
            <a:avLst>
              <a:gd name="adj1" fmla="val 16200000"/>
              <a:gd name="adj2" fmla="val 1892214"/>
            </a:avLst>
          </a:prstGeom>
          <a:ln w="1143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09A551E-18DB-904B-8CA6-7B54EB7369AE}"/>
              </a:ext>
            </a:extLst>
          </p:cNvPr>
          <p:cNvSpPr/>
          <p:nvPr/>
        </p:nvSpPr>
        <p:spPr>
          <a:xfrm>
            <a:off x="5681555" y="246402"/>
            <a:ext cx="28769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ОА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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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BC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151DFC-BDFB-4947-A54F-778D8D714346}"/>
              </a:ext>
            </a:extLst>
          </p:cNvPr>
          <p:cNvSpPr/>
          <p:nvPr/>
        </p:nvSpPr>
        <p:spPr>
          <a:xfrm>
            <a:off x="2006027" y="998789"/>
            <a:ext cx="435182" cy="366651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45F443-336C-D24B-9E23-6B14532AA00F}"/>
              </a:ext>
            </a:extLst>
          </p:cNvPr>
          <p:cNvSpPr/>
          <p:nvPr/>
        </p:nvSpPr>
        <p:spPr>
          <a:xfrm rot="18590394">
            <a:off x="3065512" y="3180091"/>
            <a:ext cx="368973" cy="370955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1122240-EF03-4D4E-8578-79A38AAE2A53}"/>
              </a:ext>
            </a:extLst>
          </p:cNvPr>
          <p:cNvCxnSpPr>
            <a:cxnSpLocks/>
          </p:cNvCxnSpPr>
          <p:nvPr/>
        </p:nvCxnSpPr>
        <p:spPr>
          <a:xfrm>
            <a:off x="1982986" y="976082"/>
            <a:ext cx="3280148" cy="13257"/>
          </a:xfrm>
          <a:prstGeom prst="line">
            <a:avLst/>
          </a:prstGeom>
          <a:ln w="88900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13152FB-7BB3-9740-90EC-B9321F3F15FA}"/>
              </a:ext>
            </a:extLst>
          </p:cNvPr>
          <p:cNvCxnSpPr>
            <a:cxnSpLocks/>
          </p:cNvCxnSpPr>
          <p:nvPr/>
        </p:nvCxnSpPr>
        <p:spPr>
          <a:xfrm flipV="1">
            <a:off x="3281524" y="997618"/>
            <a:ext cx="1991713" cy="2662939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Дуга 19">
            <a:extLst>
              <a:ext uri="{FF2B5EF4-FFF2-40B4-BE49-F238E27FC236}">
                <a16:creationId xmlns:a16="http://schemas.microsoft.com/office/drawing/2014/main" id="{7A0079A0-9C71-F841-A044-3DE3847CF780}"/>
              </a:ext>
            </a:extLst>
          </p:cNvPr>
          <p:cNvSpPr/>
          <p:nvPr/>
        </p:nvSpPr>
        <p:spPr>
          <a:xfrm>
            <a:off x="4679002" y="653127"/>
            <a:ext cx="724036" cy="769740"/>
          </a:xfrm>
          <a:prstGeom prst="arc">
            <a:avLst>
              <a:gd name="adj1" fmla="val 6069188"/>
              <a:gd name="adj2" fmla="val 11495522"/>
            </a:avLst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D2EB66-00DE-FE40-8AD4-7827B650CE2D}"/>
              </a:ext>
            </a:extLst>
          </p:cNvPr>
          <p:cNvSpPr txBox="1"/>
          <p:nvPr/>
        </p:nvSpPr>
        <p:spPr>
          <a:xfrm>
            <a:off x="4037035" y="1183993"/>
            <a:ext cx="96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rattatello" panose="020F0403020200020303" pitchFamily="34" charset="0"/>
              </a:rPr>
              <a:t>78</a:t>
            </a:r>
            <a:r>
              <a:rPr lang="ru-RU" sz="3600" b="1" baseline="30000" dirty="0">
                <a:solidFill>
                  <a:srgbClr val="0070C0"/>
                </a:solidFill>
                <a:latin typeface="Trattatello" panose="020F0403020200020303" pitchFamily="34" charset="0"/>
              </a:rPr>
              <a:t>0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D739CC53-139E-9946-B26E-300F4343D98E}"/>
              </a:ext>
            </a:extLst>
          </p:cNvPr>
          <p:cNvSpPr/>
          <p:nvPr/>
        </p:nvSpPr>
        <p:spPr>
          <a:xfrm rot="1214301">
            <a:off x="2735024" y="3022205"/>
            <a:ext cx="378380" cy="523810"/>
          </a:xfrm>
          <a:prstGeom prst="arc">
            <a:avLst>
              <a:gd name="adj1" fmla="val 11204266"/>
              <a:gd name="adj2" fmla="val 16069547"/>
            </a:avLst>
          </a:prstGeom>
          <a:ln w="155575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154F15-313F-1C49-9416-0E74D4134360}"/>
              </a:ext>
            </a:extLst>
          </p:cNvPr>
          <p:cNvSpPr txBox="1"/>
          <p:nvPr/>
        </p:nvSpPr>
        <p:spPr>
          <a:xfrm>
            <a:off x="2465168" y="2361794"/>
            <a:ext cx="639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E6521A9-8818-A843-B5A0-73F050389217}"/>
              </a:ext>
            </a:extLst>
          </p:cNvPr>
          <p:cNvSpPr/>
          <p:nvPr/>
        </p:nvSpPr>
        <p:spPr>
          <a:xfrm>
            <a:off x="4438448" y="1436870"/>
            <a:ext cx="46703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Радиус, проведенный в точку касания, перпендикулярен касательной!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1BF01503-7994-3C42-A02C-70052EF5B79D}"/>
                  </a:ext>
                </a:extLst>
              </p:cNvPr>
              <p:cNvSpPr/>
              <p:nvPr/>
            </p:nvSpPr>
            <p:spPr>
              <a:xfrm>
                <a:off x="142257" y="4792732"/>
                <a:ext cx="7185643" cy="14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2800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3)</a:t>
                </a:r>
                <a:r>
                  <a:rPr lang="en-US" sz="2800" i="1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i="1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АО</a:t>
                </a:r>
                <a:r>
                  <a:rPr lang="en-US" sz="2800" i="1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i="1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ОВ</a:t>
                </a:r>
                <a:r>
                  <a:rPr lang="ru-RU" sz="2800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=&gt; </a:t>
                </a:r>
                <a:r>
                  <a:rPr lang="ru-RU" sz="2800" dirty="0">
                    <a:solidFill>
                      <a:srgbClr val="9411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Symbol" pitchFamily="2" charset="2"/>
                  </a:rPr>
                  <a:t></a:t>
                </a:r>
                <a:r>
                  <a:rPr lang="ru-RU" sz="2800" dirty="0">
                    <a:solidFill>
                      <a:srgbClr val="9411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i="1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АВС</a:t>
                </a:r>
                <a:r>
                  <a:rPr lang="ru-RU" sz="2800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равнобедренный =&gt; </a:t>
                </a:r>
              </a:p>
              <a:p>
                <a:pPr algn="ctr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ru-RU" sz="2800" b="1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Symbol" pitchFamily="2" charset="2"/>
                  </a:rPr>
                  <a:t></a:t>
                </a:r>
                <a:r>
                  <a:rPr lang="ru-RU" sz="2800" b="1" i="1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ОВА</a:t>
                </a:r>
                <a:r>
                  <a:rPr lang="ru-RU" sz="2800" b="1" dirty="0">
                    <a:solidFill>
                      <a:srgbClr val="9411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solidFill>
                              <a:srgbClr val="9411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800" b="1" i="1">
                                <a:solidFill>
                                  <a:srgbClr val="9411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b="1" i="1">
                                <a:solidFill>
                                  <a:srgbClr val="9411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𝟏𝟖𝟎</m:t>
                            </m:r>
                          </m:e>
                          <m:sup>
                            <m:r>
                              <a:rPr lang="ru-RU" sz="2800" b="1" i="1">
                                <a:solidFill>
                                  <a:srgbClr val="9411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ru-RU" sz="2800" b="1" i="1">
                            <a:solidFill>
                              <a:srgbClr val="9411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ru-RU" sz="2800" b="1" i="1">
                                <a:solidFill>
                                  <a:srgbClr val="9411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800" b="1" i="1">
                                <a:solidFill>
                                  <a:srgbClr val="9411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2800" b="1" i="1" smtClean="0">
                                <a:solidFill>
                                  <a:srgbClr val="9411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𝟏𝟎𝟐</m:t>
                            </m:r>
                          </m:e>
                          <m:sup>
                            <m:r>
                              <a:rPr lang="ru-RU" sz="2800" b="1" i="1">
                                <a:solidFill>
                                  <a:srgbClr val="9411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r>
                          <a:rPr lang="ru-RU" sz="2800" b="1" i="1">
                            <a:solidFill>
                              <a:srgbClr val="9411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ru-RU" sz="2800" b="1" i="1">
                        <a:solidFill>
                          <a:srgbClr val="9411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sz="2800" b="1" i="1">
                            <a:solidFill>
                              <a:srgbClr val="9411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800" b="1" i="1" smtClean="0">
                            <a:solidFill>
                              <a:srgbClr val="9411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𝟑𝟗</m:t>
                        </m:r>
                      </m:e>
                      <m:sup>
                        <m:r>
                          <a:rPr lang="ru-RU" sz="2800" b="1" i="1">
                            <a:solidFill>
                              <a:srgbClr val="9411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9411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1BF01503-7994-3C42-A02C-70052EF5B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57" y="4792732"/>
                <a:ext cx="7185643" cy="1438664"/>
              </a:xfrm>
              <a:prstGeom prst="rect">
                <a:avLst/>
              </a:prstGeom>
              <a:blipFill>
                <a:blip r:embed="rId4"/>
                <a:stretch>
                  <a:fillRect t="-4348" r="-176"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D4801A4-9102-634D-BBF0-19433B21CEFD}"/>
              </a:ext>
            </a:extLst>
          </p:cNvPr>
          <p:cNvSpPr/>
          <p:nvPr/>
        </p:nvSpPr>
        <p:spPr>
          <a:xfrm>
            <a:off x="-99043" y="6238508"/>
            <a:ext cx="9311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(Лайфхак «клюв»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известный угол раздели на 2)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63640" y="5458968"/>
            <a:ext cx="2578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Ответ.</a:t>
            </a:r>
            <a:r>
              <a:rPr lang="ru-RU" sz="4000" dirty="0"/>
              <a:t>  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46477"/>
              </p:ext>
            </p:extLst>
          </p:nvPr>
        </p:nvGraphicFramePr>
        <p:xfrm>
          <a:off x="7824770" y="5466080"/>
          <a:ext cx="102412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232">
                <a:tc>
                  <a:txBody>
                    <a:bodyPr/>
                    <a:lstStyle/>
                    <a:p>
                      <a:r>
                        <a:rPr lang="ru-RU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72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6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7" grpId="0"/>
      <p:bldP spid="28" grpId="0" animBg="1"/>
      <p:bldP spid="3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76981" y="15026"/>
            <a:ext cx="9144000" cy="731522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«Клюв»   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Решим самостоятельно: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D8EC6A-9785-0B4C-8FF4-1B7311293C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155" t="16522" r="21957" b="69345"/>
          <a:stretch/>
        </p:blipFill>
        <p:spPr>
          <a:xfrm>
            <a:off x="4572000" y="613773"/>
            <a:ext cx="4532963" cy="33095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388ECA-5506-D044-AACB-72D708CE76C3}"/>
              </a:ext>
            </a:extLst>
          </p:cNvPr>
          <p:cNvSpPr/>
          <p:nvPr/>
        </p:nvSpPr>
        <p:spPr>
          <a:xfrm>
            <a:off x="132735" y="130737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Касательные в точках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окружности с центром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пересекаются под углом 86</a:t>
            </a:r>
            <a:r>
              <a:rPr lang="ru-RU" sz="2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Найдите угол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F03795-0276-FC4B-A9B7-8E5DB98ACA64}"/>
              </a:ext>
            </a:extLst>
          </p:cNvPr>
          <p:cNvSpPr/>
          <p:nvPr/>
        </p:nvSpPr>
        <p:spPr>
          <a:xfrm>
            <a:off x="132735" y="3735371"/>
            <a:ext cx="85245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Касательные в точках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окружности с центром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пересекаются под углом 24</a:t>
            </a:r>
            <a:r>
              <a:rPr lang="ru-RU" sz="2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Найдите угол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 дайте в градусах</a:t>
            </a:r>
            <a:endParaRPr lang="ru-RU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C9EE79-73B9-E940-8719-AB98632EDD56}"/>
              </a:ext>
            </a:extLst>
          </p:cNvPr>
          <p:cNvSpPr/>
          <p:nvPr/>
        </p:nvSpPr>
        <p:spPr>
          <a:xfrm>
            <a:off x="132735" y="5301594"/>
            <a:ext cx="89722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Касательные в точках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окружности с центром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пересекаются под углом 71</a:t>
            </a:r>
            <a:r>
              <a:rPr lang="ru-RU" sz="2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Найдите угол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266B8-A8D0-1A4A-9F9E-E2F7A60DB2AB}"/>
              </a:ext>
            </a:extLst>
          </p:cNvPr>
          <p:cNvSpPr txBox="1"/>
          <p:nvPr/>
        </p:nvSpPr>
        <p:spPr>
          <a:xfrm>
            <a:off x="6420755" y="1941586"/>
            <a:ext cx="639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Дуга 9">
            <a:extLst>
              <a:ext uri="{FF2B5EF4-FFF2-40B4-BE49-F238E27FC236}">
                <a16:creationId xmlns:a16="http://schemas.microsoft.com/office/drawing/2014/main" id="{CC92936C-7A90-0544-A004-1051703D0286}"/>
              </a:ext>
            </a:extLst>
          </p:cNvPr>
          <p:cNvSpPr/>
          <p:nvPr/>
        </p:nvSpPr>
        <p:spPr>
          <a:xfrm rot="952557">
            <a:off x="6581811" y="2613146"/>
            <a:ext cx="537630" cy="643567"/>
          </a:xfrm>
          <a:prstGeom prst="arc">
            <a:avLst>
              <a:gd name="adj1" fmla="val 11809537"/>
              <a:gd name="adj2" fmla="val 15191514"/>
            </a:avLst>
          </a:prstGeom>
          <a:ln w="155575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1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" y="0"/>
            <a:ext cx="9029700" cy="767573"/>
          </a:xfrm>
        </p:spPr>
        <p:txBody>
          <a:bodyPr>
            <a:normAutofit fontScale="90000"/>
          </a:bodyPr>
          <a:lstStyle/>
          <a:p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 змей</a:t>
            </a: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(ОГЭ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15 )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3F09C3-D009-A84F-8FC7-0A2648F22711}"/>
              </a:ext>
            </a:extLst>
          </p:cNvPr>
          <p:cNvSpPr/>
          <p:nvPr/>
        </p:nvSpPr>
        <p:spPr>
          <a:xfrm>
            <a:off x="-235974" y="767573"/>
            <a:ext cx="93799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величину острого угла параллелограмма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биссектриса угла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образует со стороной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угол, равный 23</a:t>
            </a:r>
            <a:r>
              <a:rPr lang="ru-RU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95B2E3-ED34-0C48-8ED6-95335843C309}"/>
              </a:ext>
            </a:extLst>
          </p:cNvPr>
          <p:cNvPicPr/>
          <p:nvPr/>
        </p:nvPicPr>
        <p:blipFill rotWithShape="1">
          <a:blip r:embed="rId2" cstate="print"/>
          <a:srcRect l="22340" t="37151" r="63231" b="48089"/>
          <a:stretch/>
        </p:blipFill>
        <p:spPr bwMode="auto">
          <a:xfrm>
            <a:off x="114300" y="3760839"/>
            <a:ext cx="4438852" cy="2433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908C38-A750-7440-B855-CDA125019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10968" r="10918" b="32043"/>
          <a:stretch/>
        </p:blipFill>
        <p:spPr>
          <a:xfrm flipH="1">
            <a:off x="4553152" y="2912328"/>
            <a:ext cx="4590848" cy="39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55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3109" y="-47112"/>
            <a:ext cx="6150077" cy="80148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4407" y="5930898"/>
            <a:ext cx="89248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(Лайфхак «воздушный змей»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умножь число на 2).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6B0E0-1AB0-D343-BDA6-89E7C52363A2}"/>
              </a:ext>
            </a:extLst>
          </p:cNvPr>
          <p:cNvPicPr/>
          <p:nvPr/>
        </p:nvPicPr>
        <p:blipFill rotWithShape="1">
          <a:blip r:embed="rId3" cstate="print"/>
          <a:srcRect l="22340" t="37151" r="63231" b="48089"/>
          <a:stretch/>
        </p:blipFill>
        <p:spPr bwMode="auto">
          <a:xfrm>
            <a:off x="222454" y="745224"/>
            <a:ext cx="5333017" cy="2755748"/>
          </a:xfrm>
          <a:prstGeom prst="rect">
            <a:avLst/>
          </a:prstGeom>
          <a:ln>
            <a:solidFill>
              <a:srgbClr val="00FD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C6A4BC-1719-684D-84C5-AAD1C7210F06}"/>
              </a:ext>
            </a:extLst>
          </p:cNvPr>
          <p:cNvSpPr txBox="1"/>
          <p:nvPr/>
        </p:nvSpPr>
        <p:spPr>
          <a:xfrm>
            <a:off x="4199494" y="762032"/>
            <a:ext cx="57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9" name="Дуга 8">
            <a:extLst>
              <a:ext uri="{FF2B5EF4-FFF2-40B4-BE49-F238E27FC236}">
                <a16:creationId xmlns:a16="http://schemas.microsoft.com/office/drawing/2014/main" id="{AC593BD4-6EAE-6745-B543-82221474C82F}"/>
              </a:ext>
            </a:extLst>
          </p:cNvPr>
          <p:cNvSpPr/>
          <p:nvPr/>
        </p:nvSpPr>
        <p:spPr>
          <a:xfrm rot="11562669">
            <a:off x="3622460" y="1074339"/>
            <a:ext cx="427988" cy="531001"/>
          </a:xfrm>
          <a:prstGeom prst="arc">
            <a:avLst/>
          </a:prstGeom>
          <a:ln w="762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790DA0-C339-E44D-AB31-7BCC6DED4F96}"/>
                  </a:ext>
                </a:extLst>
              </p:cNvPr>
              <p:cNvSpPr txBox="1"/>
              <p:nvPr/>
            </p:nvSpPr>
            <p:spPr>
              <a:xfrm>
                <a:off x="5679386" y="724870"/>
                <a:ext cx="324550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АК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биссектриса</a:t>
                </a:r>
              </a:p>
              <a:p>
                <a:pPr algn="ctr"/>
                <a:r>
                  <a:rPr lang="en-US" sz="3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ru-RU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ru-RU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0790DA0-C339-E44D-AB31-7BCC6DED4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386" y="724870"/>
                <a:ext cx="3245503" cy="1077218"/>
              </a:xfrm>
              <a:prstGeom prst="rect">
                <a:avLst/>
              </a:prstGeom>
              <a:blipFill>
                <a:blip r:embed="rId4" cstate="print"/>
                <a:stretch>
                  <a:fillRect l="-4280" t="-6977" r="-4280" b="-16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B3C36C7-C24A-CE4C-A53D-3701730B72D6}"/>
              </a:ext>
            </a:extLst>
          </p:cNvPr>
          <p:cNvSpPr txBox="1"/>
          <p:nvPr/>
        </p:nvSpPr>
        <p:spPr>
          <a:xfrm>
            <a:off x="1623502" y="2604444"/>
            <a:ext cx="560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C0449B-2D79-5749-92A7-7AC238692D6E}"/>
              </a:ext>
            </a:extLst>
          </p:cNvPr>
          <p:cNvSpPr txBox="1"/>
          <p:nvPr/>
        </p:nvSpPr>
        <p:spPr>
          <a:xfrm>
            <a:off x="1305895" y="2265135"/>
            <a:ext cx="560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80F64A-0239-704F-AB6C-BEE9055A4C01}"/>
                  </a:ext>
                </a:extLst>
              </p:cNvPr>
              <p:cNvSpPr txBox="1"/>
              <p:nvPr/>
            </p:nvSpPr>
            <p:spPr>
              <a:xfrm>
                <a:off x="5601191" y="1858181"/>
                <a:ext cx="3151895" cy="1681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𝐵𝐾𝐴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ru-RU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b="0" i="0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0 </m:t>
                      </m:r>
                    </m:oMath>
                  </m:oMathPara>
                </a14:m>
                <a:endParaRPr lang="ru-RU" sz="3200" b="0" i="0" baseline="300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ru-RU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по условию</m:t>
                          </m:r>
                        </m:e>
                      </m:d>
                    </m:oMath>
                  </m:oMathPara>
                </a14:m>
                <a:endParaRPr lang="en-US" sz="3200" b="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ru-RU" sz="4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en-US" sz="40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  <a:endParaRPr lang="ru-RU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80F64A-0239-704F-AB6C-BEE9055A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191" y="1858181"/>
                <a:ext cx="3151895" cy="1681422"/>
              </a:xfrm>
              <a:prstGeom prst="rect">
                <a:avLst/>
              </a:prstGeom>
              <a:blipFill>
                <a:blip r:embed="rId5"/>
                <a:stretch>
                  <a:fillRect t="-5224" b="-134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F372971-14D4-B043-A6C6-68D36FB21972}"/>
              </a:ext>
            </a:extLst>
          </p:cNvPr>
          <p:cNvSpPr txBox="1"/>
          <p:nvPr/>
        </p:nvSpPr>
        <p:spPr>
          <a:xfrm>
            <a:off x="2980402" y="1310231"/>
            <a:ext cx="79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rattatello" panose="020F0403020200020303" pitchFamily="34" charset="0"/>
                <a:cs typeface="Times New Roman" panose="02020603050405020304" pitchFamily="18" charset="0"/>
              </a:rPr>
              <a:t>23</a:t>
            </a:r>
            <a:r>
              <a:rPr lang="ru-RU" sz="3200" b="1" baseline="30000" dirty="0">
                <a:solidFill>
                  <a:srgbClr val="00B050"/>
                </a:solidFill>
                <a:latin typeface="Trattatello" panose="020F0403020200020303" pitchFamily="34" charset="0"/>
                <a:cs typeface="Times New Roman" panose="02020603050405020304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123D51-0672-CA4D-ADAA-40400F4CF82E}"/>
                  </a:ext>
                </a:extLst>
              </p:cNvPr>
              <p:cNvSpPr txBox="1"/>
              <p:nvPr/>
            </p:nvSpPr>
            <p:spPr>
              <a:xfrm>
                <a:off x="-319412" y="3589891"/>
                <a:ext cx="9076070" cy="1558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ru-R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т.к.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𝐴𝐵𝐶𝐷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−</m:t>
                          </m:r>
                          <m:r>
                            <a:rPr lang="ru-R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параллелограмм</m:t>
                          </m:r>
                        </m:e>
                      </m:d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</m:oMath>
                  </m:oMathPara>
                </a14:m>
                <a:endParaRPr lang="ru-RU" sz="3200" b="0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𝐵𝐾𝐴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2= 2</m:t>
                      </m:r>
                      <m:r>
                        <a:rPr lang="ru-RU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b="0" i="0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ru-RU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накрест лежащие углы)</m:t>
                      </m:r>
                    </m:oMath>
                  </m:oMathPara>
                </a14:m>
                <a:endParaRPr lang="ru-RU" sz="3200" dirty="0"/>
              </a:p>
              <a:p>
                <a:pPr algn="ctr"/>
                <a14:m>
                  <m:oMath xmlns:m="http://schemas.openxmlformats.org/officeDocument/2006/math">
                    <m:r>
                      <a:rPr lang="ru-RU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:r>
                  <a:rPr lang="ru-RU" sz="32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=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ru-RU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aseline="30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ru-RU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aseline="30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ru-RU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200" baseline="300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123D51-0672-CA4D-ADAA-40400F4CF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9412" y="3589891"/>
                <a:ext cx="9076070" cy="1558312"/>
              </a:xfrm>
              <a:prstGeom prst="rect">
                <a:avLst/>
              </a:prstGeom>
              <a:blipFill>
                <a:blip r:embed="rId6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Дуга 15">
            <a:extLst>
              <a:ext uri="{FF2B5EF4-FFF2-40B4-BE49-F238E27FC236}">
                <a16:creationId xmlns:a16="http://schemas.microsoft.com/office/drawing/2014/main" id="{93BA35BF-EB2A-FC4C-9C6F-A66C676B0FFD}"/>
              </a:ext>
            </a:extLst>
          </p:cNvPr>
          <p:cNvSpPr/>
          <p:nvPr/>
        </p:nvSpPr>
        <p:spPr>
          <a:xfrm>
            <a:off x="679973" y="2228559"/>
            <a:ext cx="1489587" cy="1621176"/>
          </a:xfrm>
          <a:prstGeom prst="arc">
            <a:avLst>
              <a:gd name="adj1" fmla="val 16635491"/>
              <a:gd name="adj2" fmla="val 0"/>
            </a:avLst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139D1C-9080-154D-9A9E-B459CD05EC6B}"/>
              </a:ext>
            </a:extLst>
          </p:cNvPr>
          <p:cNvSpPr txBox="1"/>
          <p:nvPr/>
        </p:nvSpPr>
        <p:spPr>
          <a:xfrm>
            <a:off x="1980326" y="1859760"/>
            <a:ext cx="79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8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372971-14D4-B043-A6C6-68D36FB21972}"/>
              </a:ext>
            </a:extLst>
          </p:cNvPr>
          <p:cNvSpPr txBox="1"/>
          <p:nvPr/>
        </p:nvSpPr>
        <p:spPr>
          <a:xfrm>
            <a:off x="2990553" y="1302034"/>
            <a:ext cx="79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rattatello" panose="020F0403020200020303" pitchFamily="34" charset="0"/>
                <a:cs typeface="Times New Roman" panose="02020603050405020304" pitchFamily="18" charset="0"/>
              </a:rPr>
              <a:t>23</a:t>
            </a:r>
            <a:r>
              <a:rPr lang="ru-RU" sz="3200" b="1" baseline="30000" dirty="0">
                <a:solidFill>
                  <a:srgbClr val="00B050"/>
                </a:solidFill>
                <a:latin typeface="Trattatello" panose="020F0403020200020303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372971-14D4-B043-A6C6-68D36FB21972}"/>
              </a:ext>
            </a:extLst>
          </p:cNvPr>
          <p:cNvSpPr txBox="1"/>
          <p:nvPr/>
        </p:nvSpPr>
        <p:spPr>
          <a:xfrm>
            <a:off x="1730722" y="1761335"/>
            <a:ext cx="79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rattatello" panose="020F0403020200020303" pitchFamily="34" charset="0"/>
                <a:cs typeface="Times New Roman" panose="02020603050405020304" pitchFamily="18" charset="0"/>
              </a:rPr>
              <a:t>23</a:t>
            </a:r>
            <a:r>
              <a:rPr lang="ru-RU" sz="3200" b="1" baseline="30000" dirty="0">
                <a:solidFill>
                  <a:srgbClr val="00B050"/>
                </a:solidFill>
                <a:latin typeface="Trattatello" panose="020F0403020200020303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1" name="Полилиния 20"/>
          <p:cNvSpPr/>
          <p:nvPr/>
        </p:nvSpPr>
        <p:spPr>
          <a:xfrm rot="1435736">
            <a:off x="2543523" y="2005474"/>
            <a:ext cx="266623" cy="559826"/>
          </a:xfrm>
          <a:custGeom>
            <a:avLst/>
            <a:gdLst>
              <a:gd name="connsiteX0" fmla="*/ 352044 w 720852"/>
              <a:gd name="connsiteY0" fmla="*/ 0 h 905256"/>
              <a:gd name="connsiteX1" fmla="*/ 662940 w 720852"/>
              <a:gd name="connsiteY1" fmla="*/ 658368 h 905256"/>
              <a:gd name="connsiteX2" fmla="*/ 4572 w 720852"/>
              <a:gd name="connsiteY2" fmla="*/ 896112 h 905256"/>
              <a:gd name="connsiteX3" fmla="*/ 4572 w 720852"/>
              <a:gd name="connsiteY3" fmla="*/ 896112 h 905256"/>
              <a:gd name="connsiteX4" fmla="*/ 4572 w 720852"/>
              <a:gd name="connsiteY4" fmla="*/ 905256 h 905256"/>
              <a:gd name="connsiteX5" fmla="*/ 32004 w 720852"/>
              <a:gd name="connsiteY5" fmla="*/ 896112 h 9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852" h="905256">
                <a:moveTo>
                  <a:pt x="352044" y="0"/>
                </a:moveTo>
                <a:cubicBezTo>
                  <a:pt x="536448" y="254508"/>
                  <a:pt x="720852" y="509016"/>
                  <a:pt x="662940" y="658368"/>
                </a:cubicBezTo>
                <a:cubicBezTo>
                  <a:pt x="605028" y="807720"/>
                  <a:pt x="4572" y="896112"/>
                  <a:pt x="4572" y="896112"/>
                </a:cubicBezTo>
                <a:lnTo>
                  <a:pt x="4572" y="896112"/>
                </a:lnTo>
                <a:cubicBezTo>
                  <a:pt x="4572" y="897636"/>
                  <a:pt x="0" y="905256"/>
                  <a:pt x="4572" y="905256"/>
                </a:cubicBezTo>
                <a:cubicBezTo>
                  <a:pt x="9144" y="905256"/>
                  <a:pt x="20574" y="900684"/>
                  <a:pt x="32004" y="896112"/>
                </a:cubicBezTo>
              </a:path>
            </a:pathLst>
          </a:custGeom>
          <a:ln w="635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 rot="12406870">
            <a:off x="2776884" y="1666577"/>
            <a:ext cx="179129" cy="396824"/>
          </a:xfrm>
          <a:custGeom>
            <a:avLst/>
            <a:gdLst>
              <a:gd name="connsiteX0" fmla="*/ 352044 w 720852"/>
              <a:gd name="connsiteY0" fmla="*/ 0 h 905256"/>
              <a:gd name="connsiteX1" fmla="*/ 662940 w 720852"/>
              <a:gd name="connsiteY1" fmla="*/ 658368 h 905256"/>
              <a:gd name="connsiteX2" fmla="*/ 4572 w 720852"/>
              <a:gd name="connsiteY2" fmla="*/ 896112 h 905256"/>
              <a:gd name="connsiteX3" fmla="*/ 4572 w 720852"/>
              <a:gd name="connsiteY3" fmla="*/ 896112 h 905256"/>
              <a:gd name="connsiteX4" fmla="*/ 4572 w 720852"/>
              <a:gd name="connsiteY4" fmla="*/ 905256 h 905256"/>
              <a:gd name="connsiteX5" fmla="*/ 32004 w 720852"/>
              <a:gd name="connsiteY5" fmla="*/ 896112 h 9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852" h="905256">
                <a:moveTo>
                  <a:pt x="352044" y="0"/>
                </a:moveTo>
                <a:cubicBezTo>
                  <a:pt x="536448" y="254508"/>
                  <a:pt x="720852" y="509016"/>
                  <a:pt x="662940" y="658368"/>
                </a:cubicBezTo>
                <a:cubicBezTo>
                  <a:pt x="605028" y="807720"/>
                  <a:pt x="4572" y="896112"/>
                  <a:pt x="4572" y="896112"/>
                </a:cubicBezTo>
                <a:lnTo>
                  <a:pt x="4572" y="896112"/>
                </a:lnTo>
                <a:cubicBezTo>
                  <a:pt x="4572" y="897636"/>
                  <a:pt x="0" y="905256"/>
                  <a:pt x="4572" y="905256"/>
                </a:cubicBezTo>
                <a:cubicBezTo>
                  <a:pt x="9144" y="905256"/>
                  <a:pt x="20574" y="900684"/>
                  <a:pt x="32004" y="896112"/>
                </a:cubicBezTo>
              </a:path>
            </a:pathLst>
          </a:cu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2020824" y="1947673"/>
            <a:ext cx="87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b="1" baseline="30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79386" y="5000230"/>
            <a:ext cx="1790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Ответ.</a:t>
            </a:r>
            <a:r>
              <a:rPr lang="ru-RU" sz="4000" dirty="0"/>
              <a:t>  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818111"/>
              </p:ext>
            </p:extLst>
          </p:nvPr>
        </p:nvGraphicFramePr>
        <p:xfrm>
          <a:off x="7351776" y="4926584"/>
          <a:ext cx="102412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232">
                <a:tc>
                  <a:txBody>
                    <a:bodyPr/>
                    <a:lstStyle/>
                    <a:p>
                      <a:r>
                        <a:rPr lang="ru-RU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4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4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00139 C 0.01337 0.04398 0.03229 0.0868 0.01962 0.11365 C 0.00729 0.14004 -0.06181 0.15324 -0.0783 0.16134 " pathEditMode="relative" rAng="0" ptsTypes="AAA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798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4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4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4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44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4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 animBg="1"/>
      <p:bldP spid="17" grpId="0"/>
      <p:bldP spid="17" grpId="1"/>
      <p:bldP spid="19" grpId="0"/>
      <p:bldP spid="19" grpId="2"/>
      <p:bldP spid="20" grpId="0"/>
      <p:bldP spid="20" grpId="1"/>
      <p:bldP spid="21" grpId="0" animBg="1"/>
      <p:bldP spid="21" grpId="1" animBg="1"/>
      <p:bldP spid="67" grpId="0" animBg="1"/>
      <p:bldP spid="67" grpId="1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1704" y="833638"/>
            <a:ext cx="7297502" cy="482587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Решим самостоятельно: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BABD04-CB32-DB41-AB48-DDEDB5042B29}"/>
              </a:ext>
            </a:extLst>
          </p:cNvPr>
          <p:cNvPicPr/>
          <p:nvPr/>
        </p:nvPicPr>
        <p:blipFill rotWithShape="1">
          <a:blip r:embed="rId2" cstate="print"/>
          <a:srcRect l="22340" t="37151" r="63231" b="48089"/>
          <a:stretch/>
        </p:blipFill>
        <p:spPr bwMode="auto">
          <a:xfrm>
            <a:off x="5043948" y="1304540"/>
            <a:ext cx="4026310" cy="2595716"/>
          </a:xfrm>
          <a:prstGeom prst="rect">
            <a:avLst/>
          </a:prstGeom>
          <a:ln>
            <a:solidFill>
              <a:srgbClr val="00FD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2364FD-97D1-5C47-96A3-38DE60A75518}"/>
              </a:ext>
            </a:extLst>
          </p:cNvPr>
          <p:cNvSpPr txBox="1"/>
          <p:nvPr/>
        </p:nvSpPr>
        <p:spPr>
          <a:xfrm>
            <a:off x="6369814" y="2370282"/>
            <a:ext cx="79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8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Дуга 6">
            <a:extLst>
              <a:ext uri="{FF2B5EF4-FFF2-40B4-BE49-F238E27FC236}">
                <a16:creationId xmlns:a16="http://schemas.microsoft.com/office/drawing/2014/main" id="{5990990E-51A0-824E-B0D3-3235BD92DD4F}"/>
              </a:ext>
            </a:extLst>
          </p:cNvPr>
          <p:cNvSpPr/>
          <p:nvPr/>
        </p:nvSpPr>
        <p:spPr>
          <a:xfrm>
            <a:off x="5353167" y="2602398"/>
            <a:ext cx="1105758" cy="1733532"/>
          </a:xfrm>
          <a:prstGeom prst="arc">
            <a:avLst>
              <a:gd name="adj1" fmla="val 16635491"/>
              <a:gd name="adj2" fmla="val 0"/>
            </a:avLst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76D313-AA84-BD42-B54B-9782341B3C89}"/>
              </a:ext>
            </a:extLst>
          </p:cNvPr>
          <p:cNvSpPr/>
          <p:nvPr/>
        </p:nvSpPr>
        <p:spPr>
          <a:xfrm>
            <a:off x="-179931" y="1237565"/>
            <a:ext cx="52238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величину острого угла параллелограмма АВС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биссектриса угла А образует со стороной ВС угол, равный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ru-RU" sz="28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ECECDD5-7B2C-6F4B-941A-D261CF9C6D8A}"/>
              </a:ext>
            </a:extLst>
          </p:cNvPr>
          <p:cNvSpPr/>
          <p:nvPr/>
        </p:nvSpPr>
        <p:spPr>
          <a:xfrm>
            <a:off x="271121" y="3872332"/>
            <a:ext cx="88726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величину острого угла параллелограмма АВС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биссектриса угла А образует со стороной ВС угол, равный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28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градусах.</a:t>
            </a:r>
            <a:endParaRPr lang="ru-RU" sz="2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E5C589-5E56-604B-B5DE-AAA029EB447B}"/>
              </a:ext>
            </a:extLst>
          </p:cNvPr>
          <p:cNvSpPr/>
          <p:nvPr/>
        </p:nvSpPr>
        <p:spPr>
          <a:xfrm>
            <a:off x="271370" y="5257327"/>
            <a:ext cx="88726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величину острого угла параллелограмма АВС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биссектриса угла А образует со стороной ВС угол, равный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ru-RU" sz="28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градусах.</a:t>
            </a:r>
            <a:endParaRPr lang="ru-RU" sz="2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B9B0DC-8771-5A42-9C3B-212F49BAC8C1}"/>
              </a:ext>
            </a:extLst>
          </p:cNvPr>
          <p:cNvSpPr/>
          <p:nvPr/>
        </p:nvSpPr>
        <p:spPr>
          <a:xfrm>
            <a:off x="271370" y="153236"/>
            <a:ext cx="6056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 змей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54193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68" y="234861"/>
            <a:ext cx="8679426" cy="711835"/>
          </a:xfrm>
        </p:spPr>
        <p:txBody>
          <a:bodyPr>
            <a:norm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dirty="0"/>
              <a:t> «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Утюг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(ОГЭ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16 )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22459" t="36493" r="59460" b="47583"/>
          <a:stretch/>
        </p:blipFill>
        <p:spPr>
          <a:xfrm>
            <a:off x="348639" y="4102100"/>
            <a:ext cx="4236062" cy="21375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584C1E-F286-DB4F-A2D8-79B7AAAC8FE2}"/>
              </a:ext>
            </a:extLst>
          </p:cNvPr>
          <p:cNvSpPr/>
          <p:nvPr/>
        </p:nvSpPr>
        <p:spPr>
          <a:xfrm>
            <a:off x="0" y="955041"/>
            <a:ext cx="89080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Основания трапеции 1 и 11. Найдите больший из отрезков, на которые делит среднюю линию этой трапеции одна из её диагоналей.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03812E-A825-A943-B1F5-4931DF5CB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6" r="4025"/>
          <a:stretch/>
        </p:blipFill>
        <p:spPr>
          <a:xfrm>
            <a:off x="4754070" y="3271710"/>
            <a:ext cx="3991724" cy="297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83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695" y="13270"/>
            <a:ext cx="6329680" cy="74742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21139" t="37779" r="59109" b="47398"/>
          <a:stretch/>
        </p:blipFill>
        <p:spPr>
          <a:xfrm>
            <a:off x="247350" y="920612"/>
            <a:ext cx="5230279" cy="2208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529" y="2528473"/>
            <a:ext cx="51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948" y="453952"/>
            <a:ext cx="51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3200" y="485055"/>
            <a:ext cx="462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6765" y="2557788"/>
            <a:ext cx="495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859" y="1509802"/>
            <a:ext cx="539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4310" y="1537102"/>
            <a:ext cx="452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92786" y="1404795"/>
            <a:ext cx="477520" cy="11176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46309" y="2407016"/>
            <a:ext cx="477520" cy="11176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948215" y="1569827"/>
            <a:ext cx="462280" cy="9715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871219" y="1476306"/>
            <a:ext cx="462280" cy="9715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618294" y="2524474"/>
            <a:ext cx="462280" cy="9715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578082" y="2434316"/>
            <a:ext cx="462280" cy="9715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83815" y="1393940"/>
            <a:ext cx="530099" cy="716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0437" y="451754"/>
            <a:ext cx="421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8145" y="2435439"/>
            <a:ext cx="951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434" y="3223581"/>
            <a:ext cx="9143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меньший из отрезков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больший из отрезков, 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которые делит среднюю линию диагональ трапеции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9AFB5-9748-D048-9B43-6975BB997D4C}"/>
              </a:ext>
            </a:extLst>
          </p:cNvPr>
          <p:cNvSpPr txBox="1"/>
          <p:nvPr/>
        </p:nvSpPr>
        <p:spPr>
          <a:xfrm>
            <a:off x="5331260" y="587801"/>
            <a:ext cx="3631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линия трапеции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ABCD.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диагональ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A2DE36-E486-0641-8DE6-12A1761340BB}"/>
              </a:ext>
            </a:extLst>
          </p:cNvPr>
          <p:cNvSpPr txBox="1"/>
          <p:nvPr/>
        </p:nvSpPr>
        <p:spPr>
          <a:xfrm>
            <a:off x="3248314" y="1437346"/>
            <a:ext cx="47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859AA9B6-DCF7-0B4A-B81F-459BD47F0032}"/>
              </a:ext>
            </a:extLst>
          </p:cNvPr>
          <p:cNvCxnSpPr>
            <a:cxnSpLocks/>
          </p:cNvCxnSpPr>
          <p:nvPr/>
        </p:nvCxnSpPr>
        <p:spPr>
          <a:xfrm flipV="1">
            <a:off x="710357" y="3017386"/>
            <a:ext cx="4521263" cy="1"/>
          </a:xfrm>
          <a:prstGeom prst="line">
            <a:avLst/>
          </a:prstGeom>
          <a:ln w="76200"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19B917E-5486-914E-89D6-DE624C892E79}"/>
              </a:ext>
            </a:extLst>
          </p:cNvPr>
          <p:cNvCxnSpPr>
            <a:cxnSpLocks/>
          </p:cNvCxnSpPr>
          <p:nvPr/>
        </p:nvCxnSpPr>
        <p:spPr>
          <a:xfrm flipV="1">
            <a:off x="1347726" y="997826"/>
            <a:ext cx="2393457" cy="1"/>
          </a:xfrm>
          <a:prstGeom prst="line">
            <a:avLst/>
          </a:prstGeom>
          <a:ln w="73025" cap="rnd">
            <a:solidFill>
              <a:srgbClr val="0070C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F131F24F-2D2E-B444-9420-6A2C161EF940}"/>
              </a:ext>
            </a:extLst>
          </p:cNvPr>
          <p:cNvCxnSpPr>
            <a:cxnSpLocks/>
          </p:cNvCxnSpPr>
          <p:nvPr/>
        </p:nvCxnSpPr>
        <p:spPr>
          <a:xfrm>
            <a:off x="998117" y="2037779"/>
            <a:ext cx="1150748" cy="26007"/>
          </a:xfrm>
          <a:prstGeom prst="line">
            <a:avLst/>
          </a:prstGeom>
          <a:ln w="92075">
            <a:solidFill>
              <a:srgbClr val="0070C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86696B2-C6AE-984B-8410-CC1000743C44}"/>
              </a:ext>
            </a:extLst>
          </p:cNvPr>
          <p:cNvSpPr txBox="1"/>
          <p:nvPr/>
        </p:nvSpPr>
        <p:spPr>
          <a:xfrm>
            <a:off x="193344" y="6021899"/>
            <a:ext cx="8818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(Лайфхак «Утюг» - раздели на 2 нужную длину </a:t>
            </a:r>
          </a:p>
          <a:p>
            <a:pPr algn="ctr"/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трапеции)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3BA8C14-5FE3-F343-9357-7752BAAE0560}"/>
              </a:ext>
            </a:extLst>
          </p:cNvPr>
          <p:cNvSpPr/>
          <p:nvPr/>
        </p:nvSpPr>
        <p:spPr>
          <a:xfrm>
            <a:off x="5219006" y="5424353"/>
            <a:ext cx="1790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Ответ.</a:t>
            </a:r>
            <a:r>
              <a:rPr lang="ru-RU" sz="4000" dirty="0"/>
              <a:t>  </a:t>
            </a:r>
          </a:p>
        </p:txBody>
      </p:sp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5C362D26-1BCA-8A4E-B9AF-6ADC4A336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467716"/>
              </p:ext>
            </p:extLst>
          </p:nvPr>
        </p:nvGraphicFramePr>
        <p:xfrm>
          <a:off x="6830704" y="5420828"/>
          <a:ext cx="16734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801">
                  <a:extLst>
                    <a:ext uri="{9D8B030D-6E8A-4147-A177-3AD203B41FA5}">
                      <a16:colId xmlns:a16="http://schemas.microsoft.com/office/drawing/2014/main" val="717365646"/>
                    </a:ext>
                  </a:extLst>
                </a:gridCol>
                <a:gridCol w="558390">
                  <a:extLst>
                    <a:ext uri="{9D8B030D-6E8A-4147-A177-3AD203B41FA5}">
                      <a16:colId xmlns:a16="http://schemas.microsoft.com/office/drawing/2014/main" val="274408119"/>
                    </a:ext>
                  </a:extLst>
                </a:gridCol>
                <a:gridCol w="557212">
                  <a:extLst>
                    <a:ext uri="{9D8B030D-6E8A-4147-A177-3AD203B41FA5}">
                      <a16:colId xmlns:a16="http://schemas.microsoft.com/office/drawing/2014/main" val="1051042061"/>
                    </a:ext>
                  </a:extLst>
                </a:gridCol>
              </a:tblGrid>
              <a:tr h="249166"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234634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D17F27D-E530-444C-8865-20FC8100BD48}"/>
              </a:ext>
            </a:extLst>
          </p:cNvPr>
          <p:cNvSpPr txBox="1"/>
          <p:nvPr/>
        </p:nvSpPr>
        <p:spPr>
          <a:xfrm>
            <a:off x="5650407" y="1891045"/>
            <a:ext cx="2992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отрезков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E0A93A-BE2D-4C40-BF54-66BE5ABCB2E2}"/>
              </a:ext>
            </a:extLst>
          </p:cNvPr>
          <p:cNvSpPr txBox="1"/>
          <p:nvPr/>
        </p:nvSpPr>
        <p:spPr>
          <a:xfrm>
            <a:off x="6522338" y="2739880"/>
            <a:ext cx="150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?</a:t>
            </a:r>
            <a:endParaRPr lang="ru-RU" sz="3600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5F64C44-BCC8-AE44-B441-4A6E381BA4DE}"/>
              </a:ext>
            </a:extLst>
          </p:cNvPr>
          <p:cNvCxnSpPr>
            <a:cxnSpLocks/>
          </p:cNvCxnSpPr>
          <p:nvPr/>
        </p:nvCxnSpPr>
        <p:spPr>
          <a:xfrm flipV="1">
            <a:off x="2149699" y="2050782"/>
            <a:ext cx="2332274" cy="18145"/>
          </a:xfrm>
          <a:prstGeom prst="line">
            <a:avLst/>
          </a:prstGeom>
          <a:ln w="88900"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Треугольник 32">
            <a:extLst>
              <a:ext uri="{FF2B5EF4-FFF2-40B4-BE49-F238E27FC236}">
                <a16:creationId xmlns:a16="http://schemas.microsoft.com/office/drawing/2014/main" id="{BD9B1DB2-F392-7347-BA4F-28A8622FC142}"/>
              </a:ext>
            </a:extLst>
          </p:cNvPr>
          <p:cNvSpPr/>
          <p:nvPr/>
        </p:nvSpPr>
        <p:spPr>
          <a:xfrm>
            <a:off x="767737" y="997826"/>
            <a:ext cx="4442096" cy="2019560"/>
          </a:xfrm>
          <a:prstGeom prst="triangle">
            <a:avLst>
              <a:gd name="adj" fmla="val 66526"/>
            </a:avLst>
          </a:prstGeom>
          <a:solidFill>
            <a:srgbClr val="FF0000">
              <a:alpha val="19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Треугольник 33">
            <a:extLst>
              <a:ext uri="{FF2B5EF4-FFF2-40B4-BE49-F238E27FC236}">
                <a16:creationId xmlns:a16="http://schemas.microsoft.com/office/drawing/2014/main" id="{E11DB5CD-25B4-DF4D-8697-6C72A100E0D1}"/>
              </a:ext>
            </a:extLst>
          </p:cNvPr>
          <p:cNvSpPr/>
          <p:nvPr/>
        </p:nvSpPr>
        <p:spPr>
          <a:xfrm rot="19561781">
            <a:off x="-36647" y="825373"/>
            <a:ext cx="3705544" cy="1314349"/>
          </a:xfrm>
          <a:prstGeom prst="triangle">
            <a:avLst>
              <a:gd name="adj" fmla="val 46403"/>
            </a:avLst>
          </a:prstGeom>
          <a:solidFill>
            <a:schemeClr val="accent5">
              <a:lumMod val="75000"/>
              <a:alpha val="21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1790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4245" y="4251277"/>
            <a:ext cx="66464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средняя линия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en-US" sz="2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ACD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=&gt; 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=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98293" y="4360460"/>
            <a:ext cx="182563" cy="358775"/>
          </a:xfrm>
          <a:prstGeom prst="rect">
            <a:avLst/>
          </a:prstGeom>
          <a:noFill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07123" y="4234738"/>
            <a:ext cx="2530475" cy="517525"/>
          </a:xfrm>
          <a:prstGeom prst="rect">
            <a:avLst/>
          </a:prstGeom>
          <a:noFill/>
        </p:spPr>
      </p:pic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1790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3344" y="4819934"/>
            <a:ext cx="66464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средняя линия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en-US" sz="2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ABC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=&gt; 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=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6102" y="4915469"/>
            <a:ext cx="182563" cy="358775"/>
          </a:xfrm>
          <a:prstGeom prst="rect">
            <a:avLst/>
          </a:prstGeom>
          <a:noFill/>
        </p:spPr>
      </p:pic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4072" y="4770907"/>
            <a:ext cx="1999397" cy="582427"/>
          </a:xfrm>
          <a:prstGeom prst="rect">
            <a:avLst/>
          </a:prstGeom>
          <a:noFill/>
        </p:spPr>
      </p:pic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9859" y="5401358"/>
            <a:ext cx="4544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Проверка:</a:t>
            </a:r>
            <a:r>
              <a:rPr lang="ru-RU" dirty="0"/>
              <a:t>   </a:t>
            </a:r>
            <a:r>
              <a:rPr lang="ru-RU" b="1" i="1" dirty="0"/>
              <a:t>МО + О</a:t>
            </a:r>
            <a:r>
              <a:rPr lang="en-US" b="1" i="1" dirty="0"/>
              <a:t>N = MN = (AD + BC) </a:t>
            </a:r>
            <a:r>
              <a:rPr lang="en-US" b="1" dirty="0"/>
              <a:t>: 2</a:t>
            </a:r>
          </a:p>
          <a:p>
            <a:r>
              <a:rPr lang="ru-RU" b="1" dirty="0"/>
              <a:t>                      </a:t>
            </a:r>
            <a:r>
              <a:rPr lang="en-US" b="1" dirty="0"/>
              <a:t>5,5 + 0,5 =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6</a:t>
            </a:r>
            <a:r>
              <a:rPr lang="en-US" b="1" dirty="0"/>
              <a:t>  </a:t>
            </a:r>
            <a:r>
              <a:rPr lang="ru-RU" b="1" dirty="0"/>
              <a:t>и   (1 + 11) : 2 =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6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build="allAtOnce"/>
      <p:bldP spid="36" grpId="0"/>
      <p:bldP spid="29" grpId="0"/>
      <p:bldP spid="33" grpId="0" animBg="1"/>
      <p:bldP spid="34" grpId="0" animBg="1"/>
      <p:bldP spid="42" grpId="0"/>
      <p:bldP spid="48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775" y="224354"/>
            <a:ext cx="8613058" cy="7374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«Утюг»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Решим самостоятельно: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DF40CB-E531-BE45-88E5-BCB8453D04EB}"/>
              </a:ext>
            </a:extLst>
          </p:cNvPr>
          <p:cNvSpPr/>
          <p:nvPr/>
        </p:nvSpPr>
        <p:spPr>
          <a:xfrm>
            <a:off x="-147634" y="867333"/>
            <a:ext cx="61536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Основания трапеции 6 и 8. Найдите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больший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отрезков, на которые делит среднюю линию этой трапеции одна из её диагоналей.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1F7876-6C58-0D4C-BB20-465AE03F221F}"/>
              </a:ext>
            </a:extLst>
          </p:cNvPr>
          <p:cNvSpPr/>
          <p:nvPr/>
        </p:nvSpPr>
        <p:spPr>
          <a:xfrm>
            <a:off x="-191731" y="3421878"/>
            <a:ext cx="91734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Основания трапеции 5 и 9. Найдите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меньший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отрезков, на которые делит среднюю линию этой трапеции одна из её диагоналей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AD4D4F-A26C-484D-997C-5F082B6CFF18}"/>
              </a:ext>
            </a:extLst>
          </p:cNvPr>
          <p:cNvSpPr/>
          <p:nvPr/>
        </p:nvSpPr>
        <p:spPr>
          <a:xfrm>
            <a:off x="-191731" y="5084410"/>
            <a:ext cx="93357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Основания трапеции 6 и 13. Найдите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больший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отрезков, на которые делит среднюю линию этой трапеции одна из её диагоналей.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22459" t="36493" r="59460" b="47583"/>
          <a:stretch/>
        </p:blipFill>
        <p:spPr>
          <a:xfrm>
            <a:off x="5726501" y="1318694"/>
            <a:ext cx="3273552" cy="165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53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411" y="625656"/>
            <a:ext cx="5285885" cy="556771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(ОГЭ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16)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4948" t="36363" r="62545" b="42369"/>
          <a:stretch/>
        </p:blipFill>
        <p:spPr>
          <a:xfrm>
            <a:off x="255147" y="3234519"/>
            <a:ext cx="3891379" cy="36234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8957C6E2-4965-2E4C-BB1F-DC754A0BF904}"/>
                  </a:ext>
                </a:extLst>
              </p:cNvPr>
              <p:cNvSpPr/>
              <p:nvPr/>
            </p:nvSpPr>
            <p:spPr>
              <a:xfrm>
                <a:off x="-324465" y="1078672"/>
                <a:ext cx="9468465" cy="1806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algn="just">
                  <a:spcAft>
                    <a:spcPts val="0"/>
                  </a:spcAft>
                </a:pPr>
                <a:r>
                  <a:rPr lang="ru-RU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Сторона равностороннего треугольника равна 16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ru-RU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Найдите радиус окружности, описанной около этого треугольника.</a:t>
                </a:r>
                <a:endParaRPr lang="ru-RU" sz="3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957C6E2-4965-2E4C-BB1F-DC754A0BF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4465" y="1078672"/>
                <a:ext cx="9468465" cy="1806585"/>
              </a:xfrm>
              <a:prstGeom prst="rect">
                <a:avLst/>
              </a:prstGeom>
              <a:blipFill>
                <a:blip r:embed="rId4" cstate="print"/>
                <a:stretch>
                  <a:fillRect t="-4895" r="-1877" b="-104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1667632" y="29774"/>
            <a:ext cx="5824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Корень, уходи!»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B3F4D5-726E-9D4F-A898-95837C2FEF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3549" r="50322" b="16323"/>
          <a:stretch/>
        </p:blipFill>
        <p:spPr>
          <a:xfrm>
            <a:off x="5279922" y="3126658"/>
            <a:ext cx="3451123" cy="34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66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13362" y="6300107"/>
            <a:ext cx="825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(Лайфхак  - убери  корень у данного числа)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9297" y="33769"/>
            <a:ext cx="3859116" cy="646177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312056"/>
              </p:ext>
            </p:extLst>
          </p:nvPr>
        </p:nvGraphicFramePr>
        <p:xfrm>
          <a:off x="4514851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5" name="Формула" r:id="rId3" imgW="114120" imgH="215640" progId="">
                  <p:embed/>
                </p:oleObj>
              </mc:Choice>
              <mc:Fallback>
                <p:oleObj name="Формула" r:id="rId3" imgW="114120" imgH="215640" progId="">
                  <p:embed/>
                  <p:pic>
                    <p:nvPicPr>
                      <p:cNvPr id="0" name="Picture 1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1" y="33194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66149" t="31107" r="20311" b="43818"/>
          <a:stretch/>
        </p:blipFill>
        <p:spPr>
          <a:xfrm>
            <a:off x="133180" y="1062859"/>
            <a:ext cx="3465426" cy="3609819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5327924" y="3790722"/>
            <a:ext cx="459150" cy="82329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 flipH="1">
            <a:off x="5355585" y="3756769"/>
            <a:ext cx="459150" cy="81280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455818" y="1419147"/>
                <a:ext cx="5741829" cy="2250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ad>
                        <m:radPr>
                          <m:degHide m:val="on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3600" b="0" dirty="0"/>
              </a:p>
              <a:p>
                <a:pPr algn="ctr"/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 </a:t>
                </a:r>
                <a:r>
                  <a:rPr lang="ru-RU" sz="360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сторона правильного треугольника, </a:t>
                </a:r>
              </a:p>
              <a:p>
                <a:pPr algn="ctr"/>
                <a:r>
                  <a:rPr lang="en-US" sz="3600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радиус описанной окружности </a:t>
                </a: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818" y="1419147"/>
                <a:ext cx="5741829" cy="2250552"/>
              </a:xfrm>
              <a:prstGeom prst="rect">
                <a:avLst/>
              </a:prstGeom>
              <a:blipFill>
                <a:blip r:embed="rId7" cstate="print"/>
                <a:stretch>
                  <a:fillRect l="-883" r="-1545" b="-89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2582E8-CD70-BA46-90A1-25CA259136C4}"/>
                  </a:ext>
                </a:extLst>
              </p:cNvPr>
              <p:cNvSpPr txBox="1"/>
              <p:nvPr/>
            </p:nvSpPr>
            <p:spPr>
              <a:xfrm>
                <a:off x="160256" y="2545306"/>
                <a:ext cx="925287" cy="496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16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ru-RU" sz="24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ru-RU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F2582E8-CD70-BA46-90A1-25CA25913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56" y="2545306"/>
                <a:ext cx="925287" cy="496483"/>
              </a:xfrm>
              <a:prstGeom prst="rect">
                <a:avLst/>
              </a:prstGeom>
              <a:blipFill>
                <a:blip r:embed="rId8" cstate="print"/>
                <a:stretch>
                  <a:fillRect l="-9589" t="-2439" b="-219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30D1B66-DA2B-2043-A989-01F5B33BFF0C}"/>
              </a:ext>
            </a:extLst>
          </p:cNvPr>
          <p:cNvCxnSpPr>
            <a:cxnSpLocks/>
          </p:cNvCxnSpPr>
          <p:nvPr/>
        </p:nvCxnSpPr>
        <p:spPr>
          <a:xfrm>
            <a:off x="1099260" y="2252996"/>
            <a:ext cx="235545" cy="292310"/>
          </a:xfrm>
          <a:prstGeom prst="line">
            <a:avLst/>
          </a:prstGeom>
          <a:ln w="1270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BE67E44-D68D-5140-8103-642C3E7F3878}"/>
              </a:ext>
            </a:extLst>
          </p:cNvPr>
          <p:cNvCxnSpPr>
            <a:cxnSpLocks/>
          </p:cNvCxnSpPr>
          <p:nvPr/>
        </p:nvCxnSpPr>
        <p:spPr>
          <a:xfrm flipH="1">
            <a:off x="2191607" y="2286851"/>
            <a:ext cx="179461" cy="258455"/>
          </a:xfrm>
          <a:prstGeom prst="line">
            <a:avLst/>
          </a:prstGeom>
          <a:ln w="1270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B15CAE8-8AD5-DD41-B081-D8668F7A41FC}"/>
              </a:ext>
            </a:extLst>
          </p:cNvPr>
          <p:cNvCxnSpPr>
            <a:cxnSpLocks/>
          </p:cNvCxnSpPr>
          <p:nvPr/>
        </p:nvCxnSpPr>
        <p:spPr>
          <a:xfrm>
            <a:off x="1703884" y="3600003"/>
            <a:ext cx="0" cy="352565"/>
          </a:xfrm>
          <a:prstGeom prst="line">
            <a:avLst/>
          </a:prstGeom>
          <a:ln w="1270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43C6B0B-5016-5047-84E1-B87B8CD090CB}"/>
              </a:ext>
            </a:extLst>
          </p:cNvPr>
          <p:cNvSpPr txBox="1"/>
          <p:nvPr/>
        </p:nvSpPr>
        <p:spPr>
          <a:xfrm>
            <a:off x="1979854" y="2796243"/>
            <a:ext cx="48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3EB1AE-AD09-DB4F-9F4F-745B9CC691CC}"/>
              </a:ext>
            </a:extLst>
          </p:cNvPr>
          <p:cNvSpPr txBox="1"/>
          <p:nvPr/>
        </p:nvSpPr>
        <p:spPr>
          <a:xfrm>
            <a:off x="2345307" y="2092912"/>
            <a:ext cx="44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3131333-E985-B545-AF9C-DD4C80E75234}"/>
              </a:ext>
            </a:extLst>
          </p:cNvPr>
          <p:cNvSpPr/>
          <p:nvPr/>
        </p:nvSpPr>
        <p:spPr>
          <a:xfrm>
            <a:off x="704946" y="1963685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B8F0FE7-EF35-9842-A220-2CD35E633B2A}"/>
              </a:ext>
            </a:extLst>
          </p:cNvPr>
          <p:cNvSpPr/>
          <p:nvPr/>
        </p:nvSpPr>
        <p:spPr>
          <a:xfrm>
            <a:off x="1721628" y="357753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FCEAF61-762F-B845-991D-358E4663123B}"/>
                  </a:ext>
                </a:extLst>
              </p:cNvPr>
              <p:cNvSpPr txBox="1"/>
              <p:nvPr/>
            </p:nvSpPr>
            <p:spPr>
              <a:xfrm>
                <a:off x="4418855" y="3832464"/>
                <a:ext cx="340638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5400" dirty="0"/>
                  <a:t>16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4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ru-RU" sz="4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𝑅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ru-RU" sz="4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FCEAF61-762F-B845-991D-358E46631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855" y="3832464"/>
                <a:ext cx="3406382" cy="830997"/>
              </a:xfrm>
              <a:prstGeom prst="rect">
                <a:avLst/>
              </a:prstGeom>
              <a:blipFill>
                <a:blip r:embed="rId9" cstate="print"/>
                <a:stretch>
                  <a:fillRect l="-12313" t="-24242" r="-4851" b="-484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6F346042-F3FA-E640-8B35-9E074A43E823}"/>
              </a:ext>
            </a:extLst>
          </p:cNvPr>
          <p:cNvCxnSpPr>
            <a:cxnSpLocks/>
          </p:cNvCxnSpPr>
          <p:nvPr/>
        </p:nvCxnSpPr>
        <p:spPr>
          <a:xfrm>
            <a:off x="7259448" y="3754345"/>
            <a:ext cx="482231" cy="87516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5FEFE2FC-BF66-E248-97ED-FF426BC7D037}"/>
              </a:ext>
            </a:extLst>
          </p:cNvPr>
          <p:cNvCxnSpPr>
            <a:cxnSpLocks/>
          </p:cNvCxnSpPr>
          <p:nvPr/>
        </p:nvCxnSpPr>
        <p:spPr>
          <a:xfrm flipH="1">
            <a:off x="7231787" y="3768341"/>
            <a:ext cx="482229" cy="87516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7739E1C-2135-7A45-81B8-8E0A8CDE0D79}"/>
                  </a:ext>
                </a:extLst>
              </p:cNvPr>
              <p:cNvSpPr txBox="1"/>
              <p:nvPr/>
            </p:nvSpPr>
            <p:spPr>
              <a:xfrm>
                <a:off x="5002867" y="5091877"/>
                <a:ext cx="243622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=16</m:t>
                      </m:r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7739E1C-2135-7A45-81B8-8E0A8CDE0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867" y="5091877"/>
                <a:ext cx="2436227" cy="615553"/>
              </a:xfrm>
              <a:prstGeom prst="rect">
                <a:avLst/>
              </a:prstGeom>
              <a:blipFill>
                <a:blip r:embed="rId10" cstate="print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B302040-D7CA-DA49-A4B2-94914DDEA30C}"/>
                  </a:ext>
                </a:extLst>
              </p:cNvPr>
              <p:cNvSpPr txBox="1"/>
              <p:nvPr/>
            </p:nvSpPr>
            <p:spPr>
              <a:xfrm>
                <a:off x="2569967" y="4564160"/>
                <a:ext cx="6651809" cy="631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Разделим на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обе части уравнения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B302040-D7CA-DA49-A4B2-94914DDEA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967" y="4564160"/>
                <a:ext cx="6651809" cy="631198"/>
              </a:xfrm>
              <a:prstGeom prst="rect">
                <a:avLst/>
              </a:prstGeom>
              <a:blipFill>
                <a:blip r:embed="rId11" cstate="print"/>
                <a:stretch>
                  <a:fillRect l="-2095" t="-1961" r="-762" b="-294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B8570EF-98FD-0A44-AF84-20EF5DB48406}"/>
                  </a:ext>
                </a:extLst>
              </p:cNvPr>
              <p:cNvSpPr txBox="1"/>
              <p:nvPr/>
            </p:nvSpPr>
            <p:spPr>
              <a:xfrm>
                <a:off x="587408" y="519974"/>
                <a:ext cx="2268439" cy="631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а</a:t>
                </a:r>
                <a:r>
                  <a:rPr lang="ru-RU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16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ru-RU" sz="32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ru-RU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B8570EF-98FD-0A44-AF84-20EF5DB48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08" y="519974"/>
                <a:ext cx="2268439" cy="631198"/>
              </a:xfrm>
              <a:prstGeom prst="rect">
                <a:avLst/>
              </a:prstGeom>
              <a:blipFill>
                <a:blip r:embed="rId12" cstate="print"/>
                <a:stretch>
                  <a:fillRect l="-6111" t="-5882" b="-254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999994-7B77-5149-BE00-655FFD613BE8}"/>
              </a:ext>
            </a:extLst>
          </p:cNvPr>
          <p:cNvSpPr/>
          <p:nvPr/>
        </p:nvSpPr>
        <p:spPr>
          <a:xfrm>
            <a:off x="5002867" y="5655628"/>
            <a:ext cx="1790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Ответ.</a:t>
            </a:r>
            <a:r>
              <a:rPr lang="ru-RU" sz="4000" dirty="0"/>
              <a:t>  </a:t>
            </a: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1F5860AE-F4B2-0B46-960A-B245EC7A1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018122"/>
              </p:ext>
            </p:extLst>
          </p:nvPr>
        </p:nvGraphicFramePr>
        <p:xfrm>
          <a:off x="6597825" y="5723434"/>
          <a:ext cx="111619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801">
                  <a:extLst>
                    <a:ext uri="{9D8B030D-6E8A-4147-A177-3AD203B41FA5}">
                      <a16:colId xmlns:a16="http://schemas.microsoft.com/office/drawing/2014/main" val="717365646"/>
                    </a:ext>
                  </a:extLst>
                </a:gridCol>
                <a:gridCol w="558390">
                  <a:extLst>
                    <a:ext uri="{9D8B030D-6E8A-4147-A177-3AD203B41FA5}">
                      <a16:colId xmlns:a16="http://schemas.microsoft.com/office/drawing/2014/main" val="274408119"/>
                    </a:ext>
                  </a:extLst>
                </a:gridCol>
              </a:tblGrid>
              <a:tr h="363388"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234634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C9D4EA-029D-9B4D-B1D4-D6996DB89C9D}"/>
              </a:ext>
            </a:extLst>
          </p:cNvPr>
          <p:cNvSpPr/>
          <p:nvPr/>
        </p:nvSpPr>
        <p:spPr>
          <a:xfrm>
            <a:off x="3473734" y="606064"/>
            <a:ext cx="5498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Треугольник </a:t>
            </a: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ABC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 правильный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Стрелка вниз 7">
            <a:extLst>
              <a:ext uri="{FF2B5EF4-FFF2-40B4-BE49-F238E27FC236}">
                <a16:creationId xmlns:a16="http://schemas.microsoft.com/office/drawing/2014/main" id="{55B83AB3-2B6B-7245-8646-255F73DC9E80}"/>
              </a:ext>
            </a:extLst>
          </p:cNvPr>
          <p:cNvSpPr/>
          <p:nvPr/>
        </p:nvSpPr>
        <p:spPr>
          <a:xfrm>
            <a:off x="6001139" y="1141009"/>
            <a:ext cx="347274" cy="40611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751282-50AA-9E4E-8899-77B73BE0ABC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3549" r="50322" b="16323"/>
          <a:stretch/>
        </p:blipFill>
        <p:spPr>
          <a:xfrm>
            <a:off x="139811" y="4621003"/>
            <a:ext cx="1718784" cy="17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5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34" grpId="0" animBg="1"/>
      <p:bldP spid="45" grpId="0" animBg="1"/>
      <p:bldP spid="57" grpId="0" animBg="1"/>
      <p:bldP spid="4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0588"/>
            <a:ext cx="8981768" cy="110279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>
                <a:solidFill>
                  <a:srgbClr val="C00000"/>
                </a:solidFill>
                <a:latin typeface="Trattatello" panose="020F0403020200020303" pitchFamily="34" charset="0"/>
              </a:rPr>
              <a:t>Предмет математики столь серьезен, что не следует упускать ни одной возможности сделать его более занимательным.</a:t>
            </a:r>
            <a:r>
              <a:rPr lang="ru-RU" dirty="0">
                <a:solidFill>
                  <a:srgbClr val="002060"/>
                </a:solidFill>
                <a:latin typeface="Trattatello" panose="020F0403020200020303" pitchFamily="34" charset="0"/>
              </a:rPr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390DDF-B78D-D943-BAF0-AF7CB3DB632B}"/>
              </a:ext>
            </a:extLst>
          </p:cNvPr>
          <p:cNvSpPr/>
          <p:nvPr/>
        </p:nvSpPr>
        <p:spPr>
          <a:xfrm>
            <a:off x="6459396" y="2241841"/>
            <a:ext cx="2684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rgbClr val="C00000"/>
                </a:solidFill>
              </a:rPr>
              <a:t>Б. Паскаль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C3B057-4349-744E-9DFF-86C34D2CE4F4}"/>
              </a:ext>
            </a:extLst>
          </p:cNvPr>
          <p:cNvSpPr/>
          <p:nvPr/>
        </p:nvSpPr>
        <p:spPr>
          <a:xfrm>
            <a:off x="0" y="2862979"/>
            <a:ext cx="887852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3200" b="1" i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нашего урока</a:t>
            </a:r>
            <a:r>
              <a:rPr lang="ru-RU" sz="3200" i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r">
              <a:spcAft>
                <a:spcPts val="0"/>
              </a:spcAft>
            </a:pPr>
            <a:r>
              <a:rPr 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рассмотреть лайфхаки </a:t>
            </a:r>
          </a:p>
          <a:p>
            <a:pPr algn="r">
              <a:spcAft>
                <a:spcPts val="0"/>
              </a:spcAft>
            </a:pPr>
            <a:r>
              <a:rPr 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решению отдельных </a:t>
            </a:r>
          </a:p>
          <a:p>
            <a:pPr algn="r">
              <a:spcAft>
                <a:spcPts val="0"/>
              </a:spcAft>
            </a:pPr>
            <a:r>
              <a:rPr 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задач, упрощающие </a:t>
            </a:r>
          </a:p>
          <a:p>
            <a:pPr algn="r">
              <a:spcAft>
                <a:spcPts val="0"/>
              </a:spcAft>
            </a:pPr>
            <a:r>
              <a:rPr 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подготовку к ОГЭ, </a:t>
            </a:r>
          </a:p>
          <a:p>
            <a:pPr algn="ctr">
              <a:spcAft>
                <a:spcPts val="0"/>
              </a:spcAft>
            </a:pPr>
            <a:r>
              <a:rPr lang="ru-RU" sz="3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совершенствовать наши умения по решению этих задач, а также познакомиться с интересными математическими фактами.</a:t>
            </a:r>
            <a:endParaRPr lang="ru-RU" sz="3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F12668-7A18-EE41-B004-A14F833D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39" y="2241841"/>
            <a:ext cx="4323376" cy="293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68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910" y="123560"/>
            <a:ext cx="8318090" cy="6557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Решим самостоятельно: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2AE0A7-C4FF-A647-AB08-3E431BFF1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149" t="31107" r="20311" b="43818"/>
          <a:stretch/>
        </p:blipFill>
        <p:spPr>
          <a:xfrm>
            <a:off x="5751871" y="1880626"/>
            <a:ext cx="3222744" cy="344096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DD393B79-2EE0-634F-93B1-FDCB9824D642}"/>
                  </a:ext>
                </a:extLst>
              </p:cNvPr>
              <p:cNvSpPr/>
              <p:nvPr/>
            </p:nvSpPr>
            <p:spPr>
              <a:xfrm>
                <a:off x="0" y="1283169"/>
                <a:ext cx="6209071" cy="1856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spcAft>
                    <a:spcPts val="0"/>
                  </a:spcAft>
                </a:pPr>
                <a:r>
                  <a:rPr lang="ru-RU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 Сторона равностороннего треугольника равна 22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Найдите радиус окружности, описанной около этого треугольника.</a:t>
                </a:r>
                <a:endParaRPr lang="ru-RU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DD393B79-2EE0-634F-93B1-FDCB9824D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3169"/>
                <a:ext cx="6209071" cy="1856406"/>
              </a:xfrm>
              <a:prstGeom prst="rect">
                <a:avLst/>
              </a:prstGeom>
              <a:blipFill>
                <a:blip r:embed="rId3"/>
                <a:stretch>
                  <a:fillRect t="-2721" b="-74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DDC14E17-A204-CE40-A171-8428DCC95DC9}"/>
                  </a:ext>
                </a:extLst>
              </p:cNvPr>
              <p:cNvSpPr/>
              <p:nvPr/>
            </p:nvSpPr>
            <p:spPr>
              <a:xfrm>
                <a:off x="0" y="3031977"/>
                <a:ext cx="5855554" cy="2287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spcAft>
                    <a:spcPts val="0"/>
                  </a:spcAft>
                </a:pPr>
                <a:r>
                  <a:rPr lang="ru-RU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2. Сторона равностороннего треугольника равна 34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Найдите радиус окружности, описанной около этого треугольника.</a:t>
                </a:r>
                <a:endParaRPr lang="ru-RU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DDC14E17-A204-CE40-A171-8428DCC95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31977"/>
                <a:ext cx="5855554" cy="2287293"/>
              </a:xfrm>
              <a:prstGeom prst="rect">
                <a:avLst/>
              </a:prstGeom>
              <a:blipFill>
                <a:blip r:embed="rId5"/>
                <a:stretch>
                  <a:fillRect t="-2762" b="-60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0718C15-A799-254D-B7A7-9D05E405BB6C}"/>
                  </a:ext>
                </a:extLst>
              </p:cNvPr>
              <p:cNvSpPr/>
              <p:nvPr/>
            </p:nvSpPr>
            <p:spPr>
              <a:xfrm>
                <a:off x="0" y="5230376"/>
                <a:ext cx="9121876" cy="1425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>
                  <a:spcAft>
                    <a:spcPts val="0"/>
                  </a:spcAft>
                </a:pPr>
                <a:r>
                  <a:rPr lang="ru-RU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3. Сторона равностороннего треугольника равна 37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Найдите радиус окружности, описанной около этого треугольника.</a:t>
                </a:r>
                <a:endParaRPr lang="ru-RU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0718C15-A799-254D-B7A7-9D05E405BB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30376"/>
                <a:ext cx="9121876" cy="1425518"/>
              </a:xfrm>
              <a:prstGeom prst="rect">
                <a:avLst/>
              </a:prstGeom>
              <a:blipFill>
                <a:blip r:embed="rId6"/>
                <a:stretch>
                  <a:fillRect t="-1770" r="-279" b="-106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47BC7B-1096-E244-9BBE-9BD3BC27AD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3549" r="50322" b="16323"/>
          <a:stretch/>
        </p:blipFill>
        <p:spPr>
          <a:xfrm>
            <a:off x="0" y="19434"/>
            <a:ext cx="1312905" cy="13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04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math-oge.sdamgia.ru/get_file?id=40109&amp;png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9523"/>
            <a:ext cx="4261104" cy="4306529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892" name="Rectangle 4"/>
              <p:cNvSpPr>
                <a:spLocks noChangeArrowheads="1"/>
              </p:cNvSpPr>
              <p:nvPr/>
            </p:nvSpPr>
            <p:spPr bwMode="auto">
              <a:xfrm>
                <a:off x="0" y="1074724"/>
                <a:ext cx="8970264" cy="16176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itchFamily="18" charset="0"/>
                    <a:cs typeface="Times New Roman" panose="02020603050405020304" pitchFamily="18" charset="0"/>
                  </a:rPr>
                  <a:t>Радиус вписанной в квадрат окружности равен </a:t>
                </a:r>
                <a14:m>
                  <m:oMath xmlns:m="http://schemas.openxmlformats.org/officeDocument/2006/math">
                    <m:r>
                      <a:rPr lang="ru-RU" sz="3200" i="1">
                        <a:latin typeface="Cambria Math" panose="02040503050406030204" pitchFamily="18" charset="0"/>
                        <a:ea typeface="Times New Roman" pitchFamily="18" charset="0"/>
                        <a:cs typeface="Calibri" pitchFamily="34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kumimoji="0" 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e>
                    </m:rad>
                    <m:r>
                      <a:rPr kumimoji="0" 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itchFamily="34" charset="0"/>
                      </a:rPr>
                      <m:t>.</m:t>
                    </m:r>
                  </m:oMath>
                </a14:m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Найдите радиус окружности, описанной около этого квадрата</a:t>
                </a:r>
                <a:r>
                  <a:rPr lang="ru-RU" sz="3200" dirty="0"/>
                  <a:t>.</a:t>
                </a:r>
                <a:endParaRPr kumimoji="0" lang="ru-RU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7892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074724"/>
                <a:ext cx="8970264" cy="1617687"/>
              </a:xfrm>
              <a:prstGeom prst="rect">
                <a:avLst/>
              </a:prstGeom>
              <a:blipFill>
                <a:blip r:embed="rId3" cstate="print"/>
                <a:stretch>
                  <a:fillRect l="-1700" t="-3906" r="-1700" b="-1171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1548582" y="-53260"/>
            <a:ext cx="6106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Корень, уходи!»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862698" y="602754"/>
            <a:ext cx="2796812" cy="55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(ОГЭ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16)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B484DD0-21B7-374A-A4B8-D49138E33A0B}"/>
              </a:ext>
            </a:extLst>
          </p:cNvPr>
          <p:cNvSpPr/>
          <p:nvPr/>
        </p:nvSpPr>
        <p:spPr>
          <a:xfrm>
            <a:off x="788449" y="3109036"/>
            <a:ext cx="2633177" cy="265470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EB385CB5-B825-1E4B-9606-3DD53F1C0B98}"/>
              </a:ext>
            </a:extLst>
          </p:cNvPr>
          <p:cNvSpPr/>
          <p:nvPr/>
        </p:nvSpPr>
        <p:spPr>
          <a:xfrm>
            <a:off x="258096" y="2595415"/>
            <a:ext cx="3768214" cy="3687398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оединитель 3">
            <a:extLst>
              <a:ext uri="{FF2B5EF4-FFF2-40B4-BE49-F238E27FC236}">
                <a16:creationId xmlns:a16="http://schemas.microsoft.com/office/drawing/2014/main" id="{32CA2E72-2FA1-1646-9499-8CC261ECF2D1}"/>
              </a:ext>
            </a:extLst>
          </p:cNvPr>
          <p:cNvSpPr/>
          <p:nvPr/>
        </p:nvSpPr>
        <p:spPr>
          <a:xfrm>
            <a:off x="2068166" y="4436390"/>
            <a:ext cx="73742" cy="103239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ABA7B54-7D28-6C45-A710-B1EEC796B0AC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2141908" y="4480450"/>
            <a:ext cx="1292149" cy="75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D90E8F7-3990-EB44-8E71-71DE70AAC68A}"/>
              </a:ext>
            </a:extLst>
          </p:cNvPr>
          <p:cNvCxnSpPr>
            <a:cxnSpLocks/>
            <a:stCxn id="4" idx="4"/>
          </p:cNvCxnSpPr>
          <p:nvPr/>
        </p:nvCxnSpPr>
        <p:spPr>
          <a:xfrm flipV="1">
            <a:off x="2105037" y="3162473"/>
            <a:ext cx="1316589" cy="1377156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0655ADB-B097-C845-A0A0-BA9BA3994A57}"/>
              </a:ext>
            </a:extLst>
          </p:cNvPr>
          <p:cNvCxnSpPr>
            <a:cxnSpLocks/>
            <a:endCxn id="4" idx="5"/>
          </p:cNvCxnSpPr>
          <p:nvPr/>
        </p:nvCxnSpPr>
        <p:spPr>
          <a:xfrm flipH="1">
            <a:off x="2131109" y="3162472"/>
            <a:ext cx="10800" cy="136203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E68F321-FD62-244B-AF43-914A6A09AAB9}"/>
              </a:ext>
            </a:extLst>
          </p:cNvPr>
          <p:cNvSpPr txBox="1"/>
          <p:nvPr/>
        </p:nvSpPr>
        <p:spPr>
          <a:xfrm>
            <a:off x="2621231" y="4331558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B13BE4-58B6-EE4A-B6E2-8141B007CA11}"/>
              </a:ext>
            </a:extLst>
          </p:cNvPr>
          <p:cNvSpPr txBox="1"/>
          <p:nvPr/>
        </p:nvSpPr>
        <p:spPr>
          <a:xfrm>
            <a:off x="1787651" y="3409346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9A0C0C-B72C-6C48-9A1E-D4B5BFE104F5}"/>
              </a:ext>
            </a:extLst>
          </p:cNvPr>
          <p:cNvSpPr txBox="1"/>
          <p:nvPr/>
        </p:nvSpPr>
        <p:spPr>
          <a:xfrm>
            <a:off x="2496532" y="3246967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88F6D7-76BB-234A-83A4-4D80789634C4}"/>
              </a:ext>
            </a:extLst>
          </p:cNvPr>
          <p:cNvSpPr txBox="1"/>
          <p:nvPr/>
        </p:nvSpPr>
        <p:spPr>
          <a:xfrm>
            <a:off x="1749748" y="4438323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30F9EB-C92A-5A46-BF34-15042D10DFF0}"/>
              </a:ext>
            </a:extLst>
          </p:cNvPr>
          <p:cNvSpPr txBox="1"/>
          <p:nvPr/>
        </p:nvSpPr>
        <p:spPr>
          <a:xfrm>
            <a:off x="3440104" y="4188062"/>
            <a:ext cx="460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DBAB2-2A92-9A49-87CC-6560AC941CA5}"/>
              </a:ext>
            </a:extLst>
          </p:cNvPr>
          <p:cNvSpPr txBox="1"/>
          <p:nvPr/>
        </p:nvSpPr>
        <p:spPr>
          <a:xfrm>
            <a:off x="4500556" y="2169748"/>
            <a:ext cx="48482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радиус вписанной в квадрат окружности</a:t>
            </a:r>
          </a:p>
          <a:p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радиус описанной около квадрата окружности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32138B-DDF8-3949-8AD1-7A8F475B3A0F}"/>
                  </a:ext>
                </a:extLst>
              </p:cNvPr>
              <p:cNvSpPr txBox="1"/>
              <p:nvPr/>
            </p:nvSpPr>
            <p:spPr>
              <a:xfrm>
                <a:off x="4598990" y="4954713"/>
                <a:ext cx="2281339" cy="767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sz="4000" i="1" dirty="0" smtClean="0">
                        <a:latin typeface="Cambria Math" panose="02040503050406030204" pitchFamily="18" charset="0"/>
                        <a:cs typeface="Calibri" pitchFamily="34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e>
                    </m:rad>
                    <m:r>
                      <a:rPr lang="en-US" sz="4000" i="1">
                        <a:latin typeface="Cambria Math" panose="02040503050406030204" pitchFamily="18" charset="0"/>
                        <a:cs typeface="Calibri" pitchFamily="34" charset="0"/>
                      </a:rPr>
                      <m:t>.</m:t>
                    </m:r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232138B-DDF8-3949-8AD1-7A8F475B3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990" y="4954713"/>
                <a:ext cx="2281339" cy="767903"/>
              </a:xfrm>
              <a:prstGeom prst="rect">
                <a:avLst/>
              </a:prstGeom>
              <a:blipFill>
                <a:blip r:embed="rId5" cstate="print"/>
                <a:stretch>
                  <a:fillRect l="-8840" t="-8065" b="-274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FD08CA9-D0EE-3C4A-A920-6964C048765E}"/>
              </a:ext>
            </a:extLst>
          </p:cNvPr>
          <p:cNvSpPr txBox="1"/>
          <p:nvPr/>
        </p:nvSpPr>
        <p:spPr>
          <a:xfrm>
            <a:off x="4485132" y="5898092"/>
            <a:ext cx="3128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Найти: 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323B1E-146A-7C46-87AF-6EDF54E6B8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3549" r="50322" b="16323"/>
          <a:stretch/>
        </p:blipFill>
        <p:spPr>
          <a:xfrm>
            <a:off x="258096" y="1"/>
            <a:ext cx="1236838" cy="1231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ый треугольник 29">
            <a:extLst>
              <a:ext uri="{FF2B5EF4-FFF2-40B4-BE49-F238E27FC236}">
                <a16:creationId xmlns:a16="http://schemas.microsoft.com/office/drawing/2014/main" id="{4D76D6F1-4C25-F84C-94A8-32925EEBE015}"/>
              </a:ext>
            </a:extLst>
          </p:cNvPr>
          <p:cNvSpPr/>
          <p:nvPr/>
        </p:nvSpPr>
        <p:spPr>
          <a:xfrm flipH="1">
            <a:off x="2115167" y="1293313"/>
            <a:ext cx="1354617" cy="1437343"/>
          </a:xfrm>
          <a:prstGeom prst="rtTriangle">
            <a:avLst/>
          </a:prstGeom>
          <a:solidFill>
            <a:srgbClr val="FF0000">
              <a:alpha val="23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0" name="Picture 2" descr="https://math-oge.sdamgia.ru/get_file?id=40109&amp;png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17" y="294995"/>
            <a:ext cx="4261104" cy="4306529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60826" y="261892"/>
            <a:ext cx="3201699" cy="55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40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B484DD0-21B7-374A-A4B8-D49138E33A0B}"/>
              </a:ext>
            </a:extLst>
          </p:cNvPr>
          <p:cNvSpPr/>
          <p:nvPr/>
        </p:nvSpPr>
        <p:spPr>
          <a:xfrm>
            <a:off x="825318" y="1374702"/>
            <a:ext cx="2633177" cy="265470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EB385CB5-B825-1E4B-9606-3DD53F1C0B98}"/>
              </a:ext>
            </a:extLst>
          </p:cNvPr>
          <p:cNvSpPr/>
          <p:nvPr/>
        </p:nvSpPr>
        <p:spPr>
          <a:xfrm>
            <a:off x="246445" y="819395"/>
            <a:ext cx="3768214" cy="3720233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ABA7B54-7D28-6C45-A710-B1EEC796B0AC}"/>
              </a:ext>
            </a:extLst>
          </p:cNvPr>
          <p:cNvCxnSpPr>
            <a:cxnSpLocks/>
          </p:cNvCxnSpPr>
          <p:nvPr/>
        </p:nvCxnSpPr>
        <p:spPr>
          <a:xfrm flipV="1">
            <a:off x="2141907" y="2748662"/>
            <a:ext cx="1292149" cy="7560"/>
          </a:xfrm>
          <a:prstGeom prst="line">
            <a:avLst/>
          </a:prstGeom>
          <a:ln w="50800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D90E8F7-3990-EB44-8E71-71DE70AAC68A}"/>
              </a:ext>
            </a:extLst>
          </p:cNvPr>
          <p:cNvCxnSpPr>
            <a:cxnSpLocks/>
          </p:cNvCxnSpPr>
          <p:nvPr/>
        </p:nvCxnSpPr>
        <p:spPr>
          <a:xfrm flipV="1">
            <a:off x="2105037" y="1382566"/>
            <a:ext cx="1316589" cy="1377156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0655ADB-B097-C845-A0A0-BA9BA3994A57}"/>
              </a:ext>
            </a:extLst>
          </p:cNvPr>
          <p:cNvCxnSpPr>
            <a:cxnSpLocks/>
          </p:cNvCxnSpPr>
          <p:nvPr/>
        </p:nvCxnSpPr>
        <p:spPr>
          <a:xfrm flipH="1">
            <a:off x="2116704" y="1401351"/>
            <a:ext cx="10800" cy="136203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E68F321-FD62-244B-AF43-914A6A09AAB9}"/>
              </a:ext>
            </a:extLst>
          </p:cNvPr>
          <p:cNvSpPr txBox="1"/>
          <p:nvPr/>
        </p:nvSpPr>
        <p:spPr>
          <a:xfrm>
            <a:off x="1709281" y="1588965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B13BE4-58B6-EE4A-B6E2-8141B007CA11}"/>
              </a:ext>
            </a:extLst>
          </p:cNvPr>
          <p:cNvSpPr txBox="1"/>
          <p:nvPr/>
        </p:nvSpPr>
        <p:spPr>
          <a:xfrm>
            <a:off x="2443917" y="2602529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9A0C0C-B72C-6C48-9A1E-D4B5BFE104F5}"/>
              </a:ext>
            </a:extLst>
          </p:cNvPr>
          <p:cNvSpPr txBox="1"/>
          <p:nvPr/>
        </p:nvSpPr>
        <p:spPr>
          <a:xfrm>
            <a:off x="2466116" y="1546875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7DEB551-47B9-DE48-AB02-074ED55EC6CF}"/>
              </a:ext>
            </a:extLst>
          </p:cNvPr>
          <p:cNvCxnSpPr>
            <a:cxnSpLocks/>
          </p:cNvCxnSpPr>
          <p:nvPr/>
        </p:nvCxnSpPr>
        <p:spPr>
          <a:xfrm>
            <a:off x="2787981" y="1265237"/>
            <a:ext cx="142099" cy="26150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85BF44E-A8FC-7E43-835A-2861BF1FA8E8}"/>
              </a:ext>
            </a:extLst>
          </p:cNvPr>
          <p:cNvCxnSpPr>
            <a:cxnSpLocks/>
          </p:cNvCxnSpPr>
          <p:nvPr/>
        </p:nvCxnSpPr>
        <p:spPr>
          <a:xfrm flipV="1">
            <a:off x="3283581" y="3395539"/>
            <a:ext cx="350198" cy="15086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188F6D7-76BB-234A-83A4-4D80789634C4}"/>
              </a:ext>
            </a:extLst>
          </p:cNvPr>
          <p:cNvSpPr txBox="1"/>
          <p:nvPr/>
        </p:nvSpPr>
        <p:spPr>
          <a:xfrm>
            <a:off x="1533997" y="2211794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B28F485-66E1-FB4C-9BC5-0849D47EA918}"/>
              </a:ext>
            </a:extLst>
          </p:cNvPr>
          <p:cNvCxnSpPr>
            <a:cxnSpLocks/>
          </p:cNvCxnSpPr>
          <p:nvPr/>
        </p:nvCxnSpPr>
        <p:spPr>
          <a:xfrm flipV="1">
            <a:off x="3260678" y="1807729"/>
            <a:ext cx="324101" cy="12590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46BAD73D-9044-DE4E-BA50-91EBC5501C66}"/>
              </a:ext>
            </a:extLst>
          </p:cNvPr>
          <p:cNvCxnSpPr>
            <a:cxnSpLocks/>
          </p:cNvCxnSpPr>
          <p:nvPr/>
        </p:nvCxnSpPr>
        <p:spPr>
          <a:xfrm flipV="1">
            <a:off x="1961676" y="2007400"/>
            <a:ext cx="331655" cy="8997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145A7A4-7D02-C94F-97F7-7282FD05A095}"/>
              </a:ext>
            </a:extLst>
          </p:cNvPr>
          <p:cNvCxnSpPr>
            <a:cxnSpLocks/>
          </p:cNvCxnSpPr>
          <p:nvPr/>
        </p:nvCxnSpPr>
        <p:spPr>
          <a:xfrm>
            <a:off x="2708929" y="2600719"/>
            <a:ext cx="153057" cy="25740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E705555-7E02-DC43-8F5C-040049325BFB}"/>
              </a:ext>
            </a:extLst>
          </p:cNvPr>
          <p:cNvSpPr/>
          <p:nvPr/>
        </p:nvSpPr>
        <p:spPr>
          <a:xfrm>
            <a:off x="3138327" y="2468164"/>
            <a:ext cx="258096" cy="247663"/>
          </a:xfrm>
          <a:prstGeom prst="rect">
            <a:avLst/>
          </a:prstGeom>
          <a:noFill/>
          <a:ln w="412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30F9EB-C92A-5A46-BF34-15042D10DFF0}"/>
              </a:ext>
            </a:extLst>
          </p:cNvPr>
          <p:cNvSpPr txBox="1"/>
          <p:nvPr/>
        </p:nvSpPr>
        <p:spPr>
          <a:xfrm>
            <a:off x="3519523" y="2448260"/>
            <a:ext cx="460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4EBAFB-F3D5-694F-81B7-DEFF819ACA9D}"/>
                  </a:ext>
                </a:extLst>
              </p:cNvPr>
              <p:cNvSpPr txBox="1"/>
              <p:nvPr/>
            </p:nvSpPr>
            <p:spPr>
              <a:xfrm>
                <a:off x="2386462" y="215126"/>
                <a:ext cx="58854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𝑶𝑴𝑪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ru-RU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р/б</m:t>
                    </m:r>
                  </m:oMath>
                </a14:m>
                <a:r>
                  <a:rPr lang="ru-RU" sz="3600" dirty="0"/>
                  <a:t>,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ru-RU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𝑶𝑴𝑪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94EBAFB-F3D5-694F-81B7-DEFF819AC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462" y="215126"/>
                <a:ext cx="5885474" cy="646331"/>
              </a:xfrm>
              <a:prstGeom prst="rect">
                <a:avLst/>
              </a:prstGeom>
              <a:blipFill>
                <a:blip r:embed="rId4" cstate="print"/>
                <a:stretch>
                  <a:fillRect l="-1078" t="-13462" b="-32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904449F1-2ED6-7243-BC9B-1C34843DC742}"/>
              </a:ext>
            </a:extLst>
          </p:cNvPr>
          <p:cNvSpPr txBox="1"/>
          <p:nvPr/>
        </p:nvSpPr>
        <p:spPr>
          <a:xfrm>
            <a:off x="5062401" y="2521508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44412A-C6A2-2B4E-8A84-A008BA1D30E0}"/>
              </a:ext>
            </a:extLst>
          </p:cNvPr>
          <p:cNvSpPr txBox="1"/>
          <p:nvPr/>
        </p:nvSpPr>
        <p:spPr>
          <a:xfrm>
            <a:off x="5864049" y="1515490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BA6208-A984-0045-B053-8CDC2433C827}"/>
              </a:ext>
            </a:extLst>
          </p:cNvPr>
          <p:cNvSpPr txBox="1"/>
          <p:nvPr/>
        </p:nvSpPr>
        <p:spPr>
          <a:xfrm>
            <a:off x="4648628" y="1531518"/>
            <a:ext cx="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34D99B-E521-F94A-A344-098236F2032E}"/>
                  </a:ext>
                </a:extLst>
              </p:cNvPr>
              <p:cNvSpPr txBox="1"/>
              <p:nvPr/>
            </p:nvSpPr>
            <p:spPr>
              <a:xfrm>
                <a:off x="6359887" y="919553"/>
                <a:ext cx="2682923" cy="2004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 т. Пифагора: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ad>
                        <m:radPr>
                          <m:degHide m:val="on"/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ru-RU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734D99B-E521-F94A-A344-098236F20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887" y="919553"/>
                <a:ext cx="2682923" cy="2004331"/>
              </a:xfrm>
              <a:prstGeom prst="rect">
                <a:avLst/>
              </a:prstGeom>
              <a:blipFill>
                <a:blip r:embed="rId5" cstate="print"/>
                <a:stretch>
                  <a:fillRect l="-4717" t="-3165" r="-14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C2D0690-0563-5D4F-8ACB-4CD68EEECD7B}"/>
              </a:ext>
            </a:extLst>
          </p:cNvPr>
          <p:cNvSpPr/>
          <p:nvPr/>
        </p:nvSpPr>
        <p:spPr>
          <a:xfrm>
            <a:off x="4593063" y="1594026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BD1EBFD-F220-7842-824A-AB82B3C2D5EC}"/>
              </a:ext>
            </a:extLst>
          </p:cNvPr>
          <p:cNvSpPr/>
          <p:nvPr/>
        </p:nvSpPr>
        <p:spPr>
          <a:xfrm>
            <a:off x="5056959" y="2538866"/>
            <a:ext cx="364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D76C004-0910-A74D-8BD6-FD7BBE160FD0}"/>
              </a:ext>
            </a:extLst>
          </p:cNvPr>
          <p:cNvSpPr/>
          <p:nvPr/>
        </p:nvSpPr>
        <p:spPr>
          <a:xfrm>
            <a:off x="5883381" y="1508869"/>
            <a:ext cx="364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338C4570-0E56-774B-97EA-2BBDA04E8F7C}"/>
                  </a:ext>
                </a:extLst>
              </p:cNvPr>
              <p:cNvSpPr/>
              <p:nvPr/>
            </p:nvSpPr>
            <p:spPr>
              <a:xfrm>
                <a:off x="6454763" y="2805151"/>
                <a:ext cx="2279663" cy="767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ad>
                      <m:radPr>
                        <m:degHide m:val="on"/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ru-RU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38C4570-0E56-774B-97EA-2BBDA04E8F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763" y="2805151"/>
                <a:ext cx="2279663" cy="767903"/>
              </a:xfrm>
              <a:prstGeom prst="rect">
                <a:avLst/>
              </a:prstGeom>
              <a:blipFill>
                <a:blip r:embed="rId6" cstate="print"/>
                <a:stretch>
                  <a:fillRect r="-5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1BD8262B-39DB-5144-B5F5-549E4A0C1952}"/>
                  </a:ext>
                </a:extLst>
              </p:cNvPr>
              <p:cNvSpPr/>
              <p:nvPr/>
            </p:nvSpPr>
            <p:spPr>
              <a:xfrm>
                <a:off x="3703075" y="4447981"/>
                <a:ext cx="5356466" cy="70788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ad>
                      <m:radPr>
                        <m:degHide m:val="on"/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</m:oMath>
                </a14:m>
                <a:endParaRPr lang="ru-RU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BD8262B-39DB-5144-B5F5-549E4A0C1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075" y="4447981"/>
                <a:ext cx="5356466" cy="707886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295758D6-3717-3E42-93BF-A8F604439683}"/>
                  </a:ext>
                </a:extLst>
              </p:cNvPr>
              <p:cNvSpPr/>
              <p:nvPr/>
            </p:nvSpPr>
            <p:spPr>
              <a:xfrm>
                <a:off x="4346763" y="3375384"/>
                <a:ext cx="20043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ad>
                      <m:radPr>
                        <m:degHide m:val="on"/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ru-RU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95758D6-3717-3E42-93BF-A8F604439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63" y="3375384"/>
                <a:ext cx="2004331" cy="707886"/>
              </a:xfrm>
              <a:prstGeom prst="rect">
                <a:avLst/>
              </a:prstGeom>
              <a:blipFill>
                <a:blip r:embed="rId8" cstate="print"/>
                <a:stretch>
                  <a:fillRect r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72F51739-EA4F-C14E-A3EE-8488136D8E97}"/>
              </a:ext>
            </a:extLst>
          </p:cNvPr>
          <p:cNvSpPr txBox="1"/>
          <p:nvPr/>
        </p:nvSpPr>
        <p:spPr>
          <a:xfrm>
            <a:off x="6675148" y="5304822"/>
            <a:ext cx="207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Ответ. 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5851D65D-5063-1548-9A47-BFEB914D1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287112"/>
              </p:ext>
            </p:extLst>
          </p:nvPr>
        </p:nvGraphicFramePr>
        <p:xfrm>
          <a:off x="8178390" y="5210044"/>
          <a:ext cx="61209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9232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8BABCFC2-5EA1-6C42-9B6C-BE1B8DCDB5CB}"/>
              </a:ext>
            </a:extLst>
          </p:cNvPr>
          <p:cNvSpPr txBox="1"/>
          <p:nvPr/>
        </p:nvSpPr>
        <p:spPr>
          <a:xfrm>
            <a:off x="-149258" y="5852832"/>
            <a:ext cx="8259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(Лайфхак  - убери корень у данного числа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это число умножь на 2)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E828911-F71A-D14E-B286-B49E84E3C61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29133" y="2437322"/>
            <a:ext cx="292100" cy="292100"/>
          </a:xfrm>
          <a:prstGeom prst="rect">
            <a:avLst/>
          </a:prstGeom>
        </p:spPr>
      </p:pic>
      <p:sp>
        <p:nvSpPr>
          <p:cNvPr id="4" name="Стрелка вниз 3">
            <a:extLst>
              <a:ext uri="{FF2B5EF4-FFF2-40B4-BE49-F238E27FC236}">
                <a16:creationId xmlns:a16="http://schemas.microsoft.com/office/drawing/2014/main" id="{0FF91A4E-DF1F-5C41-9D82-A2302D9955C8}"/>
              </a:ext>
            </a:extLst>
          </p:cNvPr>
          <p:cNvSpPr/>
          <p:nvPr/>
        </p:nvSpPr>
        <p:spPr>
          <a:xfrm>
            <a:off x="5142191" y="4003960"/>
            <a:ext cx="278970" cy="43254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76E9924-62FE-DF4C-AC02-C018899AF8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3549" r="50322" b="16323"/>
          <a:stretch/>
        </p:blipFill>
        <p:spPr>
          <a:xfrm>
            <a:off x="246445" y="4531326"/>
            <a:ext cx="1397678" cy="139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5 0.01065 L 0.25486 -0.004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2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2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8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8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8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8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8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43" grpId="0" animBg="1"/>
      <p:bldP spid="7" grpId="0" animBg="1"/>
      <p:bldP spid="31" grpId="1" build="allAtOnce"/>
      <p:bldP spid="31" grpId="2" build="allAtOnce"/>
      <p:bldP spid="32" grpId="1" build="allAtOnce"/>
      <p:bldP spid="32" grpId="2" build="allAtOnce"/>
      <p:bldP spid="37" grpId="1"/>
      <p:bldP spid="37" grpId="2"/>
      <p:bldP spid="16" grpId="0" animBg="1"/>
      <p:bldP spid="17" grpId="0"/>
      <p:bldP spid="19" grpId="0"/>
      <p:bldP spid="38" grpId="0"/>
      <p:bldP spid="20" grpId="0" animBg="1"/>
      <p:bldP spid="40" grpId="0" animBg="1"/>
      <p:bldP spid="41" grpId="0" animBg="1"/>
      <p:bldP spid="42" grpId="0"/>
      <p:bldP spid="46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611" y="279506"/>
            <a:ext cx="7549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    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Решим самостоятельно: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95263" y="1266077"/>
                <a:ext cx="8659368" cy="5177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800" dirty="0"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1. Радиус вписанной в квадрат окружности равен</a:t>
                </a:r>
                <a:r>
                  <a:rPr lang="en-US" sz="2800" dirty="0"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itchFamily="18" charset="0"/>
                        <a:cs typeface="Calibri" pitchFamily="34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e>
                    </m:rad>
                    <m:r>
                      <a:rPr lang="en-US" sz="2800" b="0" i="1" smtClean="0">
                        <a:latin typeface="Cambria Math" panose="02040503050406030204" pitchFamily="18" charset="0"/>
                        <a:cs typeface="Calibri" pitchFamily="34" charset="0"/>
                      </a:rPr>
                      <m:t>.</m:t>
                    </m:r>
                  </m:oMath>
                </a14:m>
                <a:r>
                  <a:rPr lang="ru-RU" sz="2800" dirty="0"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 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800" dirty="0"/>
                  <a:t>Найдите радиус окружности, описанной около этого квадрата.</a:t>
                </a:r>
              </a:p>
              <a:p>
                <a:pPr lvl="0"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 dirty="0">
                  <a:latin typeface="Arial" pitchFamily="34" charset="0"/>
                  <a:cs typeface="Arial" pitchFamily="34" charset="0"/>
                </a:endParaRPr>
              </a:p>
              <a:p>
                <a:pPr lvl="0"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800" dirty="0">
                    <a:latin typeface="Arial" pitchFamily="34" charset="0"/>
                    <a:cs typeface="Arial" pitchFamily="34" charset="0"/>
                  </a:rPr>
                  <a:t>2. </a:t>
                </a:r>
                <a:r>
                  <a:rPr lang="ru-RU" sz="2800" dirty="0"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Радиус вписанной в квадрат окружности равен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Times New Roman" pitchFamily="18" charset="0"/>
                        <a:cs typeface="Calibri" pitchFamily="34" charset="0"/>
                      </a:rPr>
                      <m:t>1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Times New Roman" pitchFamily="18" charset="0"/>
                        <a:cs typeface="Calibri" pitchFamily="34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  <a:cs typeface="Calibri" pitchFamily="34" charset="0"/>
                      </a:rPr>
                      <m:t>.</m:t>
                    </m:r>
                  </m:oMath>
                </a14:m>
                <a:r>
                  <a:rPr lang="ru-RU" sz="2800" dirty="0"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 </a:t>
                </a:r>
                <a:r>
                  <a:rPr lang="ru-RU" sz="2800" dirty="0"/>
                  <a:t>Найдите радиус окружности, описанной около этого квадрата.</a:t>
                </a:r>
                <a:endParaRPr lang="ru-RU" sz="2800" dirty="0">
                  <a:latin typeface="Arial" pitchFamily="34" charset="0"/>
                  <a:cs typeface="Arial" pitchFamily="34" charset="0"/>
                </a:endParaRPr>
              </a:p>
              <a:p>
                <a:pPr lvl="0"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dirty="0">
                  <a:latin typeface="Arial" pitchFamily="34" charset="0"/>
                  <a:cs typeface="Arial" pitchFamily="34" charset="0"/>
                </a:endParaRPr>
              </a:p>
              <a:p>
                <a:pPr lvl="0"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800" dirty="0">
                    <a:latin typeface="Arial" pitchFamily="34" charset="0"/>
                    <a:cs typeface="Arial" pitchFamily="34" charset="0"/>
                  </a:rPr>
                  <a:t>3. </a:t>
                </a:r>
                <a:r>
                  <a:rPr lang="ru-RU" sz="2800" dirty="0"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Радиус вписанной в квадрат </a:t>
                </a:r>
                <a:endParaRPr lang="en-US" sz="2800" dirty="0">
                  <a:latin typeface="Calibri" pitchFamily="34" charset="0"/>
                  <a:ea typeface="Times New Roman" pitchFamily="18" charset="0"/>
                  <a:cs typeface="Calibri" pitchFamily="34" charset="0"/>
                </a:endParaRPr>
              </a:p>
              <a:p>
                <a:pPr lvl="0"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800" dirty="0"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окружности равен </a:t>
                </a:r>
                <a:r>
                  <a:rPr lang="en-US" sz="2800" dirty="0"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Calibri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.</a:t>
                </a:r>
                <a:endParaRPr lang="ru-RU" sz="2800" dirty="0">
                  <a:latin typeface="Calibri" pitchFamily="34" charset="0"/>
                  <a:ea typeface="Times New Roman" pitchFamily="18" charset="0"/>
                  <a:cs typeface="Calibri" pitchFamily="34" charset="0"/>
                </a:endParaRP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800" dirty="0"/>
                  <a:t>Найдите радиус окружности, </a:t>
                </a:r>
                <a:endParaRPr lang="en-US" sz="2800" dirty="0"/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800" dirty="0"/>
                  <a:t>описанной около этого квадрата.</a:t>
                </a:r>
                <a:endParaRPr lang="ru-RU" sz="28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63" y="1266077"/>
                <a:ext cx="8659368" cy="5177443"/>
              </a:xfrm>
              <a:prstGeom prst="rect">
                <a:avLst/>
              </a:prstGeom>
              <a:blipFill>
                <a:blip r:embed="rId3" cstate="print"/>
                <a:stretch>
                  <a:fillRect l="-1318" t="-245" r="-1464" b="-22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s://math-oge.sdamgia.ru/get_file?id=40109&amp;png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2971" y="3400322"/>
            <a:ext cx="3038421" cy="3044225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FCA014-CD75-FB48-8BB1-B56322E5F9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3549" r="50322" b="16323"/>
          <a:stretch/>
        </p:blipFill>
        <p:spPr>
          <a:xfrm>
            <a:off x="0" y="0"/>
            <a:ext cx="1327653" cy="132197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40CA02DC-76A1-144D-A4F1-02E04753BEF3}"/>
              </a:ext>
            </a:extLst>
          </p:cNvPr>
          <p:cNvSpPr/>
          <p:nvPr/>
        </p:nvSpPr>
        <p:spPr>
          <a:xfrm>
            <a:off x="2547413" y="3538018"/>
            <a:ext cx="2489740" cy="417594"/>
          </a:xfrm>
          <a:prstGeom prst="roundRect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27BD01D1-EB8F-2A45-80DA-34A9BD5D3825}"/>
                  </a:ext>
                </a:extLst>
              </p:cNvPr>
              <p:cNvSpPr/>
              <p:nvPr/>
            </p:nvSpPr>
            <p:spPr>
              <a:xfrm>
                <a:off x="116213" y="1774707"/>
                <a:ext cx="4276173" cy="1219693"/>
              </a:xfrm>
              <a:prstGeom prst="rect">
                <a:avLst/>
              </a:prstGeom>
              <a:solidFill>
                <a:srgbClr val="00FDFF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36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ru-RU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ru-RU" sz="3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ru-RU" sz="3600" i="0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ru-RU" sz="3600" i="0">
                          <a:latin typeface="Cambria Math" panose="02040503050406030204" pitchFamily="18" charset="0"/>
                        </a:rPr>
                        <m:t>+3</m:t>
                      </m:r>
                      <m:rad>
                        <m:radPr>
                          <m:degHide m:val="on"/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sz="3600" i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7BD01D1-EB8F-2A45-80DA-34A9BD5D38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13" y="1774707"/>
                <a:ext cx="4276173" cy="1219693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F6F5B0-77D4-7847-A1F3-29CFF9867170}"/>
              </a:ext>
            </a:extLst>
          </p:cNvPr>
          <p:cNvSpPr/>
          <p:nvPr/>
        </p:nvSpPr>
        <p:spPr>
          <a:xfrm>
            <a:off x="1383722" y="569438"/>
            <a:ext cx="68009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(ОГЭ - №8  Блок - АЛГЕБРА)</a:t>
            </a:r>
            <a:endParaRPr lang="ru-RU" sz="4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E67D8C-F616-EA47-917A-D188F46F8E7E}"/>
              </a:ext>
            </a:extLst>
          </p:cNvPr>
          <p:cNvSpPr/>
          <p:nvPr/>
        </p:nvSpPr>
        <p:spPr>
          <a:xfrm>
            <a:off x="1659635" y="0"/>
            <a:ext cx="5824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Корень, уходи!»   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727E9DF-586F-A741-8398-58AF12D75582}"/>
              </a:ext>
            </a:extLst>
          </p:cNvPr>
          <p:cNvSpPr/>
          <p:nvPr/>
        </p:nvSpPr>
        <p:spPr>
          <a:xfrm>
            <a:off x="0" y="1226159"/>
            <a:ext cx="6984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Вычислите значение выражения: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1C8D44-E4A7-7345-8ED8-ACDA21F5AB87}"/>
                  </a:ext>
                </a:extLst>
              </p:cNvPr>
              <p:cNvSpPr txBox="1"/>
              <p:nvPr/>
            </p:nvSpPr>
            <p:spPr>
              <a:xfrm>
                <a:off x="217189" y="3158833"/>
                <a:ext cx="1897955" cy="62042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d>
                    </m:oMath>
                  </m:oMathPara>
                </a14:m>
                <a:endParaRPr lang="ru-RU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C1C8D44-E4A7-7345-8ED8-ACDA21F5A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89" y="3158833"/>
                <a:ext cx="1897955" cy="62042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5C1A8-4112-7A44-95BA-410904F80EA8}"/>
                  </a:ext>
                </a:extLst>
              </p:cNvPr>
              <p:cNvSpPr txBox="1"/>
              <p:nvPr/>
            </p:nvSpPr>
            <p:spPr>
              <a:xfrm>
                <a:off x="130016" y="4722531"/>
                <a:ext cx="2669192" cy="6000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ru-RU" sz="32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ru-RU" sz="320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ru-RU" sz="32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DD5C1A8-4112-7A44-95BA-410904F80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16" y="4722531"/>
                <a:ext cx="2669192" cy="600036"/>
              </a:xfrm>
              <a:prstGeom prst="rect">
                <a:avLst/>
              </a:prstGeom>
              <a:blipFill>
                <a:blip r:embed="rId5" cstate="print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649E2456-70AF-2B48-816A-27338AF4DB8B}"/>
                  </a:ext>
                </a:extLst>
              </p:cNvPr>
              <p:cNvSpPr/>
              <p:nvPr/>
            </p:nvSpPr>
            <p:spPr>
              <a:xfrm>
                <a:off x="321691" y="4141112"/>
                <a:ext cx="2087238" cy="6823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200">
                              <a:latin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ru-RU" sz="3200"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9E2456-70AF-2B48-816A-27338AF4DB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91" y="4141112"/>
                <a:ext cx="2087238" cy="68236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9B09CA-718E-D64B-BDAC-A03CB8E4B54D}"/>
                  </a:ext>
                </a:extLst>
              </p:cNvPr>
              <p:cNvSpPr txBox="1"/>
              <p:nvPr/>
            </p:nvSpPr>
            <p:spPr>
              <a:xfrm>
                <a:off x="119176" y="5242920"/>
                <a:ext cx="2399696" cy="6000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ru-RU" sz="32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e>
                          </m:rad>
                          <m:r>
                            <a:rPr lang="ru-RU" sz="320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ru-RU" sz="32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79B09CA-718E-D64B-BDAC-A03CB8E4B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76" y="5242920"/>
                <a:ext cx="2399696" cy="600036"/>
              </a:xfrm>
              <a:prstGeom prst="rect">
                <a:avLst/>
              </a:prstGeom>
              <a:blipFill>
                <a:blip r:embed="rId7" cstate="print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0ECF917-CE17-964B-9BC6-B359BA5CCF43}"/>
              </a:ext>
            </a:extLst>
          </p:cNvPr>
          <p:cNvCxnSpPr/>
          <p:nvPr/>
        </p:nvCxnSpPr>
        <p:spPr>
          <a:xfrm flipV="1">
            <a:off x="255377" y="1789818"/>
            <a:ext cx="1404258" cy="605830"/>
          </a:xfrm>
          <a:prstGeom prst="line">
            <a:avLst/>
          </a:prstGeom>
          <a:ln w="28575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0C4DAD6-7033-574D-ACDB-18C5C657E29B}"/>
              </a:ext>
            </a:extLst>
          </p:cNvPr>
          <p:cNvCxnSpPr>
            <a:cxnSpLocks/>
          </p:cNvCxnSpPr>
          <p:nvPr/>
        </p:nvCxnSpPr>
        <p:spPr>
          <a:xfrm flipH="1" flipV="1">
            <a:off x="2618855" y="2027192"/>
            <a:ext cx="261257" cy="436389"/>
          </a:xfrm>
          <a:prstGeom prst="line">
            <a:avLst/>
          </a:prstGeom>
          <a:ln w="28575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EEC37EF9-BD16-214A-91E0-2378D38B4597}"/>
                  </a:ext>
                </a:extLst>
              </p:cNvPr>
              <p:cNvSpPr/>
              <p:nvPr/>
            </p:nvSpPr>
            <p:spPr>
              <a:xfrm>
                <a:off x="4392386" y="1972354"/>
                <a:ext cx="4751614" cy="817275"/>
              </a:xfrm>
              <a:prstGeom prst="rect">
                <a:avLst/>
              </a:prstGeom>
              <a:solidFill>
                <a:srgbClr val="00FD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3600" b="0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latin typeface="Cambria Math" panose="020405030504060302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ru-RU" sz="4000" i="0">
                        <a:latin typeface="Cambria Math" panose="02040503050406030204" pitchFamily="18" charset="0"/>
                      </a:rPr>
                      <m:t>+3</m:t>
                    </m:r>
                    <m:rad>
                      <m:radPr>
                        <m:degHide m:val="on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4000" i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ru-RU" sz="4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EC37EF9-BD16-214A-91E0-2378D38B45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386" y="1972354"/>
                <a:ext cx="4751614" cy="817275"/>
              </a:xfrm>
              <a:prstGeom prst="rect">
                <a:avLst/>
              </a:prstGeom>
              <a:blipFill>
                <a:blip r:embed="rId8" cstate="print"/>
                <a:stretch>
                  <a:fillRect l="-1600" b="-196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E2CC12A-AE6B-AD4D-820B-F84910AD4BF4}"/>
                  </a:ext>
                </a:extLst>
              </p:cNvPr>
              <p:cNvSpPr/>
              <p:nvPr/>
            </p:nvSpPr>
            <p:spPr>
              <a:xfrm>
                <a:off x="3536132" y="4678621"/>
                <a:ext cx="4506684" cy="794448"/>
              </a:xfrm>
              <a:prstGeom prst="rect">
                <a:avLst/>
              </a:prstGeom>
              <a:solidFill>
                <a:srgbClr val="00FD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3600" b="0" dirty="0"/>
                  <a:t> =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−3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+5</m:t>
                    </m:r>
                    <m:r>
                      <a:rPr lang="ru-RU" sz="4000" i="0">
                        <a:latin typeface="Cambria Math" panose="02040503050406030204" pitchFamily="18" charset="0"/>
                      </a:rPr>
                      <m:t>+3</m:t>
                    </m:r>
                    <m:rad>
                      <m:radPr>
                        <m:degHide m:val="on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4000" i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E2CC12A-AE6B-AD4D-820B-F84910AD4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32" y="4678621"/>
                <a:ext cx="4506684" cy="794448"/>
              </a:xfrm>
              <a:prstGeom prst="rect">
                <a:avLst/>
              </a:prstGeom>
              <a:blipFill>
                <a:blip r:embed="rId9" cstate="print"/>
                <a:stretch>
                  <a:fillRect l="-1404" b="-20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9D4134F-F417-684A-A767-95766D7A1A92}"/>
              </a:ext>
            </a:extLst>
          </p:cNvPr>
          <p:cNvCxnSpPr>
            <a:cxnSpLocks/>
          </p:cNvCxnSpPr>
          <p:nvPr/>
        </p:nvCxnSpPr>
        <p:spPr>
          <a:xfrm flipH="1" flipV="1">
            <a:off x="4392386" y="4630070"/>
            <a:ext cx="1012371" cy="967429"/>
          </a:xfrm>
          <a:prstGeom prst="line">
            <a:avLst/>
          </a:prstGeom>
          <a:ln w="28575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9CDA786-5BB0-2048-9971-9DE735315A91}"/>
              </a:ext>
            </a:extLst>
          </p:cNvPr>
          <p:cNvCxnSpPr>
            <a:cxnSpLocks/>
          </p:cNvCxnSpPr>
          <p:nvPr/>
        </p:nvCxnSpPr>
        <p:spPr>
          <a:xfrm flipH="1" flipV="1">
            <a:off x="6779958" y="4620331"/>
            <a:ext cx="1012371" cy="967429"/>
          </a:xfrm>
          <a:prstGeom prst="line">
            <a:avLst/>
          </a:prstGeom>
          <a:ln w="28575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0C689FBF-0924-C841-82B3-590A5F41B2FD}"/>
                  </a:ext>
                </a:extLst>
              </p:cNvPr>
              <p:cNvSpPr/>
              <p:nvPr/>
            </p:nvSpPr>
            <p:spPr>
              <a:xfrm>
                <a:off x="8005910" y="4691124"/>
                <a:ext cx="1138090" cy="769441"/>
              </a:xfrm>
              <a:prstGeom prst="rect">
                <a:avLst/>
              </a:prstGeom>
              <a:solidFill>
                <a:srgbClr val="00FD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3600" b="0" dirty="0"/>
                  <a:t> </a:t>
                </a:r>
                <a:r>
                  <a:rPr lang="en-US" sz="4400" b="0" dirty="0"/>
                  <a:t>=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C689FBF-0924-C841-82B3-590A5F41B2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910" y="4691124"/>
                <a:ext cx="1138090" cy="769441"/>
              </a:xfrm>
              <a:prstGeom prst="rect">
                <a:avLst/>
              </a:prstGeom>
              <a:blipFill>
                <a:blip r:embed="rId10" cstate="print"/>
                <a:stretch>
                  <a:fillRect l="-10989" t="-14516" b="-354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977BDC7-6D90-C747-8FCC-2D5CA06FCE2D}"/>
              </a:ext>
            </a:extLst>
          </p:cNvPr>
          <p:cNvSpPr txBox="1"/>
          <p:nvPr/>
        </p:nvSpPr>
        <p:spPr>
          <a:xfrm>
            <a:off x="6779958" y="5654192"/>
            <a:ext cx="207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Ответ. </a:t>
            </a:r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id="{5DA35ED1-FC5C-EE41-8FD0-7826D9D56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486573"/>
              </p:ext>
            </p:extLst>
          </p:nvPr>
        </p:nvGraphicFramePr>
        <p:xfrm>
          <a:off x="8292232" y="5571225"/>
          <a:ext cx="61943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0318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Овал 36">
            <a:extLst>
              <a:ext uri="{FF2B5EF4-FFF2-40B4-BE49-F238E27FC236}">
                <a16:creationId xmlns:a16="http://schemas.microsoft.com/office/drawing/2014/main" id="{835073AA-C4A3-2E44-A508-0DA30395A112}"/>
              </a:ext>
            </a:extLst>
          </p:cNvPr>
          <p:cNvSpPr/>
          <p:nvPr/>
        </p:nvSpPr>
        <p:spPr>
          <a:xfrm>
            <a:off x="3955984" y="4475589"/>
            <a:ext cx="1512274" cy="11219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0568657-617F-2E43-8964-AB5CD536982C}"/>
              </a:ext>
            </a:extLst>
          </p:cNvPr>
          <p:cNvSpPr/>
          <p:nvPr/>
        </p:nvSpPr>
        <p:spPr>
          <a:xfrm>
            <a:off x="6317182" y="4507409"/>
            <a:ext cx="1512274" cy="11219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люс 38">
            <a:extLst>
              <a:ext uri="{FF2B5EF4-FFF2-40B4-BE49-F238E27FC236}">
                <a16:creationId xmlns:a16="http://schemas.microsoft.com/office/drawing/2014/main" id="{FBDE7871-89C5-5B4E-A522-1CEC83B224AB}"/>
              </a:ext>
            </a:extLst>
          </p:cNvPr>
          <p:cNvSpPr/>
          <p:nvPr/>
        </p:nvSpPr>
        <p:spPr>
          <a:xfrm>
            <a:off x="5404757" y="4813766"/>
            <a:ext cx="526277" cy="525677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63CD7FEA-C885-BC4C-87B4-1F423779FDDB}"/>
              </a:ext>
            </a:extLst>
          </p:cNvPr>
          <p:cNvCxnSpPr/>
          <p:nvPr/>
        </p:nvCxnSpPr>
        <p:spPr>
          <a:xfrm>
            <a:off x="6317182" y="2838063"/>
            <a:ext cx="0" cy="1717780"/>
          </a:xfrm>
          <a:prstGeom prst="straightConnector1">
            <a:avLst/>
          </a:prstGeom>
          <a:ln w="123825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5B67F8-BD69-0D49-854D-AE783D6FAE61}"/>
              </a:ext>
            </a:extLst>
          </p:cNvPr>
          <p:cNvSpPr/>
          <p:nvPr/>
        </p:nvSpPr>
        <p:spPr>
          <a:xfrm>
            <a:off x="-72930" y="5938311"/>
            <a:ext cx="6621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(Лайфхак  - убери корни и в ответ запиши положительное число)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06AB587-9FDC-F743-BDD0-56AF339FE6A1}"/>
              </a:ext>
            </a:extLst>
          </p:cNvPr>
          <p:cNvCxnSpPr/>
          <p:nvPr/>
        </p:nvCxnSpPr>
        <p:spPr>
          <a:xfrm>
            <a:off x="728420" y="2838063"/>
            <a:ext cx="931215" cy="0"/>
          </a:xfrm>
          <a:prstGeom prst="line">
            <a:avLst/>
          </a:prstGeom>
          <a:ln w="1270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4DC01BF-BA90-0D46-82ED-31DB0F85622E}"/>
              </a:ext>
            </a:extLst>
          </p:cNvPr>
          <p:cNvCxnSpPr>
            <a:cxnSpLocks/>
          </p:cNvCxnSpPr>
          <p:nvPr/>
        </p:nvCxnSpPr>
        <p:spPr>
          <a:xfrm>
            <a:off x="5002624" y="1857152"/>
            <a:ext cx="0" cy="1024318"/>
          </a:xfrm>
          <a:prstGeom prst="line">
            <a:avLst/>
          </a:prstGeom>
          <a:ln w="114300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90CA8129-ECB2-9244-9C67-401C622210E2}"/>
              </a:ext>
            </a:extLst>
          </p:cNvPr>
          <p:cNvCxnSpPr>
            <a:cxnSpLocks/>
          </p:cNvCxnSpPr>
          <p:nvPr/>
        </p:nvCxnSpPr>
        <p:spPr>
          <a:xfrm flipH="1">
            <a:off x="6930505" y="1897363"/>
            <a:ext cx="1" cy="984107"/>
          </a:xfrm>
          <a:prstGeom prst="line">
            <a:avLst/>
          </a:prstGeom>
          <a:ln w="114300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0C2666-3C06-484E-B109-B4EFE1FE5F6B}"/>
              </a:ext>
            </a:extLst>
          </p:cNvPr>
          <p:cNvSpPr txBox="1"/>
          <p:nvPr/>
        </p:nvSpPr>
        <p:spPr>
          <a:xfrm>
            <a:off x="2428946" y="5022549"/>
            <a:ext cx="115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&lt;</a:t>
            </a:r>
            <a:r>
              <a:rPr lang="en-US" sz="4800" dirty="0"/>
              <a:t>0</a:t>
            </a:r>
            <a:endParaRPr lang="ru-RU" sz="4800" dirty="0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7636" y="3166282"/>
            <a:ext cx="2927446" cy="772530"/>
          </a:xfrm>
          <a:prstGeom prst="rect">
            <a:avLst/>
          </a:prstGeom>
          <a:noFill/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98C2260E-E41D-6B43-9B9A-23F730F773F7}"/>
              </a:ext>
            </a:extLst>
          </p:cNvPr>
          <p:cNvSpPr/>
          <p:nvPr/>
        </p:nvSpPr>
        <p:spPr>
          <a:xfrm>
            <a:off x="2880113" y="1872490"/>
            <a:ext cx="1512274" cy="11219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93976F1-B296-D843-A34E-090FE94EB40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3549" r="50322" b="16323"/>
          <a:stretch/>
        </p:blipFill>
        <p:spPr>
          <a:xfrm>
            <a:off x="49845" y="39688"/>
            <a:ext cx="1357150" cy="135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1" grpId="0" animBg="1"/>
      <p:bldP spid="12" grpId="0" animBg="1"/>
      <p:bldP spid="13" grpId="0" animBg="1"/>
      <p:bldP spid="26" grpId="0" animBg="1"/>
      <p:bldP spid="28" grpId="0" animBg="1"/>
      <p:bldP spid="33" grpId="0" animBg="1"/>
      <p:bldP spid="34" grpId="0"/>
      <p:bldP spid="37" grpId="0" animBg="1"/>
      <p:bldP spid="38" grpId="0" animBg="1"/>
      <p:bldP spid="39" grpId="0" animBg="1"/>
      <p:bldP spid="2" grpId="0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8028" y="559453"/>
            <a:ext cx="7939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Решим самостоятельно: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12C8D22C-D60E-1C4A-9F8A-0C47FD5BA23E}"/>
                  </a:ext>
                </a:extLst>
              </p:cNvPr>
              <p:cNvSpPr/>
              <p:nvPr/>
            </p:nvSpPr>
            <p:spPr>
              <a:xfrm>
                <a:off x="391305" y="2085810"/>
                <a:ext cx="5453743" cy="121969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3600" b="1" i="0" smtClean="0">
                          <a:latin typeface="Cambria Math" panose="02040503050406030204" pitchFamily="18" charset="0"/>
                        </a:rPr>
                        <m:t>. </m:t>
                      </m:r>
                      <m:rad>
                        <m:radPr>
                          <m:degHide m:val="on"/>
                          <m:ctrlPr>
                            <a:rPr lang="ru-RU" sz="36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ru-RU" sz="3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ru-RU" sz="3600" b="1" i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  <m:r>
                                    <a:rPr lang="ru-RU" sz="3600" b="1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ru-RU" sz="3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sz="36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ru-RU" sz="3600" b="1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ru-RU" sz="36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sz="36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2C8D22C-D60E-1C4A-9F8A-0C47FD5BA2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05" y="2085810"/>
                <a:ext cx="5453743" cy="121969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F55A3A-54AF-D841-A951-6D2FA4C07205}"/>
              </a:ext>
            </a:extLst>
          </p:cNvPr>
          <p:cNvSpPr/>
          <p:nvPr/>
        </p:nvSpPr>
        <p:spPr>
          <a:xfrm>
            <a:off x="192024" y="1352778"/>
            <a:ext cx="7272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Вычислите значение выражения: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9F82E57-95D7-B049-81B7-D954E0145F03}"/>
                  </a:ext>
                </a:extLst>
              </p:cNvPr>
              <p:cNvSpPr/>
              <p:nvPr/>
            </p:nvSpPr>
            <p:spPr>
              <a:xfrm>
                <a:off x="391305" y="5139361"/>
                <a:ext cx="5453743" cy="121969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0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ru-RU" sz="360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3600" b="0" i="0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ru-RU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ru-RU" sz="36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sz="36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ru-RU" sz="3600" b="1" i="0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ru-RU" sz="36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3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ru-RU" sz="3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ru-RU" sz="3600" b="1" i="0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  <m:r>
                                    <a:rPr lang="ru-RU" sz="3600" b="1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ru-RU" sz="3600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sz="36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9F82E57-95D7-B049-81B7-D954E0145F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05" y="5139361"/>
                <a:ext cx="5453743" cy="1219693"/>
              </a:xfrm>
              <a:prstGeom prst="rect">
                <a:avLst/>
              </a:prstGeom>
              <a:blipFill>
                <a:blip r:embed="rId4" cstate="print"/>
                <a:stretch>
                  <a:fillRect l="-232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A856896-92E5-8542-834F-04C7752FCF02}"/>
                  </a:ext>
                </a:extLst>
              </p:cNvPr>
              <p:cNvSpPr/>
              <p:nvPr/>
            </p:nvSpPr>
            <p:spPr>
              <a:xfrm>
                <a:off x="391305" y="3612585"/>
                <a:ext cx="5453743" cy="121969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3600" b="0" i="0" smtClean="0">
                          <a:latin typeface="Cambria Math" panose="02040503050406030204" pitchFamily="18" charset="0"/>
                        </a:rPr>
                        <m:t>. </m:t>
                      </m:r>
                      <m:rad>
                        <m:radPr>
                          <m:degHide m:val="on"/>
                          <m:ctrlPr>
                            <a:rPr lang="ru-RU" sz="36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36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ru-RU" sz="36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ru-RU" sz="3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ru-RU" sz="3600" b="1" i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ru-RU" sz="36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ru-RU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ru-RU" sz="36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A856896-92E5-8542-834F-04C7752FCF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05" y="3612585"/>
                <a:ext cx="5453743" cy="121969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DA160B-BDE2-1045-A88B-34B4BECFE2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3549" r="50322" b="16323"/>
          <a:stretch/>
        </p:blipFill>
        <p:spPr>
          <a:xfrm>
            <a:off x="6018849" y="2371422"/>
            <a:ext cx="2891358" cy="287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69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8C746D3F-C696-1140-BC99-1F44C69F9B07}"/>
              </a:ext>
            </a:extLst>
          </p:cNvPr>
          <p:cNvSpPr/>
          <p:nvPr/>
        </p:nvSpPr>
        <p:spPr>
          <a:xfrm>
            <a:off x="1242772" y="2192984"/>
            <a:ext cx="2298939" cy="23490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Хорда 6">
            <a:extLst>
              <a:ext uri="{FF2B5EF4-FFF2-40B4-BE49-F238E27FC236}">
                <a16:creationId xmlns:a16="http://schemas.microsoft.com/office/drawing/2014/main" id="{80B2B12A-8F86-524A-846C-BC13B7DE52BF}"/>
              </a:ext>
            </a:extLst>
          </p:cNvPr>
          <p:cNvSpPr/>
          <p:nvPr/>
        </p:nvSpPr>
        <p:spPr>
          <a:xfrm rot="5567908">
            <a:off x="1729067" y="2678463"/>
            <a:ext cx="589849" cy="447163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Хорда 7">
            <a:extLst>
              <a:ext uri="{FF2B5EF4-FFF2-40B4-BE49-F238E27FC236}">
                <a16:creationId xmlns:a16="http://schemas.microsoft.com/office/drawing/2014/main" id="{09A0C2EB-9219-BC4E-B361-DF4161ABB0AD}"/>
              </a:ext>
            </a:extLst>
          </p:cNvPr>
          <p:cNvSpPr/>
          <p:nvPr/>
        </p:nvSpPr>
        <p:spPr>
          <a:xfrm rot="5111665" flipV="1">
            <a:off x="2557599" y="2663151"/>
            <a:ext cx="582678" cy="441409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>
            <a:extLst>
              <a:ext uri="{FF2B5EF4-FFF2-40B4-BE49-F238E27FC236}">
                <a16:creationId xmlns:a16="http://schemas.microsoft.com/office/drawing/2014/main" id="{B0CFD708-C9AC-814D-BD94-575D8E17DB50}"/>
              </a:ext>
            </a:extLst>
          </p:cNvPr>
          <p:cNvSpPr/>
          <p:nvPr/>
        </p:nvSpPr>
        <p:spPr>
          <a:xfrm>
            <a:off x="5884534" y="3201820"/>
            <a:ext cx="832169" cy="1839930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EEE0197-B044-CD4C-B103-29FCE5B698A1}"/>
              </a:ext>
            </a:extLst>
          </p:cNvPr>
          <p:cNvSpPr/>
          <p:nvPr/>
        </p:nvSpPr>
        <p:spPr>
          <a:xfrm>
            <a:off x="5083401" y="2141982"/>
            <a:ext cx="2298939" cy="23442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918B8A21-BD72-D445-8F59-2AE909686873}"/>
              </a:ext>
            </a:extLst>
          </p:cNvPr>
          <p:cNvSpPr/>
          <p:nvPr/>
        </p:nvSpPr>
        <p:spPr>
          <a:xfrm rot="15755265">
            <a:off x="5474983" y="2571450"/>
            <a:ext cx="589849" cy="447163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Хорда 14">
            <a:extLst>
              <a:ext uri="{FF2B5EF4-FFF2-40B4-BE49-F238E27FC236}">
                <a16:creationId xmlns:a16="http://schemas.microsoft.com/office/drawing/2014/main" id="{1220681F-84F4-8445-9BFB-47D0FAD6837D}"/>
              </a:ext>
            </a:extLst>
          </p:cNvPr>
          <p:cNvSpPr/>
          <p:nvPr/>
        </p:nvSpPr>
        <p:spPr>
          <a:xfrm rot="16863965" flipV="1">
            <a:off x="6448540" y="2569958"/>
            <a:ext cx="582678" cy="441409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500C494E-C1EF-7E4F-89E4-A39B703C7188}"/>
              </a:ext>
            </a:extLst>
          </p:cNvPr>
          <p:cNvSpPr/>
          <p:nvPr/>
        </p:nvSpPr>
        <p:spPr>
          <a:xfrm rot="10800000">
            <a:off x="1988208" y="2451205"/>
            <a:ext cx="831566" cy="1754085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4F6075-AE67-B946-B553-D9DC7DD15DE9}"/>
                  </a:ext>
                </a:extLst>
              </p:cNvPr>
              <p:cNvSpPr txBox="1"/>
              <p:nvPr/>
            </p:nvSpPr>
            <p:spPr>
              <a:xfrm>
                <a:off x="894782" y="672775"/>
                <a:ext cx="667584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400" b="0" i="1" smtClean="0">
                          <a:latin typeface="Cambria Math" panose="02040503050406030204" pitchFamily="18" charset="0"/>
                        </a:rPr>
                        <m:t>1 шаг:   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𝑏𝑥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4F6075-AE67-B946-B553-D9DC7DD15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782" y="672775"/>
                <a:ext cx="6675842" cy="769441"/>
              </a:xfrm>
              <a:prstGeom prst="rect">
                <a:avLst/>
              </a:prstGeom>
              <a:blipFill>
                <a:blip r:embed="rId2"/>
                <a:stretch>
                  <a:fillRect l="-190" b="-258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A15B30-B979-4946-BD19-F60D4D533354}"/>
                  </a:ext>
                </a:extLst>
              </p:cNvPr>
              <p:cNvSpPr txBox="1"/>
              <p:nvPr/>
            </p:nvSpPr>
            <p:spPr>
              <a:xfrm>
                <a:off x="1399591" y="1514891"/>
                <a:ext cx="208490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A15B30-B979-4946-BD19-F60D4D533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1" y="1514891"/>
                <a:ext cx="2084909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24A4F9-9440-CD4A-A30B-EDD647DFFA00}"/>
                  </a:ext>
                </a:extLst>
              </p:cNvPr>
              <p:cNvSpPr txBox="1"/>
              <p:nvPr/>
            </p:nvSpPr>
            <p:spPr>
              <a:xfrm>
                <a:off x="5119814" y="1469916"/>
                <a:ext cx="208490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24A4F9-9440-CD4A-A30B-EDD647DFF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814" y="1469916"/>
                <a:ext cx="2084909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Стрелка вправо 19">
            <a:extLst>
              <a:ext uri="{FF2B5EF4-FFF2-40B4-BE49-F238E27FC236}">
                <a16:creationId xmlns:a16="http://schemas.microsoft.com/office/drawing/2014/main" id="{332F1051-ACAE-8442-AA0A-31686689CB05}"/>
              </a:ext>
            </a:extLst>
          </p:cNvPr>
          <p:cNvSpPr/>
          <p:nvPr/>
        </p:nvSpPr>
        <p:spPr>
          <a:xfrm rot="9468534">
            <a:off x="3130471" y="1470336"/>
            <a:ext cx="1094942" cy="253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>
            <a:extLst>
              <a:ext uri="{FF2B5EF4-FFF2-40B4-BE49-F238E27FC236}">
                <a16:creationId xmlns:a16="http://schemas.microsoft.com/office/drawing/2014/main" id="{F49FA3B0-A095-1B45-A2F4-D01822ED31A1}"/>
              </a:ext>
            </a:extLst>
          </p:cNvPr>
          <p:cNvSpPr/>
          <p:nvPr/>
        </p:nvSpPr>
        <p:spPr>
          <a:xfrm rot="1225231">
            <a:off x="4420969" y="1461504"/>
            <a:ext cx="1042455" cy="270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287D9B-945D-4A48-B922-FC19FD40D9C7}"/>
                  </a:ext>
                </a:extLst>
              </p:cNvPr>
              <p:cNvSpPr txBox="1"/>
              <p:nvPr/>
            </p:nvSpPr>
            <p:spPr>
              <a:xfrm>
                <a:off x="502215" y="4464984"/>
                <a:ext cx="77455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 шаг:    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F287D9B-945D-4A48-B922-FC19FD40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15" y="4464984"/>
                <a:ext cx="7745518" cy="830997"/>
              </a:xfrm>
              <a:prstGeom prst="rect">
                <a:avLst/>
              </a:prstGeom>
              <a:blipFill>
                <a:blip r:embed="rId5" cstate="print"/>
                <a:stretch>
                  <a:fillRect t="-1515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40370A-377C-DD4D-A549-C82C759E8F8D}"/>
                  </a:ext>
                </a:extLst>
              </p:cNvPr>
              <p:cNvSpPr txBox="1"/>
              <p:nvPr/>
            </p:nvSpPr>
            <p:spPr>
              <a:xfrm>
                <a:off x="632860" y="5348335"/>
                <a:ext cx="8246854" cy="10781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4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sz="4800" dirty="0"/>
                  <a:t> </a:t>
                </a:r>
                <a:r>
                  <a:rPr lang="ru-RU" sz="4800" dirty="0"/>
                  <a:t> </a:t>
                </a:r>
                <a:r>
                  <a:rPr lang="en-US" sz="4800" dirty="0"/>
                  <a:t>- </a:t>
                </a:r>
                <a:r>
                  <a:rPr lang="ru-RU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абсцисса вершины параболы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340370A-377C-DD4D-A549-C82C759E8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60" y="5348335"/>
                <a:ext cx="8246854" cy="1078116"/>
              </a:xfrm>
              <a:prstGeom prst="rect">
                <a:avLst/>
              </a:prstGeom>
              <a:blipFill>
                <a:blip r:embed="rId6" cstate="print"/>
                <a:stretch>
                  <a:fillRect l="-1846" r="-462" b="-197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940ACA5-7F83-8247-9E71-79E4E8B96224}"/>
              </a:ext>
            </a:extLst>
          </p:cNvPr>
          <p:cNvSpPr txBox="1"/>
          <p:nvPr/>
        </p:nvSpPr>
        <p:spPr>
          <a:xfrm>
            <a:off x="117988" y="-71304"/>
            <a:ext cx="88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Шпаргалки к задаче 11 ОГЭ (блок АЛГЕБРА)</a:t>
            </a:r>
          </a:p>
        </p:txBody>
      </p:sp>
    </p:spTree>
    <p:extLst>
      <p:ext uri="{BB962C8B-B14F-4D97-AF65-F5344CB8AC3E}">
        <p14:creationId xmlns:p14="http://schemas.microsoft.com/office/powerpoint/2010/main" val="39369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Дуга 17">
            <a:extLst>
              <a:ext uri="{FF2B5EF4-FFF2-40B4-BE49-F238E27FC236}">
                <a16:creationId xmlns:a16="http://schemas.microsoft.com/office/drawing/2014/main" id="{4FFBA7C5-2ECF-A840-A22D-ACDC3F777C6A}"/>
              </a:ext>
            </a:extLst>
          </p:cNvPr>
          <p:cNvSpPr/>
          <p:nvPr/>
        </p:nvSpPr>
        <p:spPr>
          <a:xfrm>
            <a:off x="4337569" y="2695402"/>
            <a:ext cx="1569844" cy="3659968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BC74AF-38C8-7E4D-ACBA-CF817F49CDB4}"/>
                  </a:ext>
                </a:extLst>
              </p:cNvPr>
              <p:cNvSpPr txBox="1"/>
              <p:nvPr/>
            </p:nvSpPr>
            <p:spPr>
              <a:xfrm>
                <a:off x="880895" y="292145"/>
                <a:ext cx="77455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 шаг:    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8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ru-RU" sz="48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DBC74AF-38C8-7E4D-ACBA-CF817F49C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95" y="292145"/>
                <a:ext cx="7745518" cy="830997"/>
              </a:xfrm>
              <a:prstGeom prst="rect">
                <a:avLst/>
              </a:prstGeom>
              <a:blipFill>
                <a:blip r:embed="rId2" cstate="print"/>
                <a:stretch>
                  <a:fillRect b="-2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3CCBEFDE-360B-9141-9408-4DCB3E2595F4}"/>
                  </a:ext>
                </a:extLst>
              </p:cNvPr>
              <p:cNvSpPr/>
              <p:nvPr/>
            </p:nvSpPr>
            <p:spPr>
              <a:xfrm>
                <a:off x="1616100" y="1123142"/>
                <a:ext cx="679269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ru-RU" sz="4400" dirty="0"/>
                  <a:t> </a:t>
                </a:r>
                <a:r>
                  <a:rPr lang="ru-RU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точка пересечения с осью ОУ</a:t>
                </a: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CBEFDE-360B-9141-9408-4DCB3E259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100" y="1123142"/>
                <a:ext cx="6792693" cy="769441"/>
              </a:xfrm>
              <a:prstGeom prst="rect">
                <a:avLst/>
              </a:prstGeom>
              <a:blipFill>
                <a:blip r:embed="rId3" cstate="print"/>
                <a:stretch>
                  <a:fillRect l="-560" t="-1613" r="-1493" b="-209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C115FBE-819B-AE44-87E5-75EF8B0110C3}"/>
              </a:ext>
            </a:extLst>
          </p:cNvPr>
          <p:cNvCxnSpPr>
            <a:cxnSpLocks/>
          </p:cNvCxnSpPr>
          <p:nvPr/>
        </p:nvCxnSpPr>
        <p:spPr>
          <a:xfrm>
            <a:off x="2418341" y="4278702"/>
            <a:ext cx="4232127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1071CAC-EEA5-AF4E-AD2C-DB9574752973}"/>
              </a:ext>
            </a:extLst>
          </p:cNvPr>
          <p:cNvCxnSpPr>
            <a:cxnSpLocks/>
          </p:cNvCxnSpPr>
          <p:nvPr/>
        </p:nvCxnSpPr>
        <p:spPr>
          <a:xfrm flipV="1">
            <a:off x="4445777" y="2122098"/>
            <a:ext cx="5453" cy="44684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Дуга 11">
            <a:extLst>
              <a:ext uri="{FF2B5EF4-FFF2-40B4-BE49-F238E27FC236}">
                <a16:creationId xmlns:a16="http://schemas.microsoft.com/office/drawing/2014/main" id="{C3EAC6F8-4F2E-CB4F-A4E6-83FFE16827D7}"/>
              </a:ext>
            </a:extLst>
          </p:cNvPr>
          <p:cNvSpPr/>
          <p:nvPr/>
        </p:nvSpPr>
        <p:spPr>
          <a:xfrm rot="10800000">
            <a:off x="4229570" y="685232"/>
            <a:ext cx="1276709" cy="3208749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90123A-6299-234D-B5E1-16B1AEEF090B}"/>
              </a:ext>
            </a:extLst>
          </p:cNvPr>
          <p:cNvSpPr txBox="1"/>
          <p:nvPr/>
        </p:nvSpPr>
        <p:spPr>
          <a:xfrm>
            <a:off x="6150136" y="4205702"/>
            <a:ext cx="50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80A440-B1FC-6649-AED3-BCC5A0A2DB93}"/>
              </a:ext>
            </a:extLst>
          </p:cNvPr>
          <p:cNvSpPr txBox="1"/>
          <p:nvPr/>
        </p:nvSpPr>
        <p:spPr>
          <a:xfrm>
            <a:off x="4528868" y="1751222"/>
            <a:ext cx="50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9661B83-AB63-5F43-84F7-8AC4DD280FD8}"/>
              </a:ext>
            </a:extLst>
          </p:cNvPr>
          <p:cNvSpPr/>
          <p:nvPr/>
        </p:nvSpPr>
        <p:spPr>
          <a:xfrm flipV="1">
            <a:off x="4343230" y="3401261"/>
            <a:ext cx="216000" cy="216000"/>
          </a:xfrm>
          <a:prstGeom prst="ellipse">
            <a:avLst/>
          </a:prstGeom>
          <a:solidFill>
            <a:srgbClr val="0432FF"/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DE1F6EE1-67D8-FD48-9FA2-0F7654B203BC}"/>
                  </a:ext>
                </a:extLst>
              </p:cNvPr>
              <p:cNvSpPr/>
              <p:nvPr/>
            </p:nvSpPr>
            <p:spPr>
              <a:xfrm>
                <a:off x="3847536" y="3172447"/>
                <a:ext cx="59824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E1F6EE1-67D8-FD48-9FA2-0F7654B20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536" y="3172447"/>
                <a:ext cx="598241" cy="76944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80B4853-48FF-DB47-AA4E-020445EB8F4E}"/>
              </a:ext>
            </a:extLst>
          </p:cNvPr>
          <p:cNvSpPr/>
          <p:nvPr/>
        </p:nvSpPr>
        <p:spPr>
          <a:xfrm>
            <a:off x="2418341" y="3124540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&gt; 0</a:t>
            </a:r>
            <a:endParaRPr lang="ru-RU" sz="44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Дуга 18">
            <a:extLst>
              <a:ext uri="{FF2B5EF4-FFF2-40B4-BE49-F238E27FC236}">
                <a16:creationId xmlns:a16="http://schemas.microsoft.com/office/drawing/2014/main" id="{9D466E1E-D9FC-6049-AF31-2FF4F19F4E6B}"/>
              </a:ext>
            </a:extLst>
          </p:cNvPr>
          <p:cNvSpPr/>
          <p:nvPr/>
        </p:nvSpPr>
        <p:spPr>
          <a:xfrm rot="10800000">
            <a:off x="3363282" y="2734852"/>
            <a:ext cx="1276709" cy="3208749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>
            <a:extLst>
              <a:ext uri="{FF2B5EF4-FFF2-40B4-BE49-F238E27FC236}">
                <a16:creationId xmlns:a16="http://schemas.microsoft.com/office/drawing/2014/main" id="{F53E9EED-93CC-5742-839B-4871F22BACD1}"/>
              </a:ext>
            </a:extLst>
          </p:cNvPr>
          <p:cNvSpPr/>
          <p:nvPr/>
        </p:nvSpPr>
        <p:spPr>
          <a:xfrm>
            <a:off x="4337569" y="4663423"/>
            <a:ext cx="1218066" cy="3485951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CED33F8-C289-604E-A622-3C730153AC3F}"/>
              </a:ext>
            </a:extLst>
          </p:cNvPr>
          <p:cNvSpPr/>
          <p:nvPr/>
        </p:nvSpPr>
        <p:spPr>
          <a:xfrm rot="451512" flipV="1">
            <a:off x="4350784" y="5417188"/>
            <a:ext cx="216000" cy="216000"/>
          </a:xfrm>
          <a:prstGeom prst="ellipse">
            <a:avLst/>
          </a:prstGeom>
          <a:solidFill>
            <a:srgbClr val="0432FF"/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9ADAEF0A-7004-F247-8884-B018DA17CD82}"/>
                  </a:ext>
                </a:extLst>
              </p:cNvPr>
              <p:cNvSpPr/>
              <p:nvPr/>
            </p:nvSpPr>
            <p:spPr>
              <a:xfrm>
                <a:off x="3864503" y="5053111"/>
                <a:ext cx="59824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ADAEF0A-7004-F247-8884-B018DA17C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503" y="5053111"/>
                <a:ext cx="598241" cy="76944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33B0807-9AFC-4A45-BD6E-5508B9D16C75}"/>
              </a:ext>
            </a:extLst>
          </p:cNvPr>
          <p:cNvSpPr/>
          <p:nvPr/>
        </p:nvSpPr>
        <p:spPr>
          <a:xfrm>
            <a:off x="5679053" y="5236753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&lt; 0</a:t>
            </a:r>
            <a:endParaRPr lang="ru-RU" sz="44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2" grpId="0" animBg="1"/>
      <p:bldP spid="15" grpId="0" animBg="1"/>
      <p:bldP spid="16" grpId="0" animBg="1"/>
      <p:bldP spid="17" grpId="0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FADA92F6-1D09-5741-B166-CFCD6A0C0875}"/>
                  </a:ext>
                </a:extLst>
              </p:cNvPr>
              <p:cNvSpPr/>
              <p:nvPr/>
            </p:nvSpPr>
            <p:spPr>
              <a:xfrm>
                <a:off x="1113216" y="432123"/>
                <a:ext cx="736092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4800" i="1">
                          <a:latin typeface="Cambria Math" panose="02040503050406030204" pitchFamily="18" charset="0"/>
                        </a:rPr>
                        <m:t> шаг:    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8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800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ru-RU" sz="4800" b="1" dirty="0"/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ADA92F6-1D09-5741-B166-CFCD6A0C08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216" y="432123"/>
                <a:ext cx="7360926" cy="830997"/>
              </a:xfrm>
              <a:prstGeom prst="rect">
                <a:avLst/>
              </a:prstGeom>
              <a:blipFill>
                <a:blip r:embed="rId2" cstate="print"/>
                <a:stretch>
                  <a:fillRect l="-172" b="-2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BA0EE0-19A4-CE45-9B27-CE2CD74A92B4}"/>
                  </a:ext>
                </a:extLst>
              </p:cNvPr>
              <p:cNvSpPr txBox="1"/>
              <p:nvPr/>
            </p:nvSpPr>
            <p:spPr>
              <a:xfrm>
                <a:off x="1005538" y="1422944"/>
                <a:ext cx="3220882" cy="629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𝒂𝒄</m:t>
                      </m:r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DBA0EE0-19A4-CE45-9B27-CE2CD74A9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38" y="1422944"/>
                <a:ext cx="3220882" cy="629468"/>
              </a:xfrm>
              <a:prstGeom prst="rect">
                <a:avLst/>
              </a:prstGeom>
              <a:blipFill>
                <a:blip r:embed="rId3" cstate="print"/>
                <a:stretch>
                  <a:fillRect l="-2745" r="-2745" b="-58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C94CE4C-8292-5E41-86F8-8FBF2D41FCD1}"/>
              </a:ext>
            </a:extLst>
          </p:cNvPr>
          <p:cNvSpPr txBox="1"/>
          <p:nvPr/>
        </p:nvSpPr>
        <p:spPr>
          <a:xfrm>
            <a:off x="4299591" y="1391892"/>
            <a:ext cx="4040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дискриминант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63193AB5-D8FC-924A-A5BE-83F1C0AAD2C4}"/>
              </a:ext>
            </a:extLst>
          </p:cNvPr>
          <p:cNvCxnSpPr>
            <a:cxnSpLocks/>
          </p:cNvCxnSpPr>
          <p:nvPr/>
        </p:nvCxnSpPr>
        <p:spPr>
          <a:xfrm>
            <a:off x="94513" y="4955384"/>
            <a:ext cx="2744685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6DCF8A3-DB87-334D-BB01-095F3EBE320F}"/>
              </a:ext>
            </a:extLst>
          </p:cNvPr>
          <p:cNvSpPr txBox="1"/>
          <p:nvPr/>
        </p:nvSpPr>
        <p:spPr>
          <a:xfrm>
            <a:off x="2615979" y="4853418"/>
            <a:ext cx="50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Дуга 6">
            <a:extLst>
              <a:ext uri="{FF2B5EF4-FFF2-40B4-BE49-F238E27FC236}">
                <a16:creationId xmlns:a16="http://schemas.microsoft.com/office/drawing/2014/main" id="{0D501C83-9D4D-2945-A608-B47F6B3AA3F8}"/>
              </a:ext>
            </a:extLst>
          </p:cNvPr>
          <p:cNvSpPr/>
          <p:nvPr/>
        </p:nvSpPr>
        <p:spPr>
          <a:xfrm>
            <a:off x="824940" y="4244662"/>
            <a:ext cx="827959" cy="3274763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C7EC1C44-5E0A-114A-8F20-76A9E144F2BE}"/>
              </a:ext>
            </a:extLst>
          </p:cNvPr>
          <p:cNvSpPr/>
          <p:nvPr/>
        </p:nvSpPr>
        <p:spPr>
          <a:xfrm rot="10800000">
            <a:off x="765329" y="2393125"/>
            <a:ext cx="912459" cy="3251880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EE8CEA-0914-E347-BF8D-28B5C992D709}"/>
              </a:ext>
            </a:extLst>
          </p:cNvPr>
          <p:cNvSpPr/>
          <p:nvPr/>
        </p:nvSpPr>
        <p:spPr>
          <a:xfrm>
            <a:off x="732287" y="2156086"/>
            <a:ext cx="14782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&gt; 0</a:t>
            </a:r>
            <a:endParaRPr lang="ru-RU" sz="44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7412F01-D404-984C-BB95-17D4A92CE682}"/>
              </a:ext>
            </a:extLst>
          </p:cNvPr>
          <p:cNvSpPr/>
          <p:nvPr/>
        </p:nvSpPr>
        <p:spPr>
          <a:xfrm>
            <a:off x="6725662" y="2109204"/>
            <a:ext cx="14782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&lt; 0</a:t>
            </a:r>
            <a:endParaRPr lang="ru-RU" sz="44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C445E-DC4F-CE43-BB43-25A1C4591441}"/>
              </a:ext>
            </a:extLst>
          </p:cNvPr>
          <p:cNvSpPr/>
          <p:nvPr/>
        </p:nvSpPr>
        <p:spPr>
          <a:xfrm>
            <a:off x="3746209" y="2108366"/>
            <a:ext cx="14782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= 0</a:t>
            </a:r>
            <a:endParaRPr lang="ru-RU" sz="44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EB50C-7F66-AD4D-BCE7-93F968DA1D73}"/>
              </a:ext>
            </a:extLst>
          </p:cNvPr>
          <p:cNvSpPr txBox="1"/>
          <p:nvPr/>
        </p:nvSpPr>
        <p:spPr>
          <a:xfrm>
            <a:off x="657784" y="2756399"/>
            <a:ext cx="178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A1F83-8E89-E447-891A-0F2460144BC0}"/>
              </a:ext>
            </a:extLst>
          </p:cNvPr>
          <p:cNvSpPr txBox="1"/>
          <p:nvPr/>
        </p:nvSpPr>
        <p:spPr>
          <a:xfrm>
            <a:off x="6524082" y="2674329"/>
            <a:ext cx="251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207AB-7755-E34D-8E8D-7A402B9B6DE1}"/>
              </a:ext>
            </a:extLst>
          </p:cNvPr>
          <p:cNvSpPr txBox="1"/>
          <p:nvPr/>
        </p:nvSpPr>
        <p:spPr>
          <a:xfrm>
            <a:off x="3549554" y="2674329"/>
            <a:ext cx="187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05BFC6-E645-174C-BA86-445D493D9B8F}"/>
              </a:ext>
            </a:extLst>
          </p:cNvPr>
          <p:cNvSpPr txBox="1"/>
          <p:nvPr/>
        </p:nvSpPr>
        <p:spPr>
          <a:xfrm>
            <a:off x="5367643" y="4647118"/>
            <a:ext cx="50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9C0EAC8-BB07-EE48-81F1-43649C3C00E7}"/>
              </a:ext>
            </a:extLst>
          </p:cNvPr>
          <p:cNvCxnSpPr>
            <a:cxnSpLocks/>
          </p:cNvCxnSpPr>
          <p:nvPr/>
        </p:nvCxnSpPr>
        <p:spPr>
          <a:xfrm>
            <a:off x="3191774" y="4703583"/>
            <a:ext cx="2472292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Дуга 18">
            <a:extLst>
              <a:ext uri="{FF2B5EF4-FFF2-40B4-BE49-F238E27FC236}">
                <a16:creationId xmlns:a16="http://schemas.microsoft.com/office/drawing/2014/main" id="{F19C7E0B-0688-7240-B585-57C364E2688B}"/>
              </a:ext>
            </a:extLst>
          </p:cNvPr>
          <p:cNvSpPr/>
          <p:nvPr/>
        </p:nvSpPr>
        <p:spPr>
          <a:xfrm>
            <a:off x="3656130" y="4760049"/>
            <a:ext cx="810358" cy="2451094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>
            <a:extLst>
              <a:ext uri="{FF2B5EF4-FFF2-40B4-BE49-F238E27FC236}">
                <a16:creationId xmlns:a16="http://schemas.microsoft.com/office/drawing/2014/main" id="{22908BEA-9786-3B47-B753-5701E9062B1B}"/>
              </a:ext>
            </a:extLst>
          </p:cNvPr>
          <p:cNvSpPr/>
          <p:nvPr/>
        </p:nvSpPr>
        <p:spPr>
          <a:xfrm rot="10800000">
            <a:off x="3683377" y="2120423"/>
            <a:ext cx="770619" cy="2537794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9877823-647A-AA49-88E9-96B87522F8D9}"/>
              </a:ext>
            </a:extLst>
          </p:cNvPr>
          <p:cNvCxnSpPr>
            <a:cxnSpLocks/>
          </p:cNvCxnSpPr>
          <p:nvPr/>
        </p:nvCxnSpPr>
        <p:spPr>
          <a:xfrm>
            <a:off x="6469939" y="4955384"/>
            <a:ext cx="2472292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F63C10A-C471-F446-A242-9FD6B73EAF4C}"/>
              </a:ext>
            </a:extLst>
          </p:cNvPr>
          <p:cNvSpPr txBox="1"/>
          <p:nvPr/>
        </p:nvSpPr>
        <p:spPr>
          <a:xfrm>
            <a:off x="8688813" y="4853418"/>
            <a:ext cx="50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Дуга 24">
            <a:extLst>
              <a:ext uri="{FF2B5EF4-FFF2-40B4-BE49-F238E27FC236}">
                <a16:creationId xmlns:a16="http://schemas.microsoft.com/office/drawing/2014/main" id="{1AF36B18-83F1-8D47-85F8-121AAA199A9C}"/>
              </a:ext>
            </a:extLst>
          </p:cNvPr>
          <p:cNvSpPr/>
          <p:nvPr/>
        </p:nvSpPr>
        <p:spPr>
          <a:xfrm rot="10800000">
            <a:off x="7304180" y="2088864"/>
            <a:ext cx="770619" cy="2537794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уга 25">
            <a:extLst>
              <a:ext uri="{FF2B5EF4-FFF2-40B4-BE49-F238E27FC236}">
                <a16:creationId xmlns:a16="http://schemas.microsoft.com/office/drawing/2014/main" id="{F487E7AF-8CC3-0F47-B351-1F9C368C02B1}"/>
              </a:ext>
            </a:extLst>
          </p:cNvPr>
          <p:cNvSpPr/>
          <p:nvPr/>
        </p:nvSpPr>
        <p:spPr>
          <a:xfrm>
            <a:off x="7357289" y="5258864"/>
            <a:ext cx="810358" cy="2451094"/>
          </a:xfrm>
          <a:prstGeom prst="arc">
            <a:avLst>
              <a:gd name="adj1" fmla="val 10726867"/>
              <a:gd name="adj2" fmla="val 0"/>
            </a:avLst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BD17187-993A-A24D-880A-A053FA7C2462}"/>
              </a:ext>
            </a:extLst>
          </p:cNvPr>
          <p:cNvSpPr/>
          <p:nvPr/>
        </p:nvSpPr>
        <p:spPr>
          <a:xfrm rot="3744342" flipV="1">
            <a:off x="1477453" y="4879604"/>
            <a:ext cx="216000" cy="216000"/>
          </a:xfrm>
          <a:prstGeom prst="ellipse">
            <a:avLst/>
          </a:prstGeom>
          <a:solidFill>
            <a:srgbClr val="0432FF"/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D52612C-3764-6A4A-9C87-D6077B6E46CA}"/>
              </a:ext>
            </a:extLst>
          </p:cNvPr>
          <p:cNvSpPr/>
          <p:nvPr/>
        </p:nvSpPr>
        <p:spPr>
          <a:xfrm rot="4050183" flipV="1">
            <a:off x="3960686" y="4595583"/>
            <a:ext cx="216000" cy="216000"/>
          </a:xfrm>
          <a:prstGeom prst="ellipse">
            <a:avLst/>
          </a:prstGeom>
          <a:solidFill>
            <a:srgbClr val="0432FF"/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AF50B320-5E56-6544-A485-160EAB209B96}"/>
              </a:ext>
            </a:extLst>
          </p:cNvPr>
          <p:cNvSpPr/>
          <p:nvPr/>
        </p:nvSpPr>
        <p:spPr>
          <a:xfrm rot="4411892" flipV="1">
            <a:off x="753202" y="4879604"/>
            <a:ext cx="216000" cy="216000"/>
          </a:xfrm>
          <a:prstGeom prst="ellipse">
            <a:avLst/>
          </a:prstGeom>
          <a:solidFill>
            <a:srgbClr val="0432FF"/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79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000"/>
                            </p:stCondLst>
                            <p:childTnLst>
                              <p:par>
                                <p:cTn id="9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7" grpId="0"/>
      <p:bldP spid="19" grpId="0" animBg="1"/>
      <p:bldP spid="20" grpId="0" animBg="1"/>
      <p:bldP spid="24" grpId="0"/>
      <p:bldP spid="25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6231" r="11606"/>
          <a:stretch/>
        </p:blipFill>
        <p:spPr bwMode="auto">
          <a:xfrm>
            <a:off x="0" y="0"/>
            <a:ext cx="92265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B8CFB5-E64C-4F4C-8D87-D70EEF1BE766}"/>
              </a:ext>
            </a:extLst>
          </p:cNvPr>
          <p:cNvSpPr txBox="1"/>
          <p:nvPr/>
        </p:nvSpPr>
        <p:spPr>
          <a:xfrm>
            <a:off x="284813" y="0"/>
            <a:ext cx="863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 «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ОЛЕНЬ»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(ОГЭ - №11)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9832C66-178F-654B-892E-8E6483790A65}"/>
              </a:ext>
            </a:extLst>
          </p:cNvPr>
          <p:cNvSpPr/>
          <p:nvPr/>
        </p:nvSpPr>
        <p:spPr>
          <a:xfrm>
            <a:off x="6356556" y="2190117"/>
            <a:ext cx="2109018" cy="1592826"/>
          </a:xfrm>
          <a:prstGeom prst="ellipse">
            <a:avLst/>
          </a:prstGeom>
          <a:noFill/>
          <a:ln w="1047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F42954-A188-0843-B0B6-42A92BA02DCB}"/>
                  </a:ext>
                </a:extLst>
              </p:cNvPr>
              <p:cNvSpPr txBox="1"/>
              <p:nvPr/>
            </p:nvSpPr>
            <p:spPr>
              <a:xfrm>
                <a:off x="6492572" y="592328"/>
                <a:ext cx="17550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F42954-A188-0843-B0B6-42A92BA02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572" y="592328"/>
                <a:ext cx="1755058" cy="64633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EC09A72-1E85-0649-9D81-B55FEE3AA2D8}"/>
              </a:ext>
            </a:extLst>
          </p:cNvPr>
          <p:cNvSpPr/>
          <p:nvPr/>
        </p:nvSpPr>
        <p:spPr>
          <a:xfrm>
            <a:off x="3274142" y="4970206"/>
            <a:ext cx="1681316" cy="50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Объект 3">
            <a:extLst>
              <a:ext uri="{FF2B5EF4-FFF2-40B4-BE49-F238E27FC236}">
                <a16:creationId xmlns:a16="http://schemas.microsoft.com/office/drawing/2014/main" id="{5C75E49A-C72A-D446-9583-2275658CE9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863413"/>
              </p:ext>
            </p:extLst>
          </p:nvPr>
        </p:nvGraphicFramePr>
        <p:xfrm>
          <a:off x="1090863" y="4848140"/>
          <a:ext cx="1617345" cy="9962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1453440689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4043775344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val="1438910266"/>
                    </a:ext>
                  </a:extLst>
                </a:gridCol>
              </a:tblGrid>
              <a:tr h="50853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</a:t>
                      </a:r>
                      <a:endParaRPr lang="ru-RU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Б</a:t>
                      </a:r>
                      <a:endParaRPr lang="ru-RU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В</a:t>
                      </a:r>
                      <a:endParaRPr lang="ru-RU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11949"/>
                  </a:ext>
                </a:extLst>
              </a:tr>
              <a:tr h="2713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23997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556285D-0A68-4843-899B-9685BF01C179}"/>
              </a:ext>
            </a:extLst>
          </p:cNvPr>
          <p:cNvSpPr txBox="1"/>
          <p:nvPr/>
        </p:nvSpPr>
        <p:spPr>
          <a:xfrm>
            <a:off x="2231771" y="5305996"/>
            <a:ext cx="54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DA5DFB-1A63-F64E-A585-9FD252F7B792}"/>
                  </a:ext>
                </a:extLst>
              </p:cNvPr>
              <p:cNvSpPr txBox="1"/>
              <p:nvPr/>
            </p:nvSpPr>
            <p:spPr>
              <a:xfrm>
                <a:off x="379670" y="1446522"/>
                <a:ext cx="2753772" cy="3684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CBDA5DFB-1A63-F64E-A585-9FD252F7B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70" y="1446522"/>
                <a:ext cx="2753772" cy="368431"/>
              </a:xfrm>
              <a:prstGeom prst="rect">
                <a:avLst/>
              </a:prstGeom>
              <a:blipFill>
                <a:blip r:embed="rId4" cstate="print"/>
                <a:stretch>
                  <a:fillRect l="-3211" t="-6667" r="-3211" b="-3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75E322F-DCF2-1241-ABFF-BBAB09598C4C}"/>
              </a:ext>
            </a:extLst>
          </p:cNvPr>
          <p:cNvCxnSpPr/>
          <p:nvPr/>
        </p:nvCxnSpPr>
        <p:spPr>
          <a:xfrm>
            <a:off x="1313513" y="1651717"/>
            <a:ext cx="238754" cy="0"/>
          </a:xfrm>
          <a:prstGeom prst="line">
            <a:avLst/>
          </a:prstGeom>
          <a:ln w="7302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7C526D6-751D-8F43-BAF1-82B5E00A29AE}"/>
              </a:ext>
            </a:extLst>
          </p:cNvPr>
          <p:cNvCxnSpPr/>
          <p:nvPr/>
        </p:nvCxnSpPr>
        <p:spPr>
          <a:xfrm>
            <a:off x="1910528" y="1660429"/>
            <a:ext cx="238754" cy="0"/>
          </a:xfrm>
          <a:prstGeom prst="line">
            <a:avLst/>
          </a:prstGeom>
          <a:ln w="7302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EA4054-EF92-F141-8C0D-6BDC08CC44CB}"/>
                  </a:ext>
                </a:extLst>
              </p:cNvPr>
              <p:cNvSpPr txBox="1"/>
              <p:nvPr/>
            </p:nvSpPr>
            <p:spPr>
              <a:xfrm>
                <a:off x="3235734" y="1475763"/>
                <a:ext cx="28864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2400" b="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6EA4054-EF92-F141-8C0D-6BDC08CC4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734" y="1475763"/>
                <a:ext cx="2886498" cy="369332"/>
              </a:xfrm>
              <a:prstGeom prst="rect">
                <a:avLst/>
              </a:prstGeom>
              <a:blipFill>
                <a:blip r:embed="rId5" cstate="print"/>
                <a:stretch>
                  <a:fillRect l="-6140" t="-23333" b="-4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FB2C980-400F-3F42-ABC1-A6E1A7ADF284}"/>
              </a:ext>
            </a:extLst>
          </p:cNvPr>
          <p:cNvCxnSpPr/>
          <p:nvPr/>
        </p:nvCxnSpPr>
        <p:spPr>
          <a:xfrm>
            <a:off x="4114800" y="1678595"/>
            <a:ext cx="216000" cy="0"/>
          </a:xfrm>
          <a:prstGeom prst="line">
            <a:avLst/>
          </a:prstGeom>
          <a:ln w="7302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люс 17">
            <a:extLst>
              <a:ext uri="{FF2B5EF4-FFF2-40B4-BE49-F238E27FC236}">
                <a16:creationId xmlns:a16="http://schemas.microsoft.com/office/drawing/2014/main" id="{81064201-0D88-D04B-8EDA-886CEC792BF3}"/>
              </a:ext>
            </a:extLst>
          </p:cNvPr>
          <p:cNvSpPr/>
          <p:nvPr/>
        </p:nvSpPr>
        <p:spPr>
          <a:xfrm>
            <a:off x="4720875" y="1513699"/>
            <a:ext cx="288000" cy="324000"/>
          </a:xfrm>
          <a:prstGeom prst="mathPlus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01B6CA-6E5C-914A-BA49-5B9749615C74}"/>
              </a:ext>
            </a:extLst>
          </p:cNvPr>
          <p:cNvSpPr txBox="1"/>
          <p:nvPr/>
        </p:nvSpPr>
        <p:spPr>
          <a:xfrm>
            <a:off x="2504616" y="4770475"/>
            <a:ext cx="5253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динаковые знаки –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вее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EF836-A3E5-554C-94EF-663DACB7E3E9}"/>
              </a:ext>
            </a:extLst>
          </p:cNvPr>
          <p:cNvSpPr txBox="1"/>
          <p:nvPr/>
        </p:nvSpPr>
        <p:spPr>
          <a:xfrm>
            <a:off x="4135602" y="5551544"/>
            <a:ext cx="2949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  <a:cs typeface="Times New Roman" panose="02020603050405020304" pitchFamily="18" charset="0"/>
              </a:rPr>
              <a:t>ОЛЕНЬ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72FE68-C247-9746-B3F9-042C021E57B4}"/>
              </a:ext>
            </a:extLst>
          </p:cNvPr>
          <p:cNvSpPr txBox="1"/>
          <p:nvPr/>
        </p:nvSpPr>
        <p:spPr>
          <a:xfrm>
            <a:off x="1160045" y="5305996"/>
            <a:ext cx="54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9ED8E0-7E16-6F4F-A657-D828E96A0CE7}"/>
              </a:ext>
            </a:extLst>
          </p:cNvPr>
          <p:cNvSpPr txBox="1"/>
          <p:nvPr/>
        </p:nvSpPr>
        <p:spPr>
          <a:xfrm>
            <a:off x="1704171" y="5305996"/>
            <a:ext cx="54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90C0D65-0C3A-CE4B-8407-E5672A06884E}"/>
              </a:ext>
            </a:extLst>
          </p:cNvPr>
          <p:cNvCxnSpPr/>
          <p:nvPr/>
        </p:nvCxnSpPr>
        <p:spPr>
          <a:xfrm flipH="1">
            <a:off x="1165123" y="2986530"/>
            <a:ext cx="952192" cy="0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A0883615-77C3-A042-BA81-766F1E6760CD}"/>
              </a:ext>
            </a:extLst>
          </p:cNvPr>
          <p:cNvCxnSpPr>
            <a:cxnSpLocks/>
          </p:cNvCxnSpPr>
          <p:nvPr/>
        </p:nvCxnSpPr>
        <p:spPr>
          <a:xfrm flipV="1">
            <a:off x="4117154" y="3001873"/>
            <a:ext cx="893611" cy="1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2BBFC5F-F3FA-4E4F-AEB1-417F63A8ABD1}"/>
              </a:ext>
            </a:extLst>
          </p:cNvPr>
          <p:cNvSpPr txBox="1"/>
          <p:nvPr/>
        </p:nvSpPr>
        <p:spPr>
          <a:xfrm>
            <a:off x="1165122" y="2454545"/>
            <a:ext cx="196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Левее ноля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BFD1B4-AC69-8241-88D4-EB8D717B64DA}"/>
              </a:ext>
            </a:extLst>
          </p:cNvPr>
          <p:cNvSpPr txBox="1"/>
          <p:nvPr/>
        </p:nvSpPr>
        <p:spPr>
          <a:xfrm>
            <a:off x="3841014" y="2454545"/>
            <a:ext cx="2230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Правее ноля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9DC739C8-D201-234F-B275-F9EFE5480E4C}"/>
              </a:ext>
            </a:extLst>
          </p:cNvPr>
          <p:cNvCxnSpPr>
            <a:cxnSpLocks/>
          </p:cNvCxnSpPr>
          <p:nvPr/>
        </p:nvCxnSpPr>
        <p:spPr>
          <a:xfrm flipH="1">
            <a:off x="1821735" y="1814953"/>
            <a:ext cx="176203" cy="614432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824ADA13-FC0B-A74A-B66F-7C4F514B3200}"/>
              </a:ext>
            </a:extLst>
          </p:cNvPr>
          <p:cNvCxnSpPr>
            <a:cxnSpLocks/>
          </p:cNvCxnSpPr>
          <p:nvPr/>
        </p:nvCxnSpPr>
        <p:spPr>
          <a:xfrm>
            <a:off x="4241445" y="1869203"/>
            <a:ext cx="89355" cy="573288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36A3D43-97E2-3249-94DB-F420AE25A80F}"/>
                  </a:ext>
                </a:extLst>
              </p:cNvPr>
              <p:cNvSpPr txBox="1"/>
              <p:nvPr/>
            </p:nvSpPr>
            <p:spPr>
              <a:xfrm>
                <a:off x="6071279" y="1493929"/>
                <a:ext cx="25919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ru-RU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036A3D43-97E2-3249-94DB-F420AE25A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279" y="1493929"/>
                <a:ext cx="2591988" cy="369332"/>
              </a:xfrm>
              <a:prstGeom prst="rect">
                <a:avLst/>
              </a:prstGeom>
              <a:blipFill>
                <a:blip r:embed="rId6" cstate="print"/>
                <a:stretch>
                  <a:fillRect l="-6829" t="-26667" r="-488" b="-4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F95E23E-5A39-E14C-8A45-FA438BE018E7}"/>
              </a:ext>
            </a:extLst>
          </p:cNvPr>
          <p:cNvCxnSpPr>
            <a:cxnSpLocks/>
          </p:cNvCxnSpPr>
          <p:nvPr/>
        </p:nvCxnSpPr>
        <p:spPr>
          <a:xfrm>
            <a:off x="6928056" y="1869203"/>
            <a:ext cx="287594" cy="0"/>
          </a:xfrm>
          <a:prstGeom prst="line">
            <a:avLst/>
          </a:prstGeom>
          <a:ln w="114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B8605332-ADF4-EC46-A536-4D7692F5CB98}"/>
              </a:ext>
            </a:extLst>
          </p:cNvPr>
          <p:cNvSpPr/>
          <p:nvPr/>
        </p:nvSpPr>
        <p:spPr>
          <a:xfrm>
            <a:off x="6061365" y="1300214"/>
            <a:ext cx="2645694" cy="703006"/>
          </a:xfrm>
          <a:prstGeom prst="ellipse">
            <a:avLst/>
          </a:prstGeom>
          <a:noFill/>
          <a:ln w="1047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95B8CBCA-C699-C546-A417-B22DB7DAFF4B}"/>
              </a:ext>
            </a:extLst>
          </p:cNvPr>
          <p:cNvCxnSpPr>
            <a:cxnSpLocks/>
          </p:cNvCxnSpPr>
          <p:nvPr/>
        </p:nvCxnSpPr>
        <p:spPr>
          <a:xfrm>
            <a:off x="3219251" y="5309917"/>
            <a:ext cx="895549" cy="570768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DA57930E-D02F-7E43-838B-D66C9BED6530}"/>
              </a:ext>
            </a:extLst>
          </p:cNvPr>
          <p:cNvCxnSpPr>
            <a:cxnSpLocks/>
          </p:cNvCxnSpPr>
          <p:nvPr/>
        </p:nvCxnSpPr>
        <p:spPr>
          <a:xfrm flipH="1">
            <a:off x="5401597" y="5346247"/>
            <a:ext cx="555820" cy="498108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591A75A8-B9E6-5A41-B139-84EC511E6F75}"/>
              </a:ext>
            </a:extLst>
          </p:cNvPr>
          <p:cNvCxnSpPr/>
          <p:nvPr/>
        </p:nvCxnSpPr>
        <p:spPr>
          <a:xfrm>
            <a:off x="4123651" y="6584255"/>
            <a:ext cx="574537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95DBA4C6-6457-574F-B205-B8C928222BBE}"/>
              </a:ext>
            </a:extLst>
          </p:cNvPr>
          <p:cNvCxnSpPr>
            <a:cxnSpLocks/>
          </p:cNvCxnSpPr>
          <p:nvPr/>
        </p:nvCxnSpPr>
        <p:spPr>
          <a:xfrm>
            <a:off x="2713744" y="5220929"/>
            <a:ext cx="419698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EC9AB12-D0D6-EB45-85C4-2CDF0540C4E9}"/>
              </a:ext>
            </a:extLst>
          </p:cNvPr>
          <p:cNvCxnSpPr>
            <a:cxnSpLocks/>
          </p:cNvCxnSpPr>
          <p:nvPr/>
        </p:nvCxnSpPr>
        <p:spPr>
          <a:xfrm>
            <a:off x="5727713" y="5235677"/>
            <a:ext cx="459408" cy="0"/>
          </a:xfrm>
          <a:prstGeom prst="line">
            <a:avLst/>
          </a:prstGeom>
          <a:ln w="104775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12279665-7469-764F-90BA-74E67291637C}"/>
              </a:ext>
            </a:extLst>
          </p:cNvPr>
          <p:cNvCxnSpPr>
            <a:cxnSpLocks/>
          </p:cNvCxnSpPr>
          <p:nvPr/>
        </p:nvCxnSpPr>
        <p:spPr>
          <a:xfrm>
            <a:off x="4844678" y="6584255"/>
            <a:ext cx="975931" cy="0"/>
          </a:xfrm>
          <a:prstGeom prst="line">
            <a:avLst/>
          </a:prstGeom>
          <a:ln w="104775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41E4BC83-4B34-584F-B47F-7D686ABD0D24}"/>
              </a:ext>
            </a:extLst>
          </p:cNvPr>
          <p:cNvCxnSpPr>
            <a:cxnSpLocks/>
          </p:cNvCxnSpPr>
          <p:nvPr/>
        </p:nvCxnSpPr>
        <p:spPr>
          <a:xfrm>
            <a:off x="6654349" y="5250426"/>
            <a:ext cx="329036" cy="0"/>
          </a:xfrm>
          <a:prstGeom prst="line">
            <a:avLst/>
          </a:prstGeom>
          <a:ln w="127000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1ABDDC8C-C9E1-EC49-AFBB-508BBE7972E0}"/>
              </a:ext>
            </a:extLst>
          </p:cNvPr>
          <p:cNvCxnSpPr>
            <a:cxnSpLocks/>
          </p:cNvCxnSpPr>
          <p:nvPr/>
        </p:nvCxnSpPr>
        <p:spPr>
          <a:xfrm flipH="1">
            <a:off x="6280018" y="5346247"/>
            <a:ext cx="538849" cy="445984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1D19E221-4FF6-034B-9723-E713DAB80EB1}"/>
              </a:ext>
            </a:extLst>
          </p:cNvPr>
          <p:cNvCxnSpPr>
            <a:cxnSpLocks/>
          </p:cNvCxnSpPr>
          <p:nvPr/>
        </p:nvCxnSpPr>
        <p:spPr>
          <a:xfrm>
            <a:off x="5848172" y="6584255"/>
            <a:ext cx="548120" cy="0"/>
          </a:xfrm>
          <a:prstGeom prst="line">
            <a:avLst/>
          </a:prstGeom>
          <a:ln w="127000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1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 decel="100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300"/>
                            </p:stCondLst>
                            <p:childTnLst>
                              <p:par>
                                <p:cTn id="58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3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3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300"/>
                            </p:stCondLst>
                            <p:childTnLst>
                              <p:par>
                                <p:cTn id="7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3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300"/>
                            </p:stCondLst>
                            <p:childTnLst>
                              <p:par>
                                <p:cTn id="8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30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300"/>
                            </p:stCondLst>
                            <p:childTnLst>
                              <p:par>
                                <p:cTn id="9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3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300"/>
                            </p:stCondLst>
                            <p:childTnLst>
                              <p:par>
                                <p:cTn id="1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300"/>
                            </p:stCondLst>
                            <p:childTnLst>
                              <p:par>
                                <p:cTn id="1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300"/>
                            </p:stCondLst>
                            <p:childTnLst>
                              <p:par>
                                <p:cTn id="1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3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3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300"/>
                            </p:stCondLst>
                            <p:childTnLst>
                              <p:par>
                                <p:cTn id="1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300"/>
                            </p:stCondLst>
                            <p:childTnLst>
                              <p:par>
                                <p:cTn id="1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2300"/>
                            </p:stCondLst>
                            <p:childTnLst>
                              <p:par>
                                <p:cTn id="13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600" decel="100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600" decel="100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00" decel="100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00" decel="100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4300"/>
                            </p:stCondLst>
                            <p:childTnLst>
                              <p:par>
                                <p:cTn id="14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600" decel="100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6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8" grpId="0" animBg="1"/>
      <p:bldP spid="25" grpId="0"/>
      <p:bldP spid="34" grpId="0"/>
      <p:bldP spid="3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445401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  <a:spcAft>
                <a:spcPts val="1200"/>
              </a:spcAft>
              <a:defRPr/>
            </a:pPr>
            <a:r>
              <a:rPr lang="ru-RU" sz="5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ОГЭ по математике:</a:t>
            </a:r>
          </a:p>
          <a:p>
            <a:pPr>
              <a:lnSpc>
                <a:spcPct val="140000"/>
              </a:lnSpc>
              <a:spcAft>
                <a:spcPts val="1200"/>
              </a:spcAft>
              <a:defRPr/>
            </a:pP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 - 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заданий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задания  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 раздела</a:t>
            </a:r>
          </a:p>
          <a:p>
            <a:pPr>
              <a:lnSpc>
                <a:spcPct val="140000"/>
              </a:lnSpc>
              <a:spcAft>
                <a:spcPts val="1200"/>
              </a:spcAft>
              <a:defRPr/>
            </a:pPr>
            <a:r>
              <a:rPr lang="ru-RU" sz="5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«ГЕОМЕТРИЯ» </a:t>
            </a:r>
          </a:p>
          <a:p>
            <a:pPr>
              <a:defRPr/>
            </a:pPr>
            <a:endParaRPr lang="ru-RU" sz="3200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D43031-05AD-C945-BA2F-39DB89206506}"/>
              </a:ext>
            </a:extLst>
          </p:cNvPr>
          <p:cNvSpPr txBox="1"/>
          <p:nvPr/>
        </p:nvSpPr>
        <p:spPr>
          <a:xfrm>
            <a:off x="0" y="4454013"/>
            <a:ext cx="914399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ОГЭ № 15 - 19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2719C0-F864-C04B-9FD4-57A3ABBF9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94" y="5377343"/>
            <a:ext cx="2792511" cy="1480657"/>
          </a:xfrm>
          <a:prstGeom prst="rect">
            <a:avLst/>
          </a:prstGeom>
          <a:solidFill>
            <a:srgbClr val="00FB92"/>
          </a:solidFill>
        </p:spPr>
      </p:pic>
    </p:spTree>
    <p:extLst>
      <p:ext uri="{BB962C8B-B14F-4D97-AF65-F5344CB8AC3E}">
        <p14:creationId xmlns:p14="http://schemas.microsoft.com/office/powerpoint/2010/main" val="85234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8860" t="9188" r="32275" b="34711"/>
          <a:stretch/>
        </p:blipFill>
        <p:spPr bwMode="auto">
          <a:xfrm>
            <a:off x="1179871" y="57545"/>
            <a:ext cx="6931742" cy="44928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06BFB83-2F76-1645-81B0-C518113501E9}"/>
                  </a:ext>
                </a:extLst>
              </p:cNvPr>
              <p:cNvSpPr txBox="1"/>
              <p:nvPr/>
            </p:nvSpPr>
            <p:spPr>
              <a:xfrm>
                <a:off x="104177" y="5073472"/>
                <a:ext cx="1960598" cy="8086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:r>
                  <a:rPr lang="ru-RU" sz="4800" dirty="0">
                    <a:solidFill>
                      <a:schemeClr val="tx1"/>
                    </a:solidFill>
                  </a:rPr>
                  <a:t> </a:t>
                </a:r>
                <a:endParaRPr lang="ru-RU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6BFB83-2F76-1645-81B0-C51811350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7" y="5073472"/>
                <a:ext cx="1960598" cy="808619"/>
              </a:xfrm>
              <a:prstGeom prst="rect">
                <a:avLst/>
              </a:prstGeom>
              <a:blipFill>
                <a:blip r:embed="rId4" cstate="print"/>
                <a:stretch>
                  <a:fillRect l="-10897" b="-12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AB1D3629-A02A-3645-BEC4-7B3C963B072B}"/>
              </a:ext>
            </a:extLst>
          </p:cNvPr>
          <p:cNvCxnSpPr>
            <a:cxnSpLocks/>
          </p:cNvCxnSpPr>
          <p:nvPr/>
        </p:nvCxnSpPr>
        <p:spPr>
          <a:xfrm flipV="1">
            <a:off x="2232500" y="4818191"/>
            <a:ext cx="452644" cy="370073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D19B16-2D52-4E40-8608-F911F59027A4}"/>
                  </a:ext>
                </a:extLst>
              </p:cNvPr>
              <p:cNvSpPr txBox="1"/>
              <p:nvPr/>
            </p:nvSpPr>
            <p:spPr>
              <a:xfrm>
                <a:off x="2731541" y="4551654"/>
                <a:ext cx="3110378" cy="95410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ru-RU" sz="2800" dirty="0">
                    <a:solidFill>
                      <a:schemeClr val="tx1"/>
                    </a:solidFill>
                  </a:rPr>
                  <a:t> и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ru-RU" sz="2800" dirty="0">
                    <a:solidFill>
                      <a:schemeClr val="tx1"/>
                    </a:solidFill>
                  </a:rPr>
                  <a:t> </a:t>
                </a:r>
                <a:r>
                  <a:rPr lang="ru-RU" sz="2800" dirty="0"/>
                  <a:t>имеют </a:t>
                </a:r>
                <a:r>
                  <a:rPr lang="ru-RU" sz="2800" b="1" dirty="0">
                    <a:solidFill>
                      <a:srgbClr val="C00000"/>
                    </a:solidFill>
                  </a:rPr>
                  <a:t>одинаковые</a:t>
                </a:r>
                <a:r>
                  <a:rPr lang="ru-RU" sz="2800" dirty="0"/>
                  <a:t> знаки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6D19B16-2D52-4E40-8608-F911F5902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541" y="4551654"/>
                <a:ext cx="3110378" cy="954107"/>
              </a:xfrm>
              <a:prstGeom prst="rect">
                <a:avLst/>
              </a:prstGeom>
              <a:blipFill>
                <a:blip r:embed="rId5" cstate="print"/>
                <a:stretch>
                  <a:fillRect l="-2834" t="-5128" r="-5263" b="-141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820D39AD-6099-4348-81F8-BB32FB1F7251}"/>
                  </a:ext>
                </a:extLst>
              </p:cNvPr>
              <p:cNvSpPr/>
              <p:nvPr/>
            </p:nvSpPr>
            <p:spPr>
              <a:xfrm>
                <a:off x="6415891" y="4585039"/>
                <a:ext cx="2183355" cy="7211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ru-RU" sz="2800" b="1" dirty="0"/>
                  <a:t> </a:t>
                </a:r>
                <a:r>
                  <a:rPr lang="en-US" sz="2800" b="1" dirty="0">
                    <a:solidFill>
                      <a:srgbClr val="C00000"/>
                    </a:solidFill>
                  </a:rPr>
                  <a:t>&lt; 0</a:t>
                </a:r>
                <a:endParaRPr lang="ru-RU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20D39AD-6099-4348-81F8-BB32FB1F7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891" y="4585039"/>
                <a:ext cx="2183355" cy="721159"/>
              </a:xfrm>
              <a:prstGeom prst="rect">
                <a:avLst/>
              </a:prstGeom>
              <a:blipFill>
                <a:blip r:embed="rId6" cstate="print"/>
                <a:stretch>
                  <a:fillRect l="-3468" r="-4624" b="-86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8B50440-BF61-0C48-93F7-00BF11E84D10}"/>
              </a:ext>
            </a:extLst>
          </p:cNvPr>
          <p:cNvSpPr/>
          <p:nvPr/>
        </p:nvSpPr>
        <p:spPr>
          <a:xfrm>
            <a:off x="1578346" y="5073472"/>
            <a:ext cx="401156" cy="373521"/>
          </a:xfrm>
          <a:prstGeom prst="rect">
            <a:avLst/>
          </a:prstGeom>
          <a:solidFill>
            <a:srgbClr val="00FDFF">
              <a:alpha val="23000"/>
            </a:srgbClr>
          </a:solidFill>
          <a:ln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6E34356-0C42-5646-A8E6-E53968A38431}"/>
              </a:ext>
            </a:extLst>
          </p:cNvPr>
          <p:cNvSpPr/>
          <p:nvPr/>
        </p:nvSpPr>
        <p:spPr>
          <a:xfrm>
            <a:off x="1725561" y="5633884"/>
            <a:ext cx="253941" cy="393695"/>
          </a:xfrm>
          <a:prstGeom prst="rect">
            <a:avLst/>
          </a:prstGeom>
          <a:solidFill>
            <a:srgbClr val="00FDFF">
              <a:alpha val="23000"/>
            </a:srgbClr>
          </a:solidFill>
          <a:ln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>
            <a:extLst>
              <a:ext uri="{FF2B5EF4-FFF2-40B4-BE49-F238E27FC236}">
                <a16:creationId xmlns:a16="http://schemas.microsoft.com/office/drawing/2014/main" id="{7FE1137F-6D2C-8447-99F6-4A61AFE91E41}"/>
              </a:ext>
            </a:extLst>
          </p:cNvPr>
          <p:cNvSpPr/>
          <p:nvPr/>
        </p:nvSpPr>
        <p:spPr>
          <a:xfrm>
            <a:off x="7268572" y="4818191"/>
            <a:ext cx="338748" cy="303494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190DC01-0C99-4447-9DCD-89F3C3ED24FE}"/>
              </a:ext>
            </a:extLst>
          </p:cNvPr>
          <p:cNvCxnSpPr>
            <a:cxnSpLocks/>
          </p:cNvCxnSpPr>
          <p:nvPr/>
        </p:nvCxnSpPr>
        <p:spPr>
          <a:xfrm>
            <a:off x="2296009" y="3159253"/>
            <a:ext cx="0" cy="243915"/>
          </a:xfrm>
          <a:prstGeom prst="line">
            <a:avLst/>
          </a:prstGeom>
          <a:ln w="41275">
            <a:solidFill>
              <a:srgbClr val="C00000"/>
            </a:solidFill>
            <a:prstDash val="lg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86568F9C-F1C5-6B4B-AB8F-9687FF3CD3F1}"/>
                  </a:ext>
                </a:extLst>
              </p:cNvPr>
              <p:cNvSpPr/>
              <p:nvPr/>
            </p:nvSpPr>
            <p:spPr>
              <a:xfrm>
                <a:off x="2064775" y="3275438"/>
                <a:ext cx="11677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C00000"/>
                    </a:solidFill>
                  </a:rPr>
                  <a:t> &lt; 0</a:t>
                </a:r>
                <a:endParaRPr lang="ru-RU" sz="2800" dirty="0"/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568F9C-F1C5-6B4B-AB8F-9687FF3CD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75" y="3275438"/>
                <a:ext cx="1167756" cy="523220"/>
              </a:xfrm>
              <a:prstGeom prst="rect">
                <a:avLst/>
              </a:prstGeom>
              <a:blipFill>
                <a:blip r:embed="rId7" cstate="print"/>
                <a:stretch>
                  <a:fillRect l="-7527" t="-11905" r="-8602" b="-2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E4E3B52-57E4-9C44-A9BE-9032D9D57424}"/>
              </a:ext>
            </a:extLst>
          </p:cNvPr>
          <p:cNvCxnSpPr>
            <a:cxnSpLocks/>
          </p:cNvCxnSpPr>
          <p:nvPr/>
        </p:nvCxnSpPr>
        <p:spPr>
          <a:xfrm>
            <a:off x="6622202" y="3159253"/>
            <a:ext cx="0" cy="252000"/>
          </a:xfrm>
          <a:prstGeom prst="line">
            <a:avLst/>
          </a:prstGeom>
          <a:ln w="41275">
            <a:solidFill>
              <a:srgbClr val="0432FF"/>
            </a:solidFill>
            <a:prstDash val="lg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F150C3B4-E45B-4A45-B9F8-DA6CAC9CBAD2}"/>
                  </a:ext>
                </a:extLst>
              </p:cNvPr>
              <p:cNvSpPr/>
              <p:nvPr/>
            </p:nvSpPr>
            <p:spPr>
              <a:xfrm>
                <a:off x="6339812" y="3335714"/>
                <a:ext cx="11677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432FF"/>
                    </a:solidFill>
                  </a:rPr>
                  <a:t> &gt; 0</a:t>
                </a:r>
                <a:endParaRPr lang="ru-RU" sz="2800" dirty="0"/>
              </a:p>
            </p:txBody>
          </p:sp>
        </mc:Choice>
        <mc:Fallback xmlns=""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50C3B4-E45B-4A45-B9F8-DA6CAC9CBA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12" y="3335714"/>
                <a:ext cx="1167756" cy="523220"/>
              </a:xfrm>
              <a:prstGeom prst="rect">
                <a:avLst/>
              </a:prstGeom>
              <a:blipFill>
                <a:blip r:embed="rId8" cstate="print"/>
                <a:stretch>
                  <a:fillRect l="-6452" t="-11905" r="-9677" b="-2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CB2972-3D01-5A48-B6B1-EDAA75C6AE0F}"/>
                  </a:ext>
                </a:extLst>
              </p:cNvPr>
              <p:cNvSpPr txBox="1"/>
              <p:nvPr/>
            </p:nvSpPr>
            <p:spPr>
              <a:xfrm>
                <a:off x="2685143" y="5677898"/>
                <a:ext cx="3156775" cy="95410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ru-RU" sz="2800" dirty="0">
                    <a:solidFill>
                      <a:schemeClr val="tx1"/>
                    </a:solidFill>
                  </a:rPr>
                  <a:t> и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ru-RU" sz="2800" dirty="0">
                    <a:solidFill>
                      <a:schemeClr val="tx1"/>
                    </a:solidFill>
                  </a:rPr>
                  <a:t> </a:t>
                </a:r>
                <a:r>
                  <a:rPr lang="ru-RU" sz="2800" dirty="0"/>
                  <a:t>имеют </a:t>
                </a:r>
                <a:r>
                  <a:rPr lang="ru-RU" sz="2800" b="1" dirty="0">
                    <a:solidFill>
                      <a:srgbClr val="0432FF"/>
                    </a:solidFill>
                  </a:rPr>
                  <a:t>разные</a:t>
                </a:r>
                <a:r>
                  <a:rPr lang="ru-RU" sz="2800" dirty="0"/>
                  <a:t> знаки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6CB2972-3D01-5A48-B6B1-EDAA75C6A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3" y="5677898"/>
                <a:ext cx="3156775" cy="954107"/>
              </a:xfrm>
              <a:prstGeom prst="rect">
                <a:avLst/>
              </a:prstGeom>
              <a:blipFill>
                <a:blip r:embed="rId9" cstate="print"/>
                <a:stretch>
                  <a:fillRect t="-5195" b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590580F-07B0-274A-9AB1-AF3CB9A33830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2180413" y="5747114"/>
            <a:ext cx="504730" cy="40783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051BD6A2-B42B-4142-81DD-0635B7350B5E}"/>
              </a:ext>
            </a:extLst>
          </p:cNvPr>
          <p:cNvCxnSpPr>
            <a:cxnSpLocks/>
          </p:cNvCxnSpPr>
          <p:nvPr/>
        </p:nvCxnSpPr>
        <p:spPr>
          <a:xfrm flipV="1">
            <a:off x="5884947" y="6154952"/>
            <a:ext cx="530944" cy="1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E679252-26CF-354A-A541-E094CEF4E3AE}"/>
              </a:ext>
            </a:extLst>
          </p:cNvPr>
          <p:cNvCxnSpPr>
            <a:cxnSpLocks/>
          </p:cNvCxnSpPr>
          <p:nvPr/>
        </p:nvCxnSpPr>
        <p:spPr>
          <a:xfrm flipV="1">
            <a:off x="5884947" y="4984028"/>
            <a:ext cx="530944" cy="1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8719EE54-92B6-5F43-A22B-306E02BF0B05}"/>
                  </a:ext>
                </a:extLst>
              </p:cNvPr>
              <p:cNvSpPr/>
              <p:nvPr/>
            </p:nvSpPr>
            <p:spPr>
              <a:xfrm>
                <a:off x="6515643" y="5794371"/>
                <a:ext cx="2183355" cy="7211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ru-RU" sz="2800" b="1" dirty="0"/>
                  <a:t> </a:t>
                </a:r>
                <a:r>
                  <a:rPr lang="en-US" sz="2800" b="1" dirty="0">
                    <a:solidFill>
                      <a:srgbClr val="0432FF"/>
                    </a:solidFill>
                  </a:rPr>
                  <a:t>&gt; 0</a:t>
                </a:r>
                <a:endParaRPr lang="ru-RU" sz="28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719EE54-92B6-5F43-A22B-306E02BF0B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643" y="5794371"/>
                <a:ext cx="2183355" cy="721159"/>
              </a:xfrm>
              <a:prstGeom prst="rect">
                <a:avLst/>
              </a:prstGeom>
              <a:blipFill>
                <a:blip r:embed="rId10" cstate="print"/>
                <a:stretch>
                  <a:fillRect l="-4046" r="-4624" b="-87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01B2B59-7D21-F840-8A96-FF6E8483D7CD}"/>
                  </a:ext>
                </a:extLst>
              </p:cNvPr>
              <p:cNvSpPr txBox="1"/>
              <p:nvPr/>
            </p:nvSpPr>
            <p:spPr>
              <a:xfrm>
                <a:off x="5172939" y="1470752"/>
                <a:ext cx="2593659" cy="767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C01B2B59-7D21-F840-8A96-FF6E8483D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939" y="1470752"/>
                <a:ext cx="2593659" cy="767069"/>
              </a:xfrm>
              <a:prstGeom prst="rect">
                <a:avLst/>
              </a:prstGeom>
              <a:blipFill>
                <a:blip r:embed="rId11" cstate="print"/>
                <a:stretch>
                  <a:fillRect l="-485" r="-1456" b="-3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681ECA1-2C3A-E64D-BF8A-C696AC473A27}"/>
                  </a:ext>
                </a:extLst>
              </p:cNvPr>
              <p:cNvSpPr txBox="1"/>
              <p:nvPr/>
            </p:nvSpPr>
            <p:spPr>
              <a:xfrm>
                <a:off x="1231967" y="1409702"/>
                <a:ext cx="2963392" cy="767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7681ECA1-2C3A-E64D-BF8A-C696AC473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967" y="1409702"/>
                <a:ext cx="2963392" cy="767069"/>
              </a:xfrm>
              <a:prstGeom prst="rect">
                <a:avLst/>
              </a:prstGeom>
              <a:blipFill>
                <a:blip r:embed="rId12" cstate="print"/>
                <a:stretch>
                  <a:fillRect l="-855" b="-3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48AEDE4-3E4B-3D43-9DF2-F7F0BB5F1ABD}"/>
                  </a:ext>
                </a:extLst>
              </p:cNvPr>
              <p:cNvSpPr txBox="1"/>
              <p:nvPr/>
            </p:nvSpPr>
            <p:spPr>
              <a:xfrm>
                <a:off x="1231967" y="1056787"/>
                <a:ext cx="2753772" cy="3684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C48AEDE4-3E4B-3D43-9DF2-F7F0BB5F1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967" y="1056787"/>
                <a:ext cx="2753772" cy="368431"/>
              </a:xfrm>
              <a:prstGeom prst="rect">
                <a:avLst/>
              </a:prstGeom>
              <a:blipFill>
                <a:blip r:embed="rId13" cstate="print"/>
                <a:stretch>
                  <a:fillRect l="-3211" t="-3333" r="-3211" b="-3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83C336-AA86-FC4C-A880-AA509BFCA8AF}"/>
                  </a:ext>
                </a:extLst>
              </p:cNvPr>
              <p:cNvSpPr txBox="1"/>
              <p:nvPr/>
            </p:nvSpPr>
            <p:spPr>
              <a:xfrm>
                <a:off x="4962926" y="1091571"/>
                <a:ext cx="2753772" cy="3684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2400" i="1" dirty="0"/>
                  <a:t>Б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AC83C336-AA86-FC4C-A880-AA509BFCA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926" y="1091571"/>
                <a:ext cx="2753772" cy="368431"/>
              </a:xfrm>
              <a:prstGeom prst="rect">
                <a:avLst/>
              </a:prstGeom>
              <a:blipFill>
                <a:blip r:embed="rId14" cstate="print"/>
                <a:stretch>
                  <a:fillRect l="-6881" t="-20000" r="-1835" b="-4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31C43CAA-27EF-C344-8556-C9CFC99CDDA1}"/>
              </a:ext>
            </a:extLst>
          </p:cNvPr>
          <p:cNvCxnSpPr/>
          <p:nvPr/>
        </p:nvCxnSpPr>
        <p:spPr>
          <a:xfrm>
            <a:off x="2064775" y="2178117"/>
            <a:ext cx="0" cy="594580"/>
          </a:xfrm>
          <a:prstGeom prst="line">
            <a:avLst/>
          </a:prstGeom>
          <a:ln w="635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96CAE29-303F-774F-BC5A-7543F764F852}"/>
              </a:ext>
            </a:extLst>
          </p:cNvPr>
          <p:cNvSpPr txBox="1"/>
          <p:nvPr/>
        </p:nvSpPr>
        <p:spPr>
          <a:xfrm>
            <a:off x="2148396" y="2178117"/>
            <a:ext cx="2092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Левее ноля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DEF301-0EF0-E94A-A28E-02D80D83F1F1}"/>
              </a:ext>
            </a:extLst>
          </p:cNvPr>
          <p:cNvSpPr txBox="1"/>
          <p:nvPr/>
        </p:nvSpPr>
        <p:spPr>
          <a:xfrm>
            <a:off x="4962926" y="2401934"/>
            <a:ext cx="2261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432FF"/>
                </a:solidFill>
              </a:rPr>
              <a:t>Правее ноля</a:t>
            </a: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1EF04CD6-7CDE-6840-AFD7-E4523FBA286C}"/>
              </a:ext>
            </a:extLst>
          </p:cNvPr>
          <p:cNvCxnSpPr/>
          <p:nvPr/>
        </p:nvCxnSpPr>
        <p:spPr>
          <a:xfrm>
            <a:off x="7113640" y="2330574"/>
            <a:ext cx="0" cy="594580"/>
          </a:xfrm>
          <a:prstGeom prst="line">
            <a:avLst/>
          </a:prstGeom>
          <a:ln w="63500">
            <a:solidFill>
              <a:srgbClr val="0432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441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E2DE8C0-BBB6-7347-A42A-98729A2CB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623388"/>
              </p:ext>
            </p:extLst>
          </p:nvPr>
        </p:nvGraphicFramePr>
        <p:xfrm>
          <a:off x="3073086" y="5861785"/>
          <a:ext cx="1617345" cy="9962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1453440689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4043775344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val="1438910266"/>
                    </a:ext>
                  </a:extLst>
                </a:gridCol>
              </a:tblGrid>
              <a:tr h="50853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Б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В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811949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239975"/>
                  </a:ext>
                </a:extLst>
              </a:tr>
            </a:tbl>
          </a:graphicData>
        </a:graphic>
      </p:graphicFrame>
      <p:pic>
        <p:nvPicPr>
          <p:cNvPr id="6145" name="image8.png">
            <a:extLst>
              <a:ext uri="{FF2B5EF4-FFF2-40B4-BE49-F238E27FC236}">
                <a16:creationId xmlns:a16="http://schemas.microsoft.com/office/drawing/2014/main" id="{EDD65A48-E032-E34A-B5C6-E7C87008E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" y="1758775"/>
            <a:ext cx="8786530" cy="26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96E014-0586-9740-97C6-1ED6E2563759}"/>
              </a:ext>
            </a:extLst>
          </p:cNvPr>
          <p:cNvSpPr/>
          <p:nvPr/>
        </p:nvSpPr>
        <p:spPr>
          <a:xfrm>
            <a:off x="110974" y="468004"/>
            <a:ext cx="87865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8585" lvl="0" algn="just">
              <a:spcAft>
                <a:spcPts val="0"/>
              </a:spcAft>
              <a:buSzPts val="1400"/>
              <a:tabLst>
                <a:tab pos="336550" algn="l"/>
                <a:tab pos="1351280" algn="l"/>
                <a:tab pos="2473960" algn="l"/>
                <a:tab pos="3098800" algn="l"/>
                <a:tab pos="4056380" algn="l"/>
                <a:tab pos="4859020" algn="l"/>
                <a:tab pos="5088890" algn="l"/>
              </a:tabLst>
            </a:pP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Установите соответствие </a:t>
            </a:r>
            <a:r>
              <a:rPr lang="ru-RU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между 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графиками функций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формулами,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 их задают.</a:t>
            </a:r>
            <a:endParaRPr lang="ru-RU" sz="28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602AFF-8801-FD4D-82D9-F5E9955889BD}"/>
              </a:ext>
            </a:extLst>
          </p:cNvPr>
          <p:cNvSpPr/>
          <p:nvPr/>
        </p:nvSpPr>
        <p:spPr>
          <a:xfrm>
            <a:off x="351602" y="1371196"/>
            <a:ext cx="1809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ГРАФИКИ</a:t>
            </a:r>
            <a:r>
              <a:rPr lang="ru-RU" sz="2800" b="1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6FAADA-3F3A-674A-A2AB-D4F20FD3CBCE}"/>
              </a:ext>
            </a:extLst>
          </p:cNvPr>
          <p:cNvSpPr/>
          <p:nvPr/>
        </p:nvSpPr>
        <p:spPr>
          <a:xfrm>
            <a:off x="351602" y="4427841"/>
            <a:ext cx="2225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ФОРМУЛЫ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B6AD5C-2449-1F40-BC2D-70C46A1F35D9}"/>
              </a:ext>
            </a:extLst>
          </p:cNvPr>
          <p:cNvSpPr/>
          <p:nvPr/>
        </p:nvSpPr>
        <p:spPr>
          <a:xfrm>
            <a:off x="110974" y="47924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</a:t>
            </a:r>
            <a:r>
              <a:rPr lang="ru-RU" sz="2800" spc="30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ru-RU" sz="2800" i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Symbol" pitchFamily="2" charset="2"/>
                <a:ea typeface="Times New Roman" panose="02020603050405020304" pitchFamily="18" charset="0"/>
              </a:rPr>
              <a:t>=</a:t>
            </a:r>
            <a:r>
              <a:rPr lang="ru-RU" sz="2800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spc="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Symbol" pitchFamily="2" charset="2"/>
                <a:ea typeface="Times New Roman" panose="02020603050405020304" pitchFamily="18" charset="0"/>
              </a:rPr>
              <a:t>-</a:t>
            </a:r>
            <a:r>
              <a:rPr lang="ru-RU" sz="2800" spc="-1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sz="2800" i="1" spc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i="1" spc="-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Symbol" pitchFamily="2" charset="2"/>
                <a:ea typeface="Times New Roman" panose="02020603050405020304" pitchFamily="18" charset="0"/>
              </a:rPr>
              <a:t>+</a:t>
            </a:r>
            <a:r>
              <a:rPr lang="ru-RU" sz="2800" spc="-2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  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</a:t>
            </a:r>
            <a:r>
              <a:rPr lang="ru-RU" sz="2800" spc="30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ru-RU" sz="2800" i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Symbol" pitchFamily="2" charset="2"/>
                <a:ea typeface="Times New Roman" panose="02020603050405020304" pitchFamily="18" charset="0"/>
              </a:rPr>
              <a:t>=</a:t>
            </a:r>
            <a:r>
              <a:rPr lang="ru-RU" sz="28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55" dirty="0">
                <a:latin typeface="Symbol" pitchFamily="2" charset="2"/>
                <a:ea typeface="Times New Roman" panose="02020603050405020304" pitchFamily="18" charset="0"/>
              </a:rPr>
              <a:t>-</a:t>
            </a:r>
            <a:r>
              <a:rPr lang="ru-RU" sz="2800" i="1" spc="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spc="55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spc="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Symbol" pitchFamily="2" charset="2"/>
                <a:ea typeface="Times New Roman" panose="02020603050405020304" pitchFamily="18" charset="0"/>
              </a:rPr>
              <a:t>-</a:t>
            </a:r>
            <a:r>
              <a:rPr lang="ru-RU" sz="2800" spc="-10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sz="2800" i="1" spc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i="1" spc="-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25" dirty="0">
                <a:latin typeface="Symbol" pitchFamily="2" charset="2"/>
                <a:ea typeface="Times New Roman" panose="02020603050405020304" pitchFamily="18" charset="0"/>
              </a:rPr>
              <a:t>-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  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3)</a:t>
            </a:r>
            <a:r>
              <a:rPr lang="ru-RU" sz="2800" spc="3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ru-RU" sz="2800" i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Symbol" pitchFamily="2" charset="2"/>
                <a:ea typeface="Times New Roman" panose="02020603050405020304" pitchFamily="18" charset="0"/>
              </a:rPr>
              <a:t>=</a:t>
            </a:r>
            <a:r>
              <a:rPr lang="ru-RU" sz="28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50" dirty="0">
                <a:latin typeface="Symbol" pitchFamily="2" charset="2"/>
                <a:ea typeface="Times New Roman" panose="02020603050405020304" pitchFamily="18" charset="0"/>
              </a:rPr>
              <a:t>-</a:t>
            </a:r>
            <a:r>
              <a:rPr lang="ru-RU" sz="2800" i="1" spc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ru-RU" sz="2800" spc="5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spc="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Symbol" pitchFamily="2" charset="2"/>
                <a:ea typeface="Times New Roman" panose="02020603050405020304" pitchFamily="18" charset="0"/>
              </a:rPr>
              <a:t>+</a:t>
            </a:r>
            <a:r>
              <a:rPr lang="ru-RU" sz="2800" spc="-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sz="2800" i="1" spc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sz="2800" i="1" spc="-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25" dirty="0">
                <a:latin typeface="Symbol" pitchFamily="2" charset="2"/>
                <a:ea typeface="Times New Roman" panose="02020603050405020304" pitchFamily="18" charset="0"/>
              </a:rPr>
              <a:t>-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980CA4-109D-D64E-9C55-761596F55A8C}"/>
              </a:ext>
            </a:extLst>
          </p:cNvPr>
          <p:cNvSpPr/>
          <p:nvPr/>
        </p:nvSpPr>
        <p:spPr>
          <a:xfrm>
            <a:off x="110974" y="5348600"/>
            <a:ext cx="90330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таблице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</a:t>
            </a:r>
            <a:r>
              <a:rPr lang="ru-RU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каждой</a:t>
            </a:r>
            <a:r>
              <a:rPr lang="ru-RU" sz="28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буквой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укажите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соответствующий</a:t>
            </a:r>
            <a:r>
              <a:rPr lang="ru-RU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номер</a:t>
            </a:r>
            <a:r>
              <a:rPr lang="ru-RU" sz="28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607F6-128B-FF47-B502-1D921530AD0D}"/>
              </a:ext>
            </a:extLst>
          </p:cNvPr>
          <p:cNvSpPr txBox="1"/>
          <p:nvPr/>
        </p:nvSpPr>
        <p:spPr>
          <a:xfrm>
            <a:off x="110974" y="-2444"/>
            <a:ext cx="890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Задача 1 </a:t>
            </a:r>
            <a:r>
              <a:rPr lang="ru-RU" sz="3200" b="1" dirty="0">
                <a:solidFill>
                  <a:srgbClr val="C00000"/>
                </a:solidFill>
              </a:rPr>
              <a:t>«ОЛЕНЬ»  </a:t>
            </a:r>
            <a:r>
              <a:rPr lang="ru-RU" sz="3200" dirty="0"/>
              <a:t>РЕШИМ САМОСТОЯТЕЛЬНО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AE964F-E486-3943-AC26-E0C2C66DE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961" y="5833586"/>
            <a:ext cx="1932039" cy="1024414"/>
          </a:xfrm>
          <a:prstGeom prst="rect">
            <a:avLst/>
          </a:prstGeom>
          <a:solidFill>
            <a:srgbClr val="00FB92"/>
          </a:solidFill>
        </p:spPr>
      </p:pic>
    </p:spTree>
    <p:extLst>
      <p:ext uri="{BB962C8B-B14F-4D97-AF65-F5344CB8AC3E}">
        <p14:creationId xmlns:p14="http://schemas.microsoft.com/office/powerpoint/2010/main" val="209946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E2DE8C0-BBB6-7347-A42A-98729A2CBE9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73086" y="5861785"/>
          <a:ext cx="1617345" cy="9962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1453440689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4043775344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val="1438910266"/>
                    </a:ext>
                  </a:extLst>
                </a:gridCol>
              </a:tblGrid>
              <a:tr h="50853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Б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В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811949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239975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96E014-0586-9740-97C6-1ED6E2563759}"/>
              </a:ext>
            </a:extLst>
          </p:cNvPr>
          <p:cNvSpPr/>
          <p:nvPr/>
        </p:nvSpPr>
        <p:spPr>
          <a:xfrm>
            <a:off x="110974" y="468004"/>
            <a:ext cx="87865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8585" lvl="0" algn="just">
              <a:spcAft>
                <a:spcPts val="0"/>
              </a:spcAft>
              <a:buSzPts val="1400"/>
              <a:tabLst>
                <a:tab pos="336550" algn="l"/>
                <a:tab pos="1351280" algn="l"/>
                <a:tab pos="2473960" algn="l"/>
                <a:tab pos="3098800" algn="l"/>
                <a:tab pos="4056380" algn="l"/>
                <a:tab pos="4859020" algn="l"/>
                <a:tab pos="5088890" algn="l"/>
              </a:tabLst>
            </a:pP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Установите соответствие </a:t>
            </a:r>
            <a:r>
              <a:rPr lang="ru-RU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между 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графиками функций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формулами,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 их задают.</a:t>
            </a:r>
            <a:endParaRPr lang="ru-RU" sz="28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6FAADA-3F3A-674A-A2AB-D4F20FD3CBCE}"/>
              </a:ext>
            </a:extLst>
          </p:cNvPr>
          <p:cNvSpPr/>
          <p:nvPr/>
        </p:nvSpPr>
        <p:spPr>
          <a:xfrm>
            <a:off x="351602" y="4427841"/>
            <a:ext cx="2225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ФОРМУЛЫ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B6AD5C-2449-1F40-BC2D-70C46A1F35D9}"/>
              </a:ext>
            </a:extLst>
          </p:cNvPr>
          <p:cNvSpPr/>
          <p:nvPr/>
        </p:nvSpPr>
        <p:spPr>
          <a:xfrm>
            <a:off x="110974" y="4792424"/>
            <a:ext cx="8903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- 5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980CA4-109D-D64E-9C55-761596F55A8C}"/>
              </a:ext>
            </a:extLst>
          </p:cNvPr>
          <p:cNvSpPr/>
          <p:nvPr/>
        </p:nvSpPr>
        <p:spPr>
          <a:xfrm>
            <a:off x="110974" y="5348600"/>
            <a:ext cx="90330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таблице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</a:t>
            </a:r>
            <a:r>
              <a:rPr lang="ru-RU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каждой</a:t>
            </a:r>
            <a:r>
              <a:rPr lang="ru-RU" sz="28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буквой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укажите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соответствующий</a:t>
            </a:r>
            <a:r>
              <a:rPr lang="ru-RU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номер</a:t>
            </a:r>
            <a:r>
              <a:rPr lang="ru-RU" sz="28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607F6-128B-FF47-B502-1D921530AD0D}"/>
              </a:ext>
            </a:extLst>
          </p:cNvPr>
          <p:cNvSpPr txBox="1"/>
          <p:nvPr/>
        </p:nvSpPr>
        <p:spPr>
          <a:xfrm>
            <a:off x="110974" y="-2444"/>
            <a:ext cx="890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Задача 2  </a:t>
            </a:r>
            <a:r>
              <a:rPr lang="ru-RU" sz="3200" b="1" dirty="0">
                <a:solidFill>
                  <a:srgbClr val="C00000"/>
                </a:solidFill>
              </a:rPr>
              <a:t>«ОЛЕНЬ»  </a:t>
            </a:r>
            <a:r>
              <a:rPr lang="ru-RU" sz="3200" dirty="0"/>
              <a:t>РЕШИМ САМОСТОЯТЕЛЬНО</a:t>
            </a:r>
          </a:p>
        </p:txBody>
      </p:sp>
      <p:pic>
        <p:nvPicPr>
          <p:cNvPr id="12" name="image10.png">
            <a:extLst>
              <a:ext uri="{FF2B5EF4-FFF2-40B4-BE49-F238E27FC236}">
                <a16:creationId xmlns:a16="http://schemas.microsoft.com/office/drawing/2014/main" id="{827AAD21-48D1-6E40-8B21-E390F22FBE0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99517"/>
            <a:ext cx="8786531" cy="28055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602AFF-8801-FD4D-82D9-F5E9955889BD}"/>
              </a:ext>
            </a:extLst>
          </p:cNvPr>
          <p:cNvSpPr/>
          <p:nvPr/>
        </p:nvSpPr>
        <p:spPr>
          <a:xfrm>
            <a:off x="110974" y="1253491"/>
            <a:ext cx="1809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ГРАФИКИ</a:t>
            </a:r>
            <a:r>
              <a:rPr lang="ru-RU" sz="2800" b="1" dirty="0"/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E24321-011B-3745-B7CA-A1D4FFF21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981" y="5713575"/>
            <a:ext cx="2109019" cy="1118253"/>
          </a:xfrm>
          <a:prstGeom prst="rect">
            <a:avLst/>
          </a:prstGeom>
          <a:solidFill>
            <a:srgbClr val="00FB92"/>
          </a:solidFill>
        </p:spPr>
      </p:pic>
    </p:spTree>
    <p:extLst>
      <p:ext uri="{BB962C8B-B14F-4D97-AF65-F5344CB8AC3E}">
        <p14:creationId xmlns:p14="http://schemas.microsoft.com/office/powerpoint/2010/main" val="2726580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6AAF3F-DDCB-4243-9765-1CB831AD8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29" y="5747566"/>
            <a:ext cx="2094270" cy="1110433"/>
          </a:xfrm>
          <a:prstGeom prst="rect">
            <a:avLst/>
          </a:prstGeom>
          <a:solidFill>
            <a:srgbClr val="00FB92"/>
          </a:solidFill>
        </p:spPr>
      </p:pic>
      <p:pic>
        <p:nvPicPr>
          <p:cNvPr id="13" name="image9.png">
            <a:extLst>
              <a:ext uri="{FF2B5EF4-FFF2-40B4-BE49-F238E27FC236}">
                <a16:creationId xmlns:a16="http://schemas.microsoft.com/office/drawing/2014/main" id="{0D1FCD3B-C203-744E-8DF5-457D6E2EA57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52" y="1680010"/>
            <a:ext cx="9091447" cy="2757814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E2DE8C0-BBB6-7347-A42A-98729A2CBE9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73086" y="5861785"/>
          <a:ext cx="1617345" cy="9962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1453440689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4043775344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val="1438910266"/>
                    </a:ext>
                  </a:extLst>
                </a:gridCol>
              </a:tblGrid>
              <a:tr h="50853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Б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В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811949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239975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96E014-0586-9740-97C6-1ED6E2563759}"/>
              </a:ext>
            </a:extLst>
          </p:cNvPr>
          <p:cNvSpPr/>
          <p:nvPr/>
        </p:nvSpPr>
        <p:spPr>
          <a:xfrm>
            <a:off x="110974" y="468004"/>
            <a:ext cx="87865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8585" lvl="0" algn="just">
              <a:spcAft>
                <a:spcPts val="0"/>
              </a:spcAft>
              <a:buSzPts val="1400"/>
              <a:tabLst>
                <a:tab pos="336550" algn="l"/>
                <a:tab pos="1351280" algn="l"/>
                <a:tab pos="2473960" algn="l"/>
                <a:tab pos="3098800" algn="l"/>
                <a:tab pos="4056380" algn="l"/>
                <a:tab pos="4859020" algn="l"/>
                <a:tab pos="5088890" algn="l"/>
              </a:tabLst>
            </a:pP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Установите соответствие </a:t>
            </a:r>
            <a:r>
              <a:rPr lang="ru-RU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между 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графиками функций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формулами,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 их задают.</a:t>
            </a:r>
            <a:endParaRPr lang="ru-RU" sz="28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6FAADA-3F3A-674A-A2AB-D4F20FD3CBCE}"/>
              </a:ext>
            </a:extLst>
          </p:cNvPr>
          <p:cNvSpPr/>
          <p:nvPr/>
        </p:nvSpPr>
        <p:spPr>
          <a:xfrm>
            <a:off x="351602" y="4427841"/>
            <a:ext cx="2225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ФОРМУЛЫ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B6AD5C-2449-1F40-BC2D-70C46A1F35D9}"/>
              </a:ext>
            </a:extLst>
          </p:cNvPr>
          <p:cNvSpPr/>
          <p:nvPr/>
        </p:nvSpPr>
        <p:spPr>
          <a:xfrm>
            <a:off x="110974" y="4886935"/>
            <a:ext cx="8903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-3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+ 24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- 24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+ 42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-3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- 24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980CA4-109D-D64E-9C55-761596F55A8C}"/>
              </a:ext>
            </a:extLst>
          </p:cNvPr>
          <p:cNvSpPr/>
          <p:nvPr/>
        </p:nvSpPr>
        <p:spPr>
          <a:xfrm>
            <a:off x="110974" y="5348600"/>
            <a:ext cx="90330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таблице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</a:t>
            </a:r>
            <a:r>
              <a:rPr lang="ru-RU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каждой</a:t>
            </a:r>
            <a:r>
              <a:rPr lang="ru-RU" sz="28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буквой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укажите</a:t>
            </a:r>
            <a:r>
              <a:rPr lang="ru-RU" sz="28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соответствующий</a:t>
            </a:r>
            <a:r>
              <a:rPr lang="ru-RU" sz="2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номер</a:t>
            </a:r>
            <a:r>
              <a:rPr lang="ru-RU" sz="28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607F6-128B-FF47-B502-1D921530AD0D}"/>
              </a:ext>
            </a:extLst>
          </p:cNvPr>
          <p:cNvSpPr txBox="1"/>
          <p:nvPr/>
        </p:nvSpPr>
        <p:spPr>
          <a:xfrm>
            <a:off x="110974" y="-2444"/>
            <a:ext cx="890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Задача 3  </a:t>
            </a:r>
            <a:r>
              <a:rPr lang="ru-RU" sz="3200" b="1" dirty="0">
                <a:solidFill>
                  <a:srgbClr val="C00000"/>
                </a:solidFill>
              </a:rPr>
              <a:t>«ОЛЕНЬ»  </a:t>
            </a:r>
            <a:r>
              <a:rPr lang="ru-RU" sz="3200" dirty="0"/>
              <a:t>РЕШИМ САМОСТОЯТЕЛЬНО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602AFF-8801-FD4D-82D9-F5E9955889BD}"/>
              </a:ext>
            </a:extLst>
          </p:cNvPr>
          <p:cNvSpPr/>
          <p:nvPr/>
        </p:nvSpPr>
        <p:spPr>
          <a:xfrm>
            <a:off x="110974" y="1253491"/>
            <a:ext cx="1809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ГРАФИКИ</a:t>
            </a:r>
            <a:r>
              <a:rPr lang="ru-RU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540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848FC-B569-DF44-8ABC-2E99F4BF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8" y="-166056"/>
            <a:ext cx="6574157" cy="914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ЭКСКУРСИЯ С ПИФАГОРОМ </a:t>
            </a:r>
            <a:endParaRPr lang="ru-RU" sz="4000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6C6BF4-51F4-504A-8683-5E7B34045948}"/>
              </a:ext>
            </a:extLst>
          </p:cNvPr>
          <p:cNvSpPr/>
          <p:nvPr/>
        </p:nvSpPr>
        <p:spPr>
          <a:xfrm>
            <a:off x="0" y="1032761"/>
            <a:ext cx="93357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расстояние от жилого дома до гаража (расстояние между двумя ближайшими точками по прямой) в метрах.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7E5F4-817E-4D44-9B20-105882417723}"/>
              </a:ext>
            </a:extLst>
          </p:cNvPr>
          <p:cNvSpPr txBox="1"/>
          <p:nvPr/>
        </p:nvSpPr>
        <p:spPr>
          <a:xfrm>
            <a:off x="56688" y="549532"/>
            <a:ext cx="4100052" cy="584775"/>
          </a:xfrm>
          <a:prstGeom prst="rect">
            <a:avLst/>
          </a:prstGeom>
          <a:solidFill>
            <a:srgbClr val="00FDFF"/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rgbClr val="002060"/>
                </a:solidFill>
              </a:rPr>
              <a:t>1. Пифагор в огороде</a:t>
            </a:r>
          </a:p>
        </p:txBody>
      </p:sp>
      <p:pic>
        <p:nvPicPr>
          <p:cNvPr id="9" name="image2.png">
            <a:extLst>
              <a:ext uri="{FF2B5EF4-FFF2-40B4-BE49-F238E27FC236}">
                <a16:creationId xmlns:a16="http://schemas.microsoft.com/office/drawing/2014/main" id="{CE236510-5544-134B-83B3-71D0EC9458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87221"/>
            <a:ext cx="8175216" cy="4665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4739B3-D3EA-3548-83BD-1491F3618798}"/>
              </a:ext>
            </a:extLst>
          </p:cNvPr>
          <p:cNvSpPr txBox="1"/>
          <p:nvPr/>
        </p:nvSpPr>
        <p:spPr>
          <a:xfrm>
            <a:off x="826831" y="4948747"/>
            <a:ext cx="594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C9464B-1CC4-1C4A-90D7-498F9799D7AE}"/>
              </a:ext>
            </a:extLst>
          </p:cNvPr>
          <p:cNvSpPr txBox="1"/>
          <p:nvPr/>
        </p:nvSpPr>
        <p:spPr>
          <a:xfrm>
            <a:off x="3197556" y="2575258"/>
            <a:ext cx="594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ЖД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EFCB00-41F0-B949-ADD4-546C91B938B5}"/>
              </a:ext>
            </a:extLst>
          </p:cNvPr>
          <p:cNvCxnSpPr/>
          <p:nvPr/>
        </p:nvCxnSpPr>
        <p:spPr>
          <a:xfrm flipV="1">
            <a:off x="1976669" y="3988743"/>
            <a:ext cx="1184787" cy="1054217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2A46CBE-DC12-8E4D-AEC2-8D8773EDD95C}"/>
              </a:ext>
            </a:extLst>
          </p:cNvPr>
          <p:cNvCxnSpPr>
            <a:cxnSpLocks/>
          </p:cNvCxnSpPr>
          <p:nvPr/>
        </p:nvCxnSpPr>
        <p:spPr>
          <a:xfrm>
            <a:off x="1976669" y="5042959"/>
            <a:ext cx="1184787" cy="0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372153D-1165-6C4F-9A9E-D4FBEC16A8F3}"/>
              </a:ext>
            </a:extLst>
          </p:cNvPr>
          <p:cNvCxnSpPr>
            <a:cxnSpLocks/>
          </p:cNvCxnSpPr>
          <p:nvPr/>
        </p:nvCxnSpPr>
        <p:spPr>
          <a:xfrm>
            <a:off x="3195869" y="3988742"/>
            <a:ext cx="0" cy="1054217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1D8CFF-DAF7-6541-AF00-56E0165CA35B}"/>
                  </a:ext>
                </a:extLst>
              </p:cNvPr>
              <p:cNvSpPr txBox="1"/>
              <p:nvPr/>
            </p:nvSpPr>
            <p:spPr>
              <a:xfrm>
                <a:off x="2044032" y="5101196"/>
                <a:ext cx="1569323" cy="58477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ru-RU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ru-RU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ru-RU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</m:oMath>
                </a14:m>
                <a:endParaRPr lang="ru-RU" sz="24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B1D8CFF-DAF7-6541-AF00-56E0165CA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032" y="5101196"/>
                <a:ext cx="1569323" cy="58477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Овал 20">
            <a:extLst>
              <a:ext uri="{FF2B5EF4-FFF2-40B4-BE49-F238E27FC236}">
                <a16:creationId xmlns:a16="http://schemas.microsoft.com/office/drawing/2014/main" id="{58B64BA3-49C0-5546-8719-524944CA5468}"/>
              </a:ext>
            </a:extLst>
          </p:cNvPr>
          <p:cNvSpPr/>
          <p:nvPr/>
        </p:nvSpPr>
        <p:spPr>
          <a:xfrm>
            <a:off x="5885913" y="5461964"/>
            <a:ext cx="943897" cy="713796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69788A2-2610-2A4A-8DA3-D6121492443F}"/>
                  </a:ext>
                </a:extLst>
              </p:cNvPr>
              <p:cNvSpPr txBox="1"/>
              <p:nvPr/>
            </p:nvSpPr>
            <p:spPr>
              <a:xfrm>
                <a:off x="3242409" y="4253649"/>
                <a:ext cx="1535597" cy="46166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ru-RU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ru-RU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ru-RU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ru-RU" sz="2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</m:oMath>
                  </m:oMathPara>
                </a14:m>
                <a:endParaRPr lang="ru-RU" sz="24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69788A2-2610-2A4A-8DA3-D61214924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409" y="4253649"/>
                <a:ext cx="1535597" cy="461665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7A63E7-A29F-A945-9A82-1D79AD94A58E}"/>
                  </a:ext>
                </a:extLst>
              </p:cNvPr>
              <p:cNvSpPr txBox="1"/>
              <p:nvPr/>
            </p:nvSpPr>
            <p:spPr>
              <a:xfrm>
                <a:off x="223314" y="6023682"/>
                <a:ext cx="5045164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ru-RU" sz="2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8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с</m:t>
                            </m:r>
                          </m:e>
                          <m:sup>
                            <m:r>
                              <a:rPr lang="ru-RU" sz="28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ru-RU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ru-RU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p>
                        <m:r>
                          <a:rPr lang="ru-RU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ru-RU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p>
                        <m:r>
                          <a:rPr lang="ru-RU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ru-RU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𝟔𝟒</m:t>
                    </m:r>
                    <m:r>
                      <a:rPr lang="ru-RU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ru-RU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ru-RU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</m:oMath>
                </a14:m>
                <a:r>
                  <a:rPr lang="ru-RU" sz="2800" b="1" dirty="0">
                    <a:solidFill>
                      <a:srgbClr val="C00000"/>
                    </a:solidFill>
                  </a:rPr>
                  <a:t>;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D7A63E7-A29F-A945-9A82-1D79AD94A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14" y="6023682"/>
                <a:ext cx="5045164" cy="440633"/>
              </a:xfrm>
              <a:prstGeom prst="rect">
                <a:avLst/>
              </a:prstGeom>
              <a:blipFill>
                <a:blip r:embed="rId5" cstate="print"/>
                <a:stretch>
                  <a:fillRect l="-1508" t="-19444" r="-3266" b="-44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E90088-485A-F548-A04E-0245EFED4F4F}"/>
                  </a:ext>
                </a:extLst>
              </p:cNvPr>
              <p:cNvSpPr txBox="1"/>
              <p:nvPr/>
            </p:nvSpPr>
            <p:spPr>
              <a:xfrm>
                <a:off x="3884966" y="6381709"/>
                <a:ext cx="113729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с=</m:t>
                      </m:r>
                      <m:r>
                        <a:rPr lang="ru-RU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ru-RU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8E90088-485A-F548-A04E-0245EFED4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966" y="6381709"/>
                <a:ext cx="1137299" cy="430887"/>
              </a:xfrm>
              <a:prstGeom prst="rect">
                <a:avLst/>
              </a:prstGeom>
              <a:blipFill>
                <a:blip r:embed="rId6" cstate="print"/>
                <a:stretch>
                  <a:fillRect l="-3333" r="-6667" b="-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93309F-5C66-BC4D-8635-176CB6BBEACD}"/>
                  </a:ext>
                </a:extLst>
              </p:cNvPr>
              <p:cNvSpPr txBox="1"/>
              <p:nvPr/>
            </p:nvSpPr>
            <p:spPr>
              <a:xfrm>
                <a:off x="7531817" y="871386"/>
                <a:ext cx="15004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ru-RU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ru-RU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ru-RU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ru-RU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793309F-5C66-BC4D-8635-176CB6BB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817" y="871386"/>
                <a:ext cx="1500411" cy="369332"/>
              </a:xfrm>
              <a:prstGeom prst="rect">
                <a:avLst/>
              </a:prstGeom>
              <a:blipFill>
                <a:blip r:embed="rId7" cstate="print"/>
                <a:stretch>
                  <a:fillRect l="-3361" r="-3361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08BE9C-89F5-D54C-B60C-38C6E37CE3E2}"/>
                  </a:ext>
                </a:extLst>
              </p:cNvPr>
              <p:cNvSpPr txBox="1"/>
              <p:nvPr/>
            </p:nvSpPr>
            <p:spPr>
              <a:xfrm>
                <a:off x="4303907" y="520196"/>
                <a:ext cx="4129527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ru-RU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8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с</m:t>
                              </m:r>
                            </m:e>
                            <m:sup>
                              <m:r>
                                <a:rPr lang="ru-RU" sz="28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ru-RU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ru-RU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e>
                        <m:sup>
                          <m:r>
                            <a:rPr lang="ru-RU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ru-RU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p>
                          <m:r>
                            <a:rPr lang="ru-RU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ru-RU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ru-RU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;  с=</m:t>
                      </m:r>
                      <m:r>
                        <a:rPr lang="ru-RU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008BE9C-89F5-D54C-B60C-38C6E37C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907" y="520196"/>
                <a:ext cx="4129527" cy="440633"/>
              </a:xfrm>
              <a:prstGeom prst="rect">
                <a:avLst/>
              </a:prstGeom>
              <a:blipFill>
                <a:blip r:embed="rId8" cstate="print"/>
                <a:stretch>
                  <a:fillRect l="-613" t="-5556" r="-1534" b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6CB0D652-2AC7-E34C-997D-B0C4E9813F0A}"/>
              </a:ext>
            </a:extLst>
          </p:cNvPr>
          <p:cNvSpPr txBox="1"/>
          <p:nvPr/>
        </p:nvSpPr>
        <p:spPr>
          <a:xfrm>
            <a:off x="6890109" y="6287995"/>
            <a:ext cx="190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Ответ. </a:t>
            </a:r>
          </a:p>
        </p:txBody>
      </p: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26CB0904-F316-9C4E-A264-DEBEB811C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819234"/>
              </p:ext>
            </p:extLst>
          </p:nvPr>
        </p:nvGraphicFramePr>
        <p:xfrm>
          <a:off x="8089034" y="6103090"/>
          <a:ext cx="105496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483">
                  <a:extLst>
                    <a:ext uri="{9D8B030D-6E8A-4147-A177-3AD203B41FA5}">
                      <a16:colId xmlns:a16="http://schemas.microsoft.com/office/drawing/2014/main" val="2414111219"/>
                    </a:ext>
                  </a:extLst>
                </a:gridCol>
              </a:tblGrid>
              <a:tr h="451235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Овал 31">
            <a:extLst>
              <a:ext uri="{FF2B5EF4-FFF2-40B4-BE49-F238E27FC236}">
                <a16:creationId xmlns:a16="http://schemas.microsoft.com/office/drawing/2014/main" id="{DE0F6C01-02C5-CB42-B6A9-DC2D354BE9B5}"/>
              </a:ext>
            </a:extLst>
          </p:cNvPr>
          <p:cNvSpPr/>
          <p:nvPr/>
        </p:nvSpPr>
        <p:spPr>
          <a:xfrm>
            <a:off x="8401618" y="675863"/>
            <a:ext cx="710567" cy="713796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A80F49-D4ED-DF4E-B981-8BB596B6A657}"/>
              </a:ext>
            </a:extLst>
          </p:cNvPr>
          <p:cNvSpPr txBox="1"/>
          <p:nvPr/>
        </p:nvSpPr>
        <p:spPr>
          <a:xfrm>
            <a:off x="6684876" y="-54227"/>
            <a:ext cx="26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(ОГЭ - №3)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4684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9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2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200"/>
                            </p:stCondLst>
                            <p:childTnLst>
                              <p:par>
                                <p:cTn id="53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2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12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9" grpId="0" animBg="1"/>
      <p:bldP spid="30" grpId="0"/>
      <p:bldP spid="3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73.jpeg">
            <a:extLst>
              <a:ext uri="{FF2B5EF4-FFF2-40B4-BE49-F238E27FC236}">
                <a16:creationId xmlns:a16="http://schemas.microsoft.com/office/drawing/2014/main" id="{91C4694B-85A7-1D48-836A-9BA5D99C113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475" y="1413451"/>
            <a:ext cx="3657600" cy="5291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37EA53-55F4-B443-A66A-6A9456177F2F}"/>
              </a:ext>
            </a:extLst>
          </p:cNvPr>
          <p:cNvSpPr txBox="1"/>
          <p:nvPr/>
        </p:nvSpPr>
        <p:spPr>
          <a:xfrm>
            <a:off x="21145" y="634302"/>
            <a:ext cx="4100052" cy="584775"/>
          </a:xfrm>
          <a:prstGeom prst="rect">
            <a:avLst/>
          </a:prstGeom>
          <a:solidFill>
            <a:srgbClr val="00FDFF"/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rgbClr val="002060"/>
                </a:solidFill>
              </a:rPr>
              <a:t>2. Пифагор в деревне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9092E59-40F5-A644-B313-97F3A3B4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5" y="-136800"/>
            <a:ext cx="6391582" cy="914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ЭКСКУРСИЯ С ПИФАГОРОМ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08D4775-6695-534C-BBE6-AF1A1A8EC45D}"/>
              </a:ext>
            </a:extLst>
          </p:cNvPr>
          <p:cNvSpPr/>
          <p:nvPr/>
        </p:nvSpPr>
        <p:spPr>
          <a:xfrm>
            <a:off x="4234899" y="661828"/>
            <a:ext cx="52601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Найдите</a:t>
            </a:r>
            <a:r>
              <a:rPr lang="ru-RU" sz="2800" spc="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расстояние</a:t>
            </a:r>
            <a:r>
              <a:rPr lang="ru-RU" sz="2800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ru-RU" sz="2800" spc="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д.</a:t>
            </a:r>
            <a:r>
              <a:rPr lang="ru-RU" sz="2800" spc="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Николаевка</a:t>
            </a:r>
            <a:r>
              <a:rPr lang="ru-RU" sz="2800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 тропинке </a:t>
            </a:r>
          </a:p>
          <a:p>
            <a:r>
              <a:rPr lang="ru-RU" sz="2800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мимо озера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ru-RU" sz="2800" spc="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800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Куличики.</a:t>
            </a:r>
            <a:r>
              <a:rPr lang="ru-RU" sz="2800" spc="-3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Ответ</a:t>
            </a:r>
            <a:r>
              <a:rPr lang="ru-RU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дайте в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километрах.</a:t>
            </a:r>
            <a:r>
              <a:rPr lang="ru-RU" sz="28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40FA1D-7DE5-F84F-AA46-C479B19ECB16}"/>
              </a:ext>
            </a:extLst>
          </p:cNvPr>
          <p:cNvSpPr txBox="1"/>
          <p:nvPr/>
        </p:nvSpPr>
        <p:spPr>
          <a:xfrm>
            <a:off x="445053" y="1277382"/>
            <a:ext cx="62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175541-8A79-6D40-9890-6552C9F63BA3}"/>
              </a:ext>
            </a:extLst>
          </p:cNvPr>
          <p:cNvSpPr txBox="1"/>
          <p:nvPr/>
        </p:nvSpPr>
        <p:spPr>
          <a:xfrm>
            <a:off x="3497157" y="6203571"/>
            <a:ext cx="62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595F90-93E1-8546-9EAF-AE1F928A5455}"/>
              </a:ext>
            </a:extLst>
          </p:cNvPr>
          <p:cNvSpPr txBox="1"/>
          <p:nvPr/>
        </p:nvSpPr>
        <p:spPr>
          <a:xfrm>
            <a:off x="3486148" y="1420981"/>
            <a:ext cx="461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EC07CA-A5D0-8E4D-8131-A9CDFDFADA7A}"/>
              </a:ext>
            </a:extLst>
          </p:cNvPr>
          <p:cNvSpPr txBox="1"/>
          <p:nvPr/>
        </p:nvSpPr>
        <p:spPr>
          <a:xfrm>
            <a:off x="2415538" y="3278506"/>
            <a:ext cx="62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8B8087-ECA9-294D-9112-A077885BC1CD}"/>
              </a:ext>
            </a:extLst>
          </p:cNvPr>
          <p:cNvSpPr txBox="1"/>
          <p:nvPr/>
        </p:nvSpPr>
        <p:spPr>
          <a:xfrm>
            <a:off x="1462270" y="6351568"/>
            <a:ext cx="62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98146F-2658-5C49-AE55-ECF002A3BD85}"/>
              </a:ext>
            </a:extLst>
          </p:cNvPr>
          <p:cNvSpPr txBox="1"/>
          <p:nvPr/>
        </p:nvSpPr>
        <p:spPr>
          <a:xfrm>
            <a:off x="1380934" y="1338937"/>
            <a:ext cx="120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24 км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85323B-6174-F640-895B-6A66A7C8963F}"/>
              </a:ext>
            </a:extLst>
          </p:cNvPr>
          <p:cNvSpPr txBox="1"/>
          <p:nvPr/>
        </p:nvSpPr>
        <p:spPr>
          <a:xfrm>
            <a:off x="4005042" y="3862753"/>
            <a:ext cx="95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30 км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C9CE678-DD0E-1B40-AB1E-835E3649AB73}"/>
              </a:ext>
            </a:extLst>
          </p:cNvPr>
          <p:cNvSpPr/>
          <p:nvPr/>
        </p:nvSpPr>
        <p:spPr>
          <a:xfrm>
            <a:off x="1936365" y="6295763"/>
            <a:ext cx="78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8 км</a:t>
            </a:r>
            <a:endParaRPr lang="ru-RU" sz="240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604C6D0-5732-954A-BF66-B31737EDEA26}"/>
              </a:ext>
            </a:extLst>
          </p:cNvPr>
          <p:cNvCxnSpPr>
            <a:cxnSpLocks/>
          </p:cNvCxnSpPr>
          <p:nvPr/>
        </p:nvCxnSpPr>
        <p:spPr>
          <a:xfrm>
            <a:off x="516167" y="1981315"/>
            <a:ext cx="1100135" cy="4388962"/>
          </a:xfrm>
          <a:prstGeom prst="line">
            <a:avLst/>
          </a:prstGeom>
          <a:ln w="730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ACA13C8-E83B-A748-8300-1AE3E045D2CB}"/>
              </a:ext>
            </a:extLst>
          </p:cNvPr>
          <p:cNvSpPr txBox="1"/>
          <p:nvPr/>
        </p:nvSpPr>
        <p:spPr>
          <a:xfrm>
            <a:off x="504531" y="3140241"/>
            <a:ext cx="38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?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792CD906-92E4-044B-B5F6-01464332024C}"/>
              </a:ext>
            </a:extLst>
          </p:cNvPr>
          <p:cNvCxnSpPr>
            <a:cxnSpLocks/>
          </p:cNvCxnSpPr>
          <p:nvPr/>
        </p:nvCxnSpPr>
        <p:spPr>
          <a:xfrm>
            <a:off x="1591841" y="1994976"/>
            <a:ext cx="51693" cy="4360995"/>
          </a:xfrm>
          <a:prstGeom prst="line">
            <a:avLst/>
          </a:prstGeom>
          <a:ln w="730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AD8131B4-6593-C64D-93C9-E1CB605ACD6A}"/>
              </a:ext>
            </a:extLst>
          </p:cNvPr>
          <p:cNvCxnSpPr>
            <a:cxnSpLocks/>
          </p:cNvCxnSpPr>
          <p:nvPr/>
        </p:nvCxnSpPr>
        <p:spPr>
          <a:xfrm>
            <a:off x="516167" y="1981315"/>
            <a:ext cx="1064038" cy="0"/>
          </a:xfrm>
          <a:prstGeom prst="line">
            <a:avLst/>
          </a:prstGeom>
          <a:ln w="889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84E42EEB-231E-9C45-B3F0-113AC59CE9A5}"/>
              </a:ext>
            </a:extLst>
          </p:cNvPr>
          <p:cNvCxnSpPr>
            <a:cxnSpLocks/>
          </p:cNvCxnSpPr>
          <p:nvPr/>
        </p:nvCxnSpPr>
        <p:spPr>
          <a:xfrm>
            <a:off x="1380934" y="1981315"/>
            <a:ext cx="0" cy="30468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5FAAAA77-3002-7C41-93C1-2A3366F2B1FE}"/>
              </a:ext>
            </a:extLst>
          </p:cNvPr>
          <p:cNvCxnSpPr/>
          <p:nvPr/>
        </p:nvCxnSpPr>
        <p:spPr>
          <a:xfrm>
            <a:off x="1356473" y="2286000"/>
            <a:ext cx="235368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26031F6-78EC-BD41-B50D-3C07F8DFDACC}"/>
              </a:ext>
            </a:extLst>
          </p:cNvPr>
          <p:cNvSpPr txBox="1"/>
          <p:nvPr/>
        </p:nvSpPr>
        <p:spPr>
          <a:xfrm>
            <a:off x="1627938" y="1814263"/>
            <a:ext cx="62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P</a:t>
            </a:r>
            <a:endParaRPr lang="ru-RU" sz="32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E4B13DA-F034-A54F-86DF-606609C0F15E}"/>
                  </a:ext>
                </a:extLst>
              </p:cNvPr>
              <p:cNvSpPr txBox="1"/>
              <p:nvPr/>
            </p:nvSpPr>
            <p:spPr>
              <a:xfrm>
                <a:off x="4986932" y="2477710"/>
                <a:ext cx="3640592" cy="321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НРК:  </m:t>
                      </m:r>
                    </m:oMath>
                  </m:oMathPara>
                </a14:m>
                <a:endParaRPr lang="ru-RU" sz="3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РК=30, </m:t>
                      </m:r>
                    </m:oMath>
                  </m:oMathPara>
                </a14:m>
                <a:endParaRPr lang="ru-RU" sz="3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НР=24−8=16</m:t>
                      </m:r>
                    </m:oMath>
                  </m:oMathPara>
                </a14:m>
                <a:endParaRPr lang="ru-RU" sz="3200" dirty="0"/>
              </a:p>
              <a:p>
                <a:r>
                  <a:rPr lang="ru-RU" sz="3200" dirty="0"/>
                  <a:t>НК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3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u-RU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2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ru-RU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ru-RU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200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e>
                          <m:sup>
                            <m:r>
                              <a:rPr lang="ru-RU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ru-RU" sz="3200" b="0" i="1" smtClean="0">
                        <a:latin typeface="Cambria Math" panose="02040503050406030204" pitchFamily="18" charset="0"/>
                      </a:rPr>
                      <m:t>==</m:t>
                    </m:r>
                    <m:rad>
                      <m:radPr>
                        <m:degHide m:val="on"/>
                        <m:ctrlPr>
                          <a:rPr lang="ru-RU" sz="3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3200" b="0" i="1" smtClean="0">
                            <a:latin typeface="Cambria Math" panose="02040503050406030204" pitchFamily="18" charset="0"/>
                          </a:rPr>
                          <m:t>900+256</m:t>
                        </m:r>
                      </m:e>
                    </m:rad>
                  </m:oMath>
                </a14:m>
                <a:endParaRPr lang="ru-RU" sz="3200" b="0" i="1" dirty="0">
                  <a:latin typeface="Cambria Math" panose="02040503050406030204" pitchFamily="18" charset="0"/>
                </a:endParaRPr>
              </a:p>
              <a:p>
                <a:r>
                  <a:rPr lang="ru-RU" sz="3200" b="0" dirty="0"/>
                  <a:t>НК </a:t>
                </a:r>
                <a14:m>
                  <m:oMath xmlns:m="http://schemas.openxmlformats.org/officeDocument/2006/math">
                    <m:r>
                      <a:rPr lang="ru-RU" sz="3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3200" i="1">
                            <a:latin typeface="Cambria Math" panose="02040503050406030204" pitchFamily="18" charset="0"/>
                          </a:rPr>
                          <m:t>1156</m:t>
                        </m:r>
                      </m:e>
                    </m:rad>
                    <m:r>
                      <a:rPr lang="ru-RU" sz="3200" b="0" i="1" smtClean="0">
                        <a:latin typeface="Cambria Math" panose="02040503050406030204" pitchFamily="18" charset="0"/>
                      </a:rPr>
                      <m:t>=34</m:t>
                    </m:r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4B13DA-F034-A54F-86DF-606609C0F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932" y="2477710"/>
                <a:ext cx="3640592" cy="3210110"/>
              </a:xfrm>
              <a:prstGeom prst="rect">
                <a:avLst/>
              </a:prstGeom>
              <a:blipFill>
                <a:blip r:embed="rId3" cstate="print"/>
                <a:stretch>
                  <a:fillRect l="-4181" b="-47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35FA6F7-D0A5-6A43-882C-46FBF2B25B37}"/>
              </a:ext>
            </a:extLst>
          </p:cNvPr>
          <p:cNvSpPr txBox="1"/>
          <p:nvPr/>
        </p:nvSpPr>
        <p:spPr>
          <a:xfrm>
            <a:off x="6667755" y="6261048"/>
            <a:ext cx="190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Ответ. </a:t>
            </a:r>
          </a:p>
        </p:txBody>
      </p:sp>
      <p:graphicFrame>
        <p:nvGraphicFramePr>
          <p:cNvPr id="44" name="Таблица 43">
            <a:extLst>
              <a:ext uri="{FF2B5EF4-FFF2-40B4-BE49-F238E27FC236}">
                <a16:creationId xmlns:a16="http://schemas.microsoft.com/office/drawing/2014/main" id="{AE148D16-8963-434A-B62C-70CFE0708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387316"/>
              </p:ext>
            </p:extLst>
          </p:nvPr>
        </p:nvGraphicFramePr>
        <p:xfrm>
          <a:off x="7952839" y="6060476"/>
          <a:ext cx="105496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483">
                  <a:extLst>
                    <a:ext uri="{9D8B030D-6E8A-4147-A177-3AD203B41FA5}">
                      <a16:colId xmlns:a16="http://schemas.microsoft.com/office/drawing/2014/main" val="2414111219"/>
                    </a:ext>
                  </a:extLst>
                </a:gridCol>
              </a:tblGrid>
              <a:tr h="451235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Правая фигурная скобка 24"/>
          <p:cNvSpPr/>
          <p:nvPr/>
        </p:nvSpPr>
        <p:spPr>
          <a:xfrm>
            <a:off x="3616656" y="1917510"/>
            <a:ext cx="184245" cy="4380932"/>
          </a:xfrm>
          <a:prstGeom prst="rightBrac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A28653-DBFE-4547-BF2F-DDEECD2E29C3}"/>
              </a:ext>
            </a:extLst>
          </p:cNvPr>
          <p:cNvSpPr txBox="1"/>
          <p:nvPr/>
        </p:nvSpPr>
        <p:spPr>
          <a:xfrm>
            <a:off x="6684876" y="-54227"/>
            <a:ext cx="26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(ОГЭ - №3)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4985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1" grpId="0"/>
      <p:bldP spid="42" grpId="0" animBg="1"/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89D670-C5E1-8243-B485-4D0CBB68C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0" t="69777" r="15943" b="6373"/>
          <a:stretch/>
        </p:blipFill>
        <p:spPr>
          <a:xfrm>
            <a:off x="5615044" y="764691"/>
            <a:ext cx="3512071" cy="3006966"/>
          </a:xfrm>
          <a:ln w="76200">
            <a:solidFill>
              <a:srgbClr val="8FEDD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795C53-A86A-7C4B-A707-C23BBF2A0608}"/>
              </a:ext>
            </a:extLst>
          </p:cNvPr>
          <p:cNvSpPr txBox="1"/>
          <p:nvPr/>
        </p:nvSpPr>
        <p:spPr>
          <a:xfrm>
            <a:off x="0" y="1219077"/>
            <a:ext cx="5589639" cy="2554545"/>
          </a:xfrm>
          <a:prstGeom prst="rect">
            <a:avLst/>
          </a:prstGeom>
          <a:noFill/>
          <a:ln w="88900">
            <a:solidFill>
              <a:srgbClr val="8FEDD7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окружности, описанной около треугольника АВС, лежит на стороне АВ. Радиус окружности равен 10. Найдите ВС, если АС = 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3CD6E-ABF7-EE43-85A7-46DEC2CB730E}"/>
              </a:ext>
            </a:extLst>
          </p:cNvPr>
          <p:cNvSpPr txBox="1"/>
          <p:nvPr/>
        </p:nvSpPr>
        <p:spPr>
          <a:xfrm>
            <a:off x="-25405" y="634302"/>
            <a:ext cx="5568494" cy="584775"/>
          </a:xfrm>
          <a:prstGeom prst="rect">
            <a:avLst/>
          </a:prstGeom>
          <a:solidFill>
            <a:srgbClr val="00FDFF"/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rgbClr val="002060"/>
                </a:solidFill>
              </a:rPr>
              <a:t>   </a:t>
            </a:r>
            <a:r>
              <a:rPr lang="en-US" sz="3200" b="1" dirty="0">
                <a:ln/>
                <a:solidFill>
                  <a:srgbClr val="002060"/>
                </a:solidFill>
              </a:rPr>
              <a:t>3</a:t>
            </a:r>
            <a:r>
              <a:rPr lang="ru-RU" sz="3200" b="1" dirty="0">
                <a:ln/>
                <a:solidFill>
                  <a:srgbClr val="002060"/>
                </a:solidFill>
              </a:rPr>
              <a:t>. Пифагор в окружности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477C8B2-6949-7645-A29B-9BDE0267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5705"/>
            <a:ext cx="6391582" cy="914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ЭКСКУРСИЯ С ПИФАГОРОМ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6E7B13-0D9D-9944-AE39-F59479089E2A}"/>
              </a:ext>
            </a:extLst>
          </p:cNvPr>
          <p:cNvSpPr txBox="1"/>
          <p:nvPr/>
        </p:nvSpPr>
        <p:spPr>
          <a:xfrm>
            <a:off x="6002594" y="1219077"/>
            <a:ext cx="75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96F90-9C8E-A844-B07F-456FDF021B48}"/>
              </a:ext>
            </a:extLst>
          </p:cNvPr>
          <p:cNvSpPr txBox="1"/>
          <p:nvPr/>
        </p:nvSpPr>
        <p:spPr>
          <a:xfrm>
            <a:off x="7762569" y="1219077"/>
            <a:ext cx="46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?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510A7C3-59DD-D640-9305-F69985BE4F9F}"/>
              </a:ext>
            </a:extLst>
          </p:cNvPr>
          <p:cNvCxnSpPr>
            <a:cxnSpLocks/>
          </p:cNvCxnSpPr>
          <p:nvPr/>
        </p:nvCxnSpPr>
        <p:spPr>
          <a:xfrm>
            <a:off x="6356555" y="2330245"/>
            <a:ext cx="1175262" cy="0"/>
          </a:xfrm>
          <a:prstGeom prst="line">
            <a:avLst/>
          </a:prstGeom>
          <a:ln w="73025"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A06D13-A7B6-7D40-8B47-D560FB753104}"/>
              </a:ext>
            </a:extLst>
          </p:cNvPr>
          <p:cNvSpPr txBox="1"/>
          <p:nvPr/>
        </p:nvSpPr>
        <p:spPr>
          <a:xfrm>
            <a:off x="6648409" y="2330245"/>
            <a:ext cx="75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10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188828D-D53D-144E-83AB-D6B0C89E35EF}"/>
              </a:ext>
            </a:extLst>
          </p:cNvPr>
          <p:cNvCxnSpPr>
            <a:cxnSpLocks/>
          </p:cNvCxnSpPr>
          <p:nvPr/>
        </p:nvCxnSpPr>
        <p:spPr>
          <a:xfrm>
            <a:off x="6750821" y="1511464"/>
            <a:ext cx="314519" cy="128639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4A9C7CF-8979-8E41-A277-A57472EAD666}"/>
              </a:ext>
            </a:extLst>
          </p:cNvPr>
          <p:cNvCxnSpPr>
            <a:cxnSpLocks/>
          </p:cNvCxnSpPr>
          <p:nvPr/>
        </p:nvCxnSpPr>
        <p:spPr>
          <a:xfrm flipH="1">
            <a:off x="7057465" y="1312889"/>
            <a:ext cx="201199" cy="327214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1526DA-A329-C942-9043-30C288C1CD3E}"/>
                  </a:ext>
                </a:extLst>
              </p:cNvPr>
              <p:cNvSpPr txBox="1"/>
              <p:nvPr/>
            </p:nvSpPr>
            <p:spPr>
              <a:xfrm>
                <a:off x="1052167" y="4282153"/>
                <a:ext cx="7430921" cy="1501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𝑨𝑪𝑩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𝟗𝟎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=&gt;</m:t>
                    </m:r>
                    <m:r>
                      <a:rPr lang="ru-RU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по т. Пифагора:</m:t>
                    </m:r>
                  </m:oMath>
                </a14:m>
                <a:endParaRPr lang="ru-RU" sz="28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𝐶𝐵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=20, 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=16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20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16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400−256</m:t>
                          </m:r>
                        </m:e>
                      </m:ra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144</m:t>
                          </m:r>
                        </m:e>
                      </m:ra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=12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01526DA-A329-C942-9043-30C288C1C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67" y="4282153"/>
                <a:ext cx="7430921" cy="1501180"/>
              </a:xfrm>
              <a:prstGeom prst="rect">
                <a:avLst/>
              </a:prstGeom>
              <a:blipFill>
                <a:blip r:embed="rId3" cstate="print"/>
                <a:stretch>
                  <a:fillRect l="-341" t="-25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3BA37DF-8317-7145-A314-82C1D65B7CC3}"/>
              </a:ext>
            </a:extLst>
          </p:cNvPr>
          <p:cNvSpPr txBox="1"/>
          <p:nvPr/>
        </p:nvSpPr>
        <p:spPr>
          <a:xfrm>
            <a:off x="6580546" y="6176741"/>
            <a:ext cx="190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Ответ. </a:t>
            </a: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2003DD2E-4FC8-A441-A485-0BA9EFD6A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506020"/>
              </p:ext>
            </p:extLst>
          </p:nvPr>
        </p:nvGraphicFramePr>
        <p:xfrm>
          <a:off x="7806815" y="5942489"/>
          <a:ext cx="105496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483">
                  <a:extLst>
                    <a:ext uri="{9D8B030D-6E8A-4147-A177-3AD203B41FA5}">
                      <a16:colId xmlns:a16="http://schemas.microsoft.com/office/drawing/2014/main" val="2414111219"/>
                    </a:ext>
                  </a:extLst>
                </a:gridCol>
              </a:tblGrid>
              <a:tr h="267500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40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40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E2B9950-1D23-EE4E-B89C-EE1F652FBAFB}"/>
              </a:ext>
            </a:extLst>
          </p:cNvPr>
          <p:cNvSpPr/>
          <p:nvPr/>
        </p:nvSpPr>
        <p:spPr>
          <a:xfrm>
            <a:off x="147484" y="3827767"/>
            <a:ext cx="8714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Вписанный угол, опирающийся на полуокружность, равен 90</a:t>
            </a:r>
            <a:r>
              <a:rPr lang="ru-RU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44AF17-5864-6A48-BB4A-3BC0773D1862}"/>
              </a:ext>
            </a:extLst>
          </p:cNvPr>
          <p:cNvSpPr txBox="1"/>
          <p:nvPr/>
        </p:nvSpPr>
        <p:spPr>
          <a:xfrm>
            <a:off x="6684876" y="-54227"/>
            <a:ext cx="26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(ОГЭ - №3)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6164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2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2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24" grpId="0" animBg="1"/>
      <p:bldP spid="25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1381E2-1853-0C4E-A946-8521E283C9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297009"/>
            <a:ext cx="3775588" cy="45963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795C53-A86A-7C4B-A707-C23BBF2A0608}"/>
              </a:ext>
            </a:extLst>
          </p:cNvPr>
          <p:cNvSpPr txBox="1"/>
          <p:nvPr/>
        </p:nvSpPr>
        <p:spPr>
          <a:xfrm>
            <a:off x="-14132" y="1115721"/>
            <a:ext cx="4792610" cy="1077218"/>
          </a:xfrm>
          <a:prstGeom prst="rect">
            <a:avLst/>
          </a:prstGeom>
          <a:noFill/>
          <a:ln w="88900">
            <a:solidFill>
              <a:srgbClr val="8FEDD7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/>
              <a:t>Найдите тангенс угла </a:t>
            </a:r>
            <a:r>
              <a:rPr lang="en" sz="3200" i="1" dirty="0"/>
              <a:t>AOB</a:t>
            </a:r>
            <a:r>
              <a:rPr lang="en" sz="3200" dirty="0"/>
              <a:t>. </a:t>
            </a:r>
            <a:r>
              <a:rPr lang="ru-RU" sz="3200" dirty="0"/>
              <a:t>Размер клетки 1 × 1.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3CD6E-ABF7-EE43-85A7-46DEC2CB730E}"/>
              </a:ext>
            </a:extLst>
          </p:cNvPr>
          <p:cNvSpPr txBox="1"/>
          <p:nvPr/>
        </p:nvSpPr>
        <p:spPr>
          <a:xfrm>
            <a:off x="-66002" y="517176"/>
            <a:ext cx="6898153" cy="584775"/>
          </a:xfrm>
          <a:prstGeom prst="rect">
            <a:avLst/>
          </a:prstGeom>
          <a:solidFill>
            <a:srgbClr val="00FDFF"/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rgbClr val="002060"/>
                </a:solidFill>
              </a:rPr>
              <a:t>   </a:t>
            </a:r>
            <a:r>
              <a:rPr lang="en-US" sz="3200" b="1" dirty="0">
                <a:ln/>
                <a:solidFill>
                  <a:srgbClr val="002060"/>
                </a:solidFill>
              </a:rPr>
              <a:t>4</a:t>
            </a:r>
            <a:r>
              <a:rPr lang="ru-RU" sz="3200" b="1" dirty="0">
                <a:ln/>
                <a:solidFill>
                  <a:srgbClr val="002060"/>
                </a:solidFill>
              </a:rPr>
              <a:t>. Пифагор на квадратной решетке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477C8B2-6949-7645-A29B-9BDE0267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94" y="-136197"/>
            <a:ext cx="6391582" cy="914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ЭКСКУРСИЯ С ПИФАГОРОМ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6E7B13-0D9D-9944-AE39-F59479089E2A}"/>
              </a:ext>
            </a:extLst>
          </p:cNvPr>
          <p:cNvSpPr txBox="1"/>
          <p:nvPr/>
        </p:nvSpPr>
        <p:spPr>
          <a:xfrm>
            <a:off x="352002" y="4084329"/>
            <a:ext cx="75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1</a:t>
            </a:r>
            <a:r>
              <a:rPr lang="en-US" sz="2800" b="1" dirty="0">
                <a:solidFill>
                  <a:srgbClr val="C00000"/>
                </a:solidFill>
              </a:rPr>
              <a:t>0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96F90-9C8E-A844-B07F-456FDF021B48}"/>
              </a:ext>
            </a:extLst>
          </p:cNvPr>
          <p:cNvSpPr txBox="1"/>
          <p:nvPr/>
        </p:nvSpPr>
        <p:spPr>
          <a:xfrm>
            <a:off x="5581828" y="1060843"/>
            <a:ext cx="222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tg ∠</a:t>
            </a:r>
            <a:r>
              <a:rPr lang="en-US" sz="3200" b="1" i="1" dirty="0">
                <a:solidFill>
                  <a:srgbClr val="C00000"/>
                </a:solidFill>
              </a:rPr>
              <a:t>AOB</a:t>
            </a:r>
            <a:r>
              <a:rPr lang="en-US" sz="3200" b="1" dirty="0">
                <a:solidFill>
                  <a:srgbClr val="C00000"/>
                </a:solidFill>
              </a:rPr>
              <a:t> - </a:t>
            </a:r>
            <a:r>
              <a:rPr lang="ru-RU" sz="32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06D13-A7B6-7D40-8B47-D560FB753104}"/>
              </a:ext>
            </a:extLst>
          </p:cNvPr>
          <p:cNvSpPr txBox="1"/>
          <p:nvPr/>
        </p:nvSpPr>
        <p:spPr>
          <a:xfrm>
            <a:off x="921274" y="2669119"/>
            <a:ext cx="45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5</a:t>
            </a:r>
            <a:endParaRPr lang="ru-RU" sz="2800" b="1" dirty="0">
              <a:solidFill>
                <a:srgbClr val="C00000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188828D-D53D-144E-83AB-D6B0C89E35EF}"/>
              </a:ext>
            </a:extLst>
          </p:cNvPr>
          <p:cNvCxnSpPr>
            <a:cxnSpLocks/>
          </p:cNvCxnSpPr>
          <p:nvPr/>
        </p:nvCxnSpPr>
        <p:spPr>
          <a:xfrm>
            <a:off x="2732373" y="4214008"/>
            <a:ext cx="218342" cy="32135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4A9C7CF-8979-8E41-A277-A57472EAD666}"/>
              </a:ext>
            </a:extLst>
          </p:cNvPr>
          <p:cNvCxnSpPr>
            <a:cxnSpLocks/>
          </p:cNvCxnSpPr>
          <p:nvPr/>
        </p:nvCxnSpPr>
        <p:spPr>
          <a:xfrm flipH="1">
            <a:off x="2732112" y="3892248"/>
            <a:ext cx="358793" cy="327214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3BA37DF-8317-7145-A314-82C1D65B7CC3}"/>
              </a:ext>
            </a:extLst>
          </p:cNvPr>
          <p:cNvSpPr txBox="1"/>
          <p:nvPr/>
        </p:nvSpPr>
        <p:spPr>
          <a:xfrm>
            <a:off x="6071005" y="6176741"/>
            <a:ext cx="190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Ответ.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B238961-2556-6E41-974D-660B24047A6B}"/>
              </a:ext>
            </a:extLst>
          </p:cNvPr>
          <p:cNvCxnSpPr>
            <a:cxnSpLocks/>
          </p:cNvCxnSpPr>
          <p:nvPr/>
        </p:nvCxnSpPr>
        <p:spPr>
          <a:xfrm>
            <a:off x="375062" y="2698457"/>
            <a:ext cx="3025463" cy="0"/>
          </a:xfrm>
          <a:prstGeom prst="line">
            <a:avLst/>
          </a:prstGeom>
          <a:ln w="7302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51BF7BC-C41F-9B4A-8088-2EC5761E2E08}"/>
              </a:ext>
            </a:extLst>
          </p:cNvPr>
          <p:cNvCxnSpPr>
            <a:cxnSpLocks/>
          </p:cNvCxnSpPr>
          <p:nvPr/>
        </p:nvCxnSpPr>
        <p:spPr>
          <a:xfrm>
            <a:off x="352002" y="6478710"/>
            <a:ext cx="3025463" cy="0"/>
          </a:xfrm>
          <a:prstGeom prst="line">
            <a:avLst/>
          </a:prstGeom>
          <a:ln w="7302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29AC8B6-6DF7-9D41-B58B-3DE975C08ACD}"/>
              </a:ext>
            </a:extLst>
          </p:cNvPr>
          <p:cNvCxnSpPr>
            <a:cxnSpLocks/>
          </p:cNvCxnSpPr>
          <p:nvPr/>
        </p:nvCxnSpPr>
        <p:spPr>
          <a:xfrm flipH="1">
            <a:off x="375060" y="2698457"/>
            <a:ext cx="23147" cy="3770671"/>
          </a:xfrm>
          <a:prstGeom prst="line">
            <a:avLst/>
          </a:prstGeom>
          <a:ln w="7302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E20371B2-69C5-7641-895F-C867043AE034}"/>
              </a:ext>
            </a:extLst>
          </p:cNvPr>
          <p:cNvCxnSpPr>
            <a:cxnSpLocks/>
          </p:cNvCxnSpPr>
          <p:nvPr/>
        </p:nvCxnSpPr>
        <p:spPr>
          <a:xfrm>
            <a:off x="3394171" y="2683633"/>
            <a:ext cx="0" cy="3770671"/>
          </a:xfrm>
          <a:prstGeom prst="line">
            <a:avLst/>
          </a:prstGeom>
          <a:ln w="7302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44E8688-0647-904A-B1B7-6AF4B7050C24}"/>
              </a:ext>
            </a:extLst>
          </p:cNvPr>
          <p:cNvCxnSpPr>
            <a:cxnSpLocks/>
          </p:cNvCxnSpPr>
          <p:nvPr/>
        </p:nvCxnSpPr>
        <p:spPr>
          <a:xfrm>
            <a:off x="2271252" y="2697743"/>
            <a:ext cx="1122919" cy="1551450"/>
          </a:xfrm>
          <a:prstGeom prst="line">
            <a:avLst/>
          </a:prstGeom>
          <a:ln w="73025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Дуга 34">
            <a:extLst>
              <a:ext uri="{FF2B5EF4-FFF2-40B4-BE49-F238E27FC236}">
                <a16:creationId xmlns:a16="http://schemas.microsoft.com/office/drawing/2014/main" id="{30CCFA8E-C3BE-D34A-B09E-46CDFF5CF75D}"/>
              </a:ext>
            </a:extLst>
          </p:cNvPr>
          <p:cNvSpPr/>
          <p:nvPr/>
        </p:nvSpPr>
        <p:spPr>
          <a:xfrm>
            <a:off x="589212" y="5235677"/>
            <a:ext cx="782387" cy="941064"/>
          </a:xfrm>
          <a:prstGeom prst="arc">
            <a:avLst/>
          </a:prstGeom>
          <a:ln w="698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AEA3A9-E6BE-E444-8251-019952E3DEA1}"/>
              </a:ext>
            </a:extLst>
          </p:cNvPr>
          <p:cNvSpPr txBox="1"/>
          <p:nvPr/>
        </p:nvSpPr>
        <p:spPr>
          <a:xfrm>
            <a:off x="2738978" y="2676238"/>
            <a:ext cx="35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D7E5F8-86A0-5049-83F6-DBE65E26D9E6}"/>
              </a:ext>
            </a:extLst>
          </p:cNvPr>
          <p:cNvSpPr txBox="1"/>
          <p:nvPr/>
        </p:nvSpPr>
        <p:spPr>
          <a:xfrm>
            <a:off x="3443981" y="3079361"/>
            <a:ext cx="35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A504E9-1F80-ED41-927E-E64E1413E9D7}"/>
              </a:ext>
            </a:extLst>
          </p:cNvPr>
          <p:cNvSpPr txBox="1"/>
          <p:nvPr/>
        </p:nvSpPr>
        <p:spPr>
          <a:xfrm>
            <a:off x="3408220" y="5299296"/>
            <a:ext cx="35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6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C15498-2EA2-4041-BC90-3A70BE60C2D5}"/>
              </a:ext>
            </a:extLst>
          </p:cNvPr>
          <p:cNvSpPr txBox="1"/>
          <p:nvPr/>
        </p:nvSpPr>
        <p:spPr>
          <a:xfrm>
            <a:off x="1848734" y="6399495"/>
            <a:ext cx="35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  <a:endParaRPr lang="ru-RU" sz="28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A5B3C7C7-A3A5-8343-9829-318697E0B709}"/>
                  </a:ext>
                </a:extLst>
              </p:cNvPr>
              <p:cNvSpPr/>
              <p:nvPr/>
            </p:nvSpPr>
            <p:spPr>
              <a:xfrm>
                <a:off x="-14133" y="2311119"/>
                <a:ext cx="4969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ru-RU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5B3C7C7-A3A5-8343-9829-318697E0B7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133" y="2311119"/>
                <a:ext cx="496996" cy="523220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74DBCF56-AC50-774E-80D8-D6EE9E2B3CD8}"/>
                  </a:ext>
                </a:extLst>
              </p:cNvPr>
              <p:cNvSpPr/>
              <p:nvPr/>
            </p:nvSpPr>
            <p:spPr>
              <a:xfrm>
                <a:off x="3383075" y="2287119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ru-RU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4DBCF56-AC50-774E-80D8-D6EE9E2B3C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075" y="2287119"/>
                <a:ext cx="535723" cy="52322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002D9A11-6EFB-0246-BF5A-72B56C4AF23D}"/>
                  </a:ext>
                </a:extLst>
              </p:cNvPr>
              <p:cNvSpPr/>
              <p:nvPr/>
            </p:nvSpPr>
            <p:spPr>
              <a:xfrm>
                <a:off x="3383075" y="6293009"/>
                <a:ext cx="5048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ru-RU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02D9A11-6EFB-0246-BF5A-72B56C4AF2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075" y="6293009"/>
                <a:ext cx="504882" cy="523220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9BA664B-E678-E84C-9761-55BAC80AF991}"/>
                  </a:ext>
                </a:extLst>
              </p:cNvPr>
              <p:cNvSpPr txBox="1"/>
              <p:nvPr/>
            </p:nvSpPr>
            <p:spPr>
              <a:xfrm>
                <a:off x="4464487" y="4923622"/>
                <a:ext cx="4241161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m:t>tg</m:t>
                      </m:r>
                      <m:r>
                        <m:rPr>
                          <m:nor/>
                        </m:rP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m:t> ∠</m:t>
                      </m:r>
                      <m:r>
                        <m:rPr>
                          <m:nor/>
                        </m:rPr>
                        <a:rPr lang="en-US" sz="2800" b="1" i="1" dirty="0" smtClean="0">
                          <a:solidFill>
                            <a:srgbClr val="C00000"/>
                          </a:solidFill>
                        </a:rPr>
                        <m:t>AOB</m:t>
                      </m:r>
                      <m:r>
                        <a:rPr 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𝑶𝑨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9BA664B-E678-E84C-9761-55BAC80AF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487" y="4923622"/>
                <a:ext cx="4241161" cy="818237"/>
              </a:xfrm>
              <a:prstGeom prst="rect">
                <a:avLst/>
              </a:prstGeom>
              <a:blipFill>
                <a:blip r:embed="rId9"/>
                <a:stretch>
                  <a:fillRect l="-1796" r="-1497" b="-13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1DA919-B95F-C54B-BDE4-C6138BC9EBAD}"/>
                  </a:ext>
                </a:extLst>
              </p:cNvPr>
              <p:cNvSpPr txBox="1"/>
              <p:nvPr/>
            </p:nvSpPr>
            <p:spPr>
              <a:xfrm>
                <a:off x="1297149" y="3923681"/>
                <a:ext cx="1227578" cy="512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sz="24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e>
                      </m:rad>
                    </m:oMath>
                  </m:oMathPara>
                </a14:m>
                <a:endParaRPr lang="ru-RU" sz="2400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A1DA919-B95F-C54B-BDE4-C6138BC9E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149" y="3923681"/>
                <a:ext cx="1227578" cy="512704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87CD24A-E2DA-7E4E-8F76-2527D6698478}"/>
                  </a:ext>
                </a:extLst>
              </p:cNvPr>
              <p:cNvSpPr txBox="1"/>
              <p:nvPr/>
            </p:nvSpPr>
            <p:spPr>
              <a:xfrm>
                <a:off x="2728228" y="3149972"/>
                <a:ext cx="5413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87CD24A-E2DA-7E4E-8F76-2527D6698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228" y="3149972"/>
                <a:ext cx="541352" cy="523220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CEFBEB8-B368-9345-B448-391B3E4C045E}"/>
                  </a:ext>
                </a:extLst>
              </p:cNvPr>
              <p:cNvSpPr txBox="1"/>
              <p:nvPr/>
            </p:nvSpPr>
            <p:spPr>
              <a:xfrm>
                <a:off x="1981463" y="5089176"/>
                <a:ext cx="5413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EFBEB8-B368-9345-B448-391B3E4C0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463" y="5089176"/>
                <a:ext cx="541352" cy="523220"/>
              </a:xfrm>
              <a:prstGeom prst="rect">
                <a:avLst/>
              </a:prstGeom>
              <a:blipFill>
                <a:blip r:embed="rId12" cstate="print"/>
                <a:stretch>
                  <a:fillRect l="-6977" r="-16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2003DD2E-4FC8-A441-A485-0BA9EFD6A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987280"/>
              </p:ext>
            </p:extLst>
          </p:nvPr>
        </p:nvGraphicFramePr>
        <p:xfrm>
          <a:off x="7374194" y="6060476"/>
          <a:ext cx="1769808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187">
                  <a:extLst>
                    <a:ext uri="{9D8B030D-6E8A-4147-A177-3AD203B41FA5}">
                      <a16:colId xmlns:a16="http://schemas.microsoft.com/office/drawing/2014/main" val="2414111219"/>
                    </a:ext>
                  </a:extLst>
                </a:gridCol>
                <a:gridCol w="560441">
                  <a:extLst>
                    <a:ext uri="{9D8B030D-6E8A-4147-A177-3AD203B41FA5}">
                      <a16:colId xmlns:a16="http://schemas.microsoft.com/office/drawing/2014/main" val="229581942"/>
                    </a:ext>
                  </a:extLst>
                </a:gridCol>
              </a:tblGrid>
              <a:tr h="267500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40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lang="ru-RU" sz="40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40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65BC9C-AEF1-904D-96F7-E1213383A973}"/>
                  </a:ext>
                </a:extLst>
              </p:cNvPr>
              <p:cNvSpPr txBox="1"/>
              <p:nvPr/>
            </p:nvSpPr>
            <p:spPr>
              <a:xfrm>
                <a:off x="4913818" y="1652224"/>
                <a:ext cx="3119444" cy="521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 dirty="0" smtClean="0">
                          <a:solidFill>
                            <a:srgbClr val="C00000"/>
                          </a:solidFill>
                        </a:rPr>
                        <m:t>tg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rgbClr val="C00000"/>
                          </a:solidFill>
                        </a:rPr>
                        <m:t> ∠</m:t>
                      </m:r>
                      <m:r>
                        <m:rPr>
                          <m:nor/>
                        </m:rPr>
                        <a:rPr lang="en-US" b="1" i="1" dirty="0" smtClean="0">
                          <a:solidFill>
                            <a:srgbClr val="C00000"/>
                          </a:solidFill>
                        </a:rPr>
                        <m:t>AOB</m:t>
                      </m:r>
                      <m:r>
                        <a:rPr lang="en-US" b="1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противолеж. катет</m:t>
                          </m:r>
                        </m:num>
                        <m:den>
                          <m:r>
                            <a:rPr lang="ru-RU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прилежащ. катет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E65BC9C-AEF1-904D-96F7-E1213383A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818" y="1652224"/>
                <a:ext cx="3119444" cy="521233"/>
              </a:xfrm>
              <a:prstGeom prst="rect">
                <a:avLst/>
              </a:prstGeom>
              <a:blipFill>
                <a:blip r:embed="rId13" cstate="print"/>
                <a:stretch>
                  <a:fillRect l="-1215" r="-405"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C39BBC-632B-3B42-AEFC-F6989615819A}"/>
                  </a:ext>
                </a:extLst>
              </p:cNvPr>
              <p:cNvSpPr txBox="1"/>
              <p:nvPr/>
            </p:nvSpPr>
            <p:spPr>
              <a:xfrm>
                <a:off x="3635516" y="2388594"/>
                <a:ext cx="5508484" cy="40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𝐶𝑂𝐵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𝑂𝐵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=12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5;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𝑂𝐵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125</m:t>
                          </m:r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C39BBC-632B-3B42-AEFC-F69896158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516" y="2388594"/>
                <a:ext cx="5508484" cy="407547"/>
              </a:xfrm>
              <a:prstGeom prst="rect">
                <a:avLst/>
              </a:prstGeom>
              <a:blipFill>
                <a:blip r:embed="rId14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3EAFCA-CE8C-A24E-A9E6-BAD7695F234F}"/>
                  </a:ext>
                </a:extLst>
              </p:cNvPr>
              <p:cNvSpPr txBox="1"/>
              <p:nvPr/>
            </p:nvSpPr>
            <p:spPr>
              <a:xfrm>
                <a:off x="3962262" y="2834339"/>
                <a:ext cx="4995758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𝐴𝑂𝐸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=100</m:t>
                      </m:r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𝑂𝐴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100</m:t>
                          </m:r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3EAFCA-CE8C-A24E-A9E6-BAD7695F2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262" y="2834339"/>
                <a:ext cx="4995758" cy="401970"/>
              </a:xfrm>
              <a:prstGeom prst="rect">
                <a:avLst/>
              </a:prstGeom>
              <a:blipFill>
                <a:blip r:embed="rId1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0644C-F50B-E240-83C7-7AB2D52ABBFE}"/>
                  </a:ext>
                </a:extLst>
              </p:cNvPr>
              <p:cNvSpPr txBox="1"/>
              <p:nvPr/>
            </p:nvSpPr>
            <p:spPr>
              <a:xfrm>
                <a:off x="4017541" y="3315974"/>
                <a:ext cx="4620210" cy="40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𝐵𝐷𝐴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;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0644C-F50B-E240-83C7-7AB2D52AB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541" y="3315974"/>
                <a:ext cx="4620210" cy="407547"/>
              </a:xfrm>
              <a:prstGeom prst="rect">
                <a:avLst/>
              </a:prstGeom>
              <a:blipFill>
                <a:blip r:embed="rId1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3B423-7670-384F-8F97-8E8433960F39}"/>
                  </a:ext>
                </a:extLst>
              </p:cNvPr>
              <p:cNvSpPr txBox="1"/>
              <p:nvPr/>
            </p:nvSpPr>
            <p:spPr>
              <a:xfrm>
                <a:off x="4073634" y="3803186"/>
                <a:ext cx="4484205" cy="1051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𝐴𝑂𝐵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𝑂𝐵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125</m:t>
                                  </m:r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125=125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3B423-7670-384F-8F97-8E8433960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34" y="3803186"/>
                <a:ext cx="4484205" cy="105176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846609A-21F2-4A44-98C6-5B4E93642E9D}"/>
              </a:ext>
            </a:extLst>
          </p:cNvPr>
          <p:cNvSpPr txBox="1"/>
          <p:nvPr/>
        </p:nvSpPr>
        <p:spPr>
          <a:xfrm>
            <a:off x="6684876" y="-54227"/>
            <a:ext cx="26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(ОГЭ - №3)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007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6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30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000"/>
                            </p:stCondLst>
                            <p:childTnLst>
                              <p:par>
                                <p:cTn id="7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0"/>
                            </p:stCondLst>
                            <p:childTnLst>
                              <p:par>
                                <p:cTn id="8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2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4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6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76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96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98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18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25" grpId="0"/>
      <p:bldP spid="35" grpId="0" animBg="1"/>
      <p:bldP spid="40" grpId="0"/>
      <p:bldP spid="41" grpId="0"/>
      <p:bldP spid="42" grpId="0"/>
      <p:bldP spid="43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5" grpId="0" animBg="1"/>
      <p:bldP spid="2" grpId="0"/>
      <p:bldP spid="4" grpId="0"/>
      <p:bldP spid="5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E12337-966A-9E43-A0B9-7467B223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192" y="-31768"/>
            <a:ext cx="6391582" cy="914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ЭКСКУРСИЯ С ПИФАГОРОМ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54CB848-67EA-D44E-BE49-1DA2D2650AF0}"/>
              </a:ext>
            </a:extLst>
          </p:cNvPr>
          <p:cNvSpPr txBox="1">
            <a:spLocks/>
          </p:cNvSpPr>
          <p:nvPr/>
        </p:nvSpPr>
        <p:spPr>
          <a:xfrm>
            <a:off x="0" y="604684"/>
            <a:ext cx="234038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Задача 1.</a:t>
            </a:r>
          </a:p>
        </p:txBody>
      </p:sp>
      <p:pic>
        <p:nvPicPr>
          <p:cNvPr id="7" name="image14.jpeg">
            <a:extLst>
              <a:ext uri="{FF2B5EF4-FFF2-40B4-BE49-F238E27FC236}">
                <a16:creationId xmlns:a16="http://schemas.microsoft.com/office/drawing/2014/main" id="{10C6D137-D8A9-3945-9E47-A7937BA4B8E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22321"/>
            <a:ext cx="7787148" cy="5235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6874D-E4A0-F446-8A5B-6635DF0145F1}"/>
              </a:ext>
            </a:extLst>
          </p:cNvPr>
          <p:cNvSpPr txBox="1"/>
          <p:nvPr/>
        </p:nvSpPr>
        <p:spPr>
          <a:xfrm>
            <a:off x="992750" y="5407744"/>
            <a:ext cx="589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875EA5-04E5-534F-824E-0AE96D0311D0}"/>
              </a:ext>
            </a:extLst>
          </p:cNvPr>
          <p:cNvSpPr txBox="1"/>
          <p:nvPr/>
        </p:nvSpPr>
        <p:spPr>
          <a:xfrm>
            <a:off x="3893574" y="2163475"/>
            <a:ext cx="531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ЖД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86EDC9-30BE-DD43-9A93-CD7707CB132F}"/>
              </a:ext>
            </a:extLst>
          </p:cNvPr>
          <p:cNvSpPr/>
          <p:nvPr/>
        </p:nvSpPr>
        <p:spPr>
          <a:xfrm>
            <a:off x="2340384" y="739689"/>
            <a:ext cx="65233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Найдите расстояние от сарая до жилого дома.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Ответ</a:t>
            </a:r>
            <a:r>
              <a:rPr lang="ru-RU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дайте</a:t>
            </a:r>
            <a:r>
              <a:rPr lang="ru-RU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метрах.</a:t>
            </a:r>
            <a:r>
              <a:rPr lang="ru-RU" sz="28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98472-E2B8-F244-BC38-5AA5ACA12D7E}"/>
              </a:ext>
            </a:extLst>
          </p:cNvPr>
          <p:cNvSpPr txBox="1"/>
          <p:nvPr/>
        </p:nvSpPr>
        <p:spPr>
          <a:xfrm>
            <a:off x="6828503" y="2433485"/>
            <a:ext cx="63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1м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A7C5982-13CF-E440-8FA9-7843DE2C4EFA}"/>
              </a:ext>
            </a:extLst>
          </p:cNvPr>
          <p:cNvCxnSpPr>
            <a:cxnSpLocks/>
          </p:cNvCxnSpPr>
          <p:nvPr/>
        </p:nvCxnSpPr>
        <p:spPr>
          <a:xfrm flipH="1">
            <a:off x="1514246" y="3694176"/>
            <a:ext cx="2216506" cy="165323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473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E12337-966A-9E43-A0B9-7467B223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686" y="0"/>
            <a:ext cx="6391582" cy="914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ЭКСКУРСИЯ С ПИФАГОРОМ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F86DA59-2D58-4F49-808E-476D5CCC40FF}"/>
              </a:ext>
            </a:extLst>
          </p:cNvPr>
          <p:cNvSpPr txBox="1">
            <a:spLocks/>
          </p:cNvSpPr>
          <p:nvPr/>
        </p:nvSpPr>
        <p:spPr>
          <a:xfrm>
            <a:off x="0" y="757084"/>
            <a:ext cx="234038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Задача 2.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A49C82-F83D-F245-8584-A0A697593188}"/>
              </a:ext>
            </a:extLst>
          </p:cNvPr>
          <p:cNvSpPr/>
          <p:nvPr/>
        </p:nvSpPr>
        <p:spPr>
          <a:xfrm>
            <a:off x="176982" y="1400700"/>
            <a:ext cx="76396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5780" lvl="0" algn="just">
              <a:spcBef>
                <a:spcPts val="1200"/>
              </a:spcBef>
              <a:spcAft>
                <a:spcPts val="0"/>
              </a:spcAft>
              <a:buSzPts val="1400"/>
              <a:tabLst>
                <a:tab pos="60579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Центр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окружности,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описанной</a:t>
            </a:r>
            <a:r>
              <a:rPr lang="ru-RU" sz="2800" spc="3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около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треугольника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ABC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лежит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стороне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Радиус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окружности</a:t>
            </a:r>
            <a:r>
              <a:rPr lang="ru-RU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равен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2,5. Найдите</a:t>
            </a:r>
            <a:r>
              <a:rPr lang="ru-RU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ru-RU" sz="2800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ru-RU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</a:t>
            </a:r>
            <a:endParaRPr lang="ru-RU" sz="28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11.jpeg">
            <a:extLst>
              <a:ext uri="{FF2B5EF4-FFF2-40B4-BE49-F238E27FC236}">
                <a16:creationId xmlns:a16="http://schemas.microsoft.com/office/drawing/2014/main" id="{0E69D36F-7D3B-E049-919D-E65E94773F17}"/>
              </a:ext>
            </a:extLst>
          </p:cNvPr>
          <p:cNvPicPr/>
          <p:nvPr/>
        </p:nvPicPr>
        <p:blipFill rotWithShape="1">
          <a:blip r:embed="rId2" cstate="print"/>
          <a:srcRect l="-2436" t="-13248" r="-7965" b="-11824"/>
          <a:stretch/>
        </p:blipFill>
        <p:spPr bwMode="auto">
          <a:xfrm>
            <a:off x="6091083" y="631364"/>
            <a:ext cx="3052917" cy="2907388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D53BE91-8165-EF45-841B-EA6E22405FCA}"/>
              </a:ext>
            </a:extLst>
          </p:cNvPr>
          <p:cNvSpPr txBox="1">
            <a:spLocks/>
          </p:cNvSpPr>
          <p:nvPr/>
        </p:nvSpPr>
        <p:spPr>
          <a:xfrm>
            <a:off x="0" y="3402998"/>
            <a:ext cx="234038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Задача 3.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8BA78B7-5AC5-394A-8AED-4ED089FC5FA9}"/>
              </a:ext>
            </a:extLst>
          </p:cNvPr>
          <p:cNvSpPr/>
          <p:nvPr/>
        </p:nvSpPr>
        <p:spPr>
          <a:xfrm>
            <a:off x="83346" y="4211426"/>
            <a:ext cx="4853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тангенс угла </a:t>
            </a:r>
            <a:r>
              <a:rPr lang="en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AOB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 descr="https://math-oge.sdamgia.ru/get_file?id=40721&amp;png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3320" y="3342030"/>
            <a:ext cx="3671248" cy="3379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1195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A4886AC-07DE-BA4F-8A3F-2BDDA53FB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8879972"/>
              </p:ext>
            </p:extLst>
          </p:nvPr>
        </p:nvGraphicFramePr>
        <p:xfrm>
          <a:off x="0" y="-147484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6757" y="2814254"/>
            <a:ext cx="4990485" cy="9345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Геометрия </a:t>
            </a:r>
            <a:b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ОГЭ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Экспресс-тест ОГЭ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1651378" y="1890215"/>
            <a:ext cx="1453487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1</a:t>
            </a: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3898711" y="1885665"/>
            <a:ext cx="1453487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2</a:t>
            </a: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5959523" y="1899314"/>
            <a:ext cx="1453487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3</a:t>
            </a: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1653653" y="3523397"/>
            <a:ext cx="1453487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4</a:t>
            </a:r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3844121" y="3523397"/>
            <a:ext cx="1453487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5</a:t>
            </a:r>
          </a:p>
        </p:txBody>
      </p:sp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6007289" y="3530221"/>
            <a:ext cx="1453487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6</a:t>
            </a:r>
          </a:p>
        </p:txBody>
      </p:sp>
      <p:sp>
        <p:nvSpPr>
          <p:cNvPr id="10" name="TextBox 9">
            <a:hlinkClick r:id="rId8" action="ppaction://hlinksldjump"/>
          </p:cNvPr>
          <p:cNvSpPr txBox="1"/>
          <p:nvPr/>
        </p:nvSpPr>
        <p:spPr>
          <a:xfrm>
            <a:off x="1640006" y="5051945"/>
            <a:ext cx="1453487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7</a:t>
            </a: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3809999" y="5092890"/>
            <a:ext cx="1453487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8</a:t>
            </a:r>
          </a:p>
        </p:txBody>
      </p:sp>
      <p:sp>
        <p:nvSpPr>
          <p:cNvPr id="12" name="TextBox 11">
            <a:hlinkClick r:id="rId10" action="ppaction://hlinksldjump"/>
          </p:cNvPr>
          <p:cNvSpPr txBox="1"/>
          <p:nvPr/>
        </p:nvSpPr>
        <p:spPr>
          <a:xfrm>
            <a:off x="5979994" y="5065594"/>
            <a:ext cx="1453487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9</a:t>
            </a:r>
          </a:p>
        </p:txBody>
      </p:sp>
      <p:sp>
        <p:nvSpPr>
          <p:cNvPr id="16" name="Багетная рамка 15">
            <a:hlinkClick r:id="rId11" action="ppaction://hlinksldjump"/>
          </p:cNvPr>
          <p:cNvSpPr/>
          <p:nvPr/>
        </p:nvSpPr>
        <p:spPr>
          <a:xfrm>
            <a:off x="7799696" y="6155140"/>
            <a:ext cx="948519" cy="52543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1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505D8E-B4FC-A840-A061-C33D47628649}"/>
              </a:ext>
            </a:extLst>
          </p:cNvPr>
          <p:cNvSpPr/>
          <p:nvPr/>
        </p:nvSpPr>
        <p:spPr>
          <a:xfrm>
            <a:off x="1323834" y="3466311"/>
            <a:ext cx="6105832" cy="2446824"/>
          </a:xfrm>
          <a:prstGeom prst="rect">
            <a:avLst/>
          </a:prstGeom>
          <a:ln w="25400">
            <a:solidFill>
              <a:srgbClr val="00FDFF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окружности отмечены точки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меньшая дуга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равна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  <a:r>
              <a:rPr 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Прямая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касается окружности в точке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угол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острый. Найдите угол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градусах. </a:t>
            </a:r>
          </a:p>
          <a:p>
            <a:pPr marL="342900" lvl="0" indent="-342900">
              <a:spcAft>
                <a:spcPts val="0"/>
              </a:spcAft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1A8217-BE88-804A-AE70-4B0BF81B3B55}"/>
              </a:ext>
            </a:extLst>
          </p:cNvPr>
          <p:cNvPicPr/>
          <p:nvPr/>
        </p:nvPicPr>
        <p:blipFill rotWithShape="1">
          <a:blip r:embed="rId2" cstate="print"/>
          <a:srcRect l="21757" t="39884" r="67794" b="41327"/>
          <a:stretch/>
        </p:blipFill>
        <p:spPr bwMode="auto">
          <a:xfrm>
            <a:off x="3111178" y="733448"/>
            <a:ext cx="2723258" cy="2643053"/>
          </a:xfrm>
          <a:prstGeom prst="rect">
            <a:avLst/>
          </a:prstGeom>
          <a:ln w="25400">
            <a:solidFill>
              <a:srgbClr val="00FD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Багетная рамка 6">
            <a:hlinkClick r:id="rId3" action="ppaction://hlinksldjump"/>
          </p:cNvPr>
          <p:cNvSpPr/>
          <p:nvPr/>
        </p:nvSpPr>
        <p:spPr>
          <a:xfrm>
            <a:off x="7799696" y="6025487"/>
            <a:ext cx="921223" cy="6346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E5C589-5E56-604B-B5DE-AAA029EB447B}"/>
              </a:ext>
            </a:extLst>
          </p:cNvPr>
          <p:cNvSpPr/>
          <p:nvPr/>
        </p:nvSpPr>
        <p:spPr>
          <a:xfrm>
            <a:off x="448791" y="4107434"/>
            <a:ext cx="88726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величину острого угла параллелограмма АВС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биссектриса угла А образует со стороной ВС угол, равный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ru-RU" sz="28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градусах.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BABD04-CB32-DB41-AB48-DDEDB5042B29}"/>
              </a:ext>
            </a:extLst>
          </p:cNvPr>
          <p:cNvPicPr/>
          <p:nvPr/>
        </p:nvPicPr>
        <p:blipFill rotWithShape="1">
          <a:blip r:embed="rId2" cstate="print"/>
          <a:srcRect l="22340" t="37151" r="63231" b="48089"/>
          <a:stretch/>
        </p:blipFill>
        <p:spPr bwMode="auto">
          <a:xfrm>
            <a:off x="2620149" y="1329116"/>
            <a:ext cx="4026310" cy="2595716"/>
          </a:xfrm>
          <a:prstGeom prst="rect">
            <a:avLst/>
          </a:prstGeom>
          <a:ln>
            <a:solidFill>
              <a:srgbClr val="00FD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Багетная рамка 7">
            <a:hlinkClick r:id="rId3" action="ppaction://hlinksldjump"/>
          </p:cNvPr>
          <p:cNvSpPr/>
          <p:nvPr/>
        </p:nvSpPr>
        <p:spPr>
          <a:xfrm>
            <a:off x="7799696" y="6025487"/>
            <a:ext cx="921223" cy="6346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2AE0A7-C4FF-A647-AB08-3E431BFF1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149" t="31107" r="20311" b="43818"/>
          <a:stretch/>
        </p:blipFill>
        <p:spPr>
          <a:xfrm>
            <a:off x="3003828" y="96415"/>
            <a:ext cx="3532238" cy="3794638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3</a:t>
            </a: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402608" y="3749164"/>
            <a:ext cx="831831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Сторона равностороннего треугольника равна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3600" dirty="0"/>
              <a:t>Найдите радиус окружности, описанной около этого треугольника.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2793" y="4374107"/>
            <a:ext cx="995173" cy="523961"/>
          </a:xfrm>
          <a:prstGeom prst="rect">
            <a:avLst/>
          </a:prstGeom>
          <a:noFill/>
        </p:spPr>
      </p:pic>
      <p:sp>
        <p:nvSpPr>
          <p:cNvPr id="8" name="Багетная рамка 7">
            <a:hlinkClick r:id="rId4" action="ppaction://hlinksldjump"/>
          </p:cNvPr>
          <p:cNvSpPr/>
          <p:nvPr/>
        </p:nvSpPr>
        <p:spPr>
          <a:xfrm>
            <a:off x="7799696" y="6025487"/>
            <a:ext cx="921223" cy="6346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1319" y="3709117"/>
            <a:ext cx="8277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Основания трапеции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Найдите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больший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отрезков, на которые делит среднюю линию этой трапеции одна из её диагоналей.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22459" t="36493" r="59460" b="47583"/>
          <a:stretch/>
        </p:blipFill>
        <p:spPr>
          <a:xfrm>
            <a:off x="2493869" y="1288007"/>
            <a:ext cx="4425545" cy="2233115"/>
          </a:xfrm>
          <a:prstGeom prst="rect">
            <a:avLst/>
          </a:prstGeom>
        </p:spPr>
      </p:pic>
      <p:sp>
        <p:nvSpPr>
          <p:cNvPr id="6" name="Багетная рамка 5">
            <a:hlinkClick r:id="rId3" action="ppaction://hlinksldjump"/>
          </p:cNvPr>
          <p:cNvSpPr/>
          <p:nvPr/>
        </p:nvSpPr>
        <p:spPr>
          <a:xfrm>
            <a:off x="7799696" y="6025487"/>
            <a:ext cx="921223" cy="6346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5</a:t>
            </a:r>
          </a:p>
        </p:txBody>
      </p:sp>
      <p:pic>
        <p:nvPicPr>
          <p:cNvPr id="4" name="Picture 2" descr="https://math-oge.sdamgia.ru/get_file?id=40109&amp;png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2225" y="547940"/>
            <a:ext cx="3406091" cy="3412597"/>
          </a:xfrm>
          <a:prstGeom prst="rect">
            <a:avLst/>
          </a:prstGeom>
          <a:noFill/>
        </p:spPr>
      </p:pic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45874" y="4148672"/>
            <a:ext cx="834092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Радиус вписанной в квадрат окружности равен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      </a:t>
            </a:r>
            <a:r>
              <a:rPr lang="ru-RU" sz="3600" dirty="0"/>
              <a:t>Найдите радиус окружности, описанной около этого квадрата.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7053" y="4751389"/>
            <a:ext cx="1120738" cy="543942"/>
          </a:xfrm>
          <a:prstGeom prst="rect">
            <a:avLst/>
          </a:prstGeom>
          <a:noFill/>
        </p:spPr>
      </p:pic>
      <p:sp>
        <p:nvSpPr>
          <p:cNvPr id="8" name="Багетная рамка 7">
            <a:hlinkClick r:id="rId4" action="ppaction://hlinksldjump"/>
          </p:cNvPr>
          <p:cNvSpPr/>
          <p:nvPr/>
        </p:nvSpPr>
        <p:spPr>
          <a:xfrm>
            <a:off x="7799696" y="6025487"/>
            <a:ext cx="921223" cy="6346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D8EC6A-9785-0B4C-8FF4-1B7311293C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155" t="16522" r="21957" b="69345"/>
          <a:stretch/>
        </p:blipFill>
        <p:spPr>
          <a:xfrm>
            <a:off x="2736376" y="600125"/>
            <a:ext cx="4532963" cy="33095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6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F03795-0276-FC4B-A9B7-8E5DB98ACA64}"/>
              </a:ext>
            </a:extLst>
          </p:cNvPr>
          <p:cNvSpPr/>
          <p:nvPr/>
        </p:nvSpPr>
        <p:spPr>
          <a:xfrm>
            <a:off x="405690" y="3749019"/>
            <a:ext cx="8524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Касательные в точках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окружности с центром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пересекаются под углом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98</a:t>
            </a:r>
            <a:r>
              <a:rPr lang="ru-RU" sz="3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Найдите угол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АВО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</a:t>
            </a:r>
            <a:endParaRPr lang="ru-RU" sz="3600" dirty="0"/>
          </a:p>
        </p:txBody>
      </p:sp>
      <p:sp>
        <p:nvSpPr>
          <p:cNvPr id="6" name="Багетная рамка 5">
            <a:hlinkClick r:id="rId3" action="ppaction://hlinksldjump"/>
          </p:cNvPr>
          <p:cNvSpPr/>
          <p:nvPr/>
        </p:nvSpPr>
        <p:spPr>
          <a:xfrm>
            <a:off x="7799696" y="6025487"/>
            <a:ext cx="921223" cy="6346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F55A3A-54AF-D841-A951-6D2FA4C07205}"/>
              </a:ext>
            </a:extLst>
          </p:cNvPr>
          <p:cNvSpPr/>
          <p:nvPr/>
        </p:nvSpPr>
        <p:spPr>
          <a:xfrm>
            <a:off x="949475" y="2294473"/>
            <a:ext cx="7272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Вычислите значение выражения: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3010" y="3292463"/>
            <a:ext cx="6216686" cy="179288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агетная рамка 7">
            <a:hlinkClick r:id="rId3" action="ppaction://hlinksldjump"/>
          </p:cNvPr>
          <p:cNvSpPr/>
          <p:nvPr/>
        </p:nvSpPr>
        <p:spPr>
          <a:xfrm>
            <a:off x="7799696" y="6025487"/>
            <a:ext cx="921223" cy="6346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8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A49C82-F83D-F245-8584-A0A697593188}"/>
              </a:ext>
            </a:extLst>
          </p:cNvPr>
          <p:cNvSpPr/>
          <p:nvPr/>
        </p:nvSpPr>
        <p:spPr>
          <a:xfrm>
            <a:off x="600059" y="3577519"/>
            <a:ext cx="94105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5780" lvl="0" algn="just">
              <a:spcBef>
                <a:spcPts val="1200"/>
              </a:spcBef>
              <a:spcAft>
                <a:spcPts val="0"/>
              </a:spcAft>
              <a:buSzPts val="1400"/>
              <a:tabLst>
                <a:tab pos="605790" algn="l"/>
              </a:tabLs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Центр</a:t>
            </a:r>
            <a:r>
              <a:rPr lang="ru-RU" sz="3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окружности,</a:t>
            </a:r>
            <a:r>
              <a:rPr lang="ru-RU" sz="3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описанной</a:t>
            </a:r>
            <a:r>
              <a:rPr lang="ru-RU" sz="3600" spc="3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около</a:t>
            </a:r>
            <a:r>
              <a:rPr lang="ru-RU" sz="3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треугольника</a:t>
            </a:r>
            <a:r>
              <a:rPr lang="ru-RU" sz="3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ABC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3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лежит</a:t>
            </a:r>
            <a:r>
              <a:rPr lang="ru-RU" sz="3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3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стороне</a:t>
            </a:r>
            <a:r>
              <a:rPr lang="ru-RU" sz="3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3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Радиус</a:t>
            </a:r>
            <a:r>
              <a:rPr lang="ru-RU" sz="36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окружности</a:t>
            </a:r>
            <a:r>
              <a:rPr lang="ru-RU" sz="36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равен</a:t>
            </a:r>
            <a:r>
              <a:rPr lang="ru-RU" sz="3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2,5. Найдите</a:t>
            </a:r>
            <a:r>
              <a:rPr lang="ru-RU" sz="36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36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ru-RU" sz="3600" i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ru-RU" sz="36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6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89D670-C5E1-8243-B485-4D0CBB68C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0" t="69777" r="15943" b="6373"/>
          <a:stretch/>
        </p:blipFill>
        <p:spPr>
          <a:xfrm>
            <a:off x="2940082" y="710100"/>
            <a:ext cx="3590372" cy="3006966"/>
          </a:xfrm>
          <a:ln w="76200">
            <a:solidFill>
              <a:srgbClr val="8FEDD7"/>
            </a:solidFill>
          </a:ln>
        </p:spPr>
      </p:pic>
      <p:sp>
        <p:nvSpPr>
          <p:cNvPr id="6" name="Багетная рамка 5">
            <a:hlinkClick r:id="rId3" action="ppaction://hlinksldjump"/>
          </p:cNvPr>
          <p:cNvSpPr/>
          <p:nvPr/>
        </p:nvSpPr>
        <p:spPr>
          <a:xfrm>
            <a:off x="7799696" y="6025487"/>
            <a:ext cx="921223" cy="6346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29" y="269592"/>
            <a:ext cx="7886700" cy="1325563"/>
          </a:xfrm>
        </p:spPr>
        <p:txBody>
          <a:bodyPr/>
          <a:lstStyle/>
          <a:p>
            <a:r>
              <a:rPr lang="ru-RU" dirty="0"/>
              <a:t>Задача 9</a:t>
            </a:r>
          </a:p>
        </p:txBody>
      </p:sp>
      <p:pic>
        <p:nvPicPr>
          <p:cNvPr id="4" name="image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902" y="2256017"/>
            <a:ext cx="8049491" cy="2251363"/>
          </a:xfrm>
          <a:prstGeom prst="rect">
            <a:avLst/>
          </a:prstGeom>
        </p:spPr>
      </p:pic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59328" y="1151885"/>
            <a:ext cx="89846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787400" algn="l"/>
                <a:tab pos="1709738" algn="l"/>
                <a:tab pos="2724150" algn="l"/>
                <a:tab pos="3313113" algn="l"/>
                <a:tab pos="4189413" algn="l"/>
                <a:tab pos="4930775" algn="l"/>
              </a:tabLst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Установите соответствие между графиками функций и формулами, которые их задают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7400" algn="l"/>
                <a:tab pos="1709738" algn="l"/>
                <a:tab pos="2724150" algn="l"/>
                <a:tab pos="3313113" algn="l"/>
                <a:tab pos="4189413" algn="l"/>
                <a:tab pos="4930775" algn="l"/>
              </a:tabLst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ГРАФИКИ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223224" y="4431510"/>
            <a:ext cx="83542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85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ФОРМУЛЫ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8500" algn="l"/>
              </a:tabLst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1) </a:t>
            </a:r>
            <a:r>
              <a:rPr kumimoji="0" 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kumimoji="0" lang="ru-RU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- 5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+ 3	2) </a:t>
            </a:r>
            <a:r>
              <a:rPr kumimoji="0" 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-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kumimoji="0" lang="ru-RU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+ 5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- 3	    3) </a:t>
            </a:r>
            <a:r>
              <a:rPr kumimoji="0" 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kumimoji="0" lang="ru-RU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+ 5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8500" algn="l"/>
              </a:tabLst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таблице под каждой буквой укажите соответствующий номер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8" name="Объект 3">
            <a:extLst>
              <a:ext uri="{FF2B5EF4-FFF2-40B4-BE49-F238E27FC236}">
                <a16:creationId xmlns:a16="http://schemas.microsoft.com/office/drawing/2014/main" id="{0E2DE8C0-BBB6-7347-A42A-98729A2CB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623388"/>
              </p:ext>
            </p:extLst>
          </p:nvPr>
        </p:nvGraphicFramePr>
        <p:xfrm>
          <a:off x="2554471" y="5663892"/>
          <a:ext cx="1617345" cy="9962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1453440689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4043775344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val="1438910266"/>
                    </a:ext>
                  </a:extLst>
                </a:gridCol>
              </a:tblGrid>
              <a:tr h="50853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Б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В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811949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239975"/>
                  </a:ext>
                </a:extLst>
              </a:tr>
            </a:tbl>
          </a:graphicData>
        </a:graphic>
      </p:graphicFrame>
      <p:sp>
        <p:nvSpPr>
          <p:cNvPr id="9" name="Багетная рамка 8">
            <a:hlinkClick r:id="rId3" action="ppaction://hlinksldjump"/>
          </p:cNvPr>
          <p:cNvSpPr/>
          <p:nvPr/>
        </p:nvSpPr>
        <p:spPr>
          <a:xfrm>
            <a:off x="7799696" y="6025487"/>
            <a:ext cx="921223" cy="6346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BEAC2A-62F6-FE42-923C-302266805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59" t="2903" r="26296" b="29808"/>
          <a:stretch/>
        </p:blipFill>
        <p:spPr>
          <a:xfrm>
            <a:off x="4740582" y="763365"/>
            <a:ext cx="1922033" cy="22326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372AEF-5FDA-BA4A-819F-81D5364606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6" r="4025"/>
          <a:stretch/>
        </p:blipFill>
        <p:spPr>
          <a:xfrm>
            <a:off x="0" y="3195714"/>
            <a:ext cx="2399879" cy="183640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1073" y="162196"/>
            <a:ext cx="8628690" cy="6350068"/>
          </a:xfrm>
        </p:spPr>
        <p:txBody>
          <a:bodyPr>
            <a:normAutofit/>
          </a:bodyPr>
          <a:lstStyle/>
          <a:p>
            <a:pPr algn="l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сегодня следующие виды задач по </a:t>
            </a:r>
            <a:r>
              <a:rPr lang="ru-RU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геометрии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339942" indent="-742932" algn="l">
              <a:buFont typeface="+mj-lt"/>
              <a:buAutoNum type="arabicPeriod"/>
            </a:pP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Коса</a:t>
            </a:r>
          </a:p>
          <a:p>
            <a:pPr marL="2339942" indent="-742932" algn="l">
              <a:spcBef>
                <a:spcPts val="1200"/>
              </a:spcBef>
              <a:buFont typeface="+mj-lt"/>
              <a:buAutoNum type="arabicPeriod"/>
            </a:pP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Клюв</a:t>
            </a:r>
          </a:p>
          <a:p>
            <a:pPr marL="2339942" indent="-742932" algn="l">
              <a:spcBef>
                <a:spcPts val="1200"/>
              </a:spcBef>
              <a:buFont typeface="+mj-lt"/>
              <a:buAutoNum type="arabicPeriod"/>
            </a:pP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 змей</a:t>
            </a:r>
          </a:p>
          <a:p>
            <a:pPr marL="2339942" indent="-742932" algn="l">
              <a:buFont typeface="+mj-lt"/>
              <a:buAutoNum type="arabicPeriod"/>
            </a:pP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</a:t>
            </a:r>
          </a:p>
          <a:p>
            <a:pPr marL="2339942" indent="-742932" algn="l">
              <a:buFont typeface="+mj-lt"/>
              <a:buAutoNum type="arabicPeriod"/>
            </a:pP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Корень, уходи!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189A33-128B-8040-9F03-F55954175F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10968" r="10918" b="32043"/>
          <a:stretch/>
        </p:blipFill>
        <p:spPr>
          <a:xfrm>
            <a:off x="6858000" y="5032118"/>
            <a:ext cx="2286000" cy="18258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782FFD-01B2-6144-AF6B-AAEC02A3FC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14" r="21423"/>
          <a:stretch/>
        </p:blipFill>
        <p:spPr>
          <a:xfrm>
            <a:off x="0" y="5231864"/>
            <a:ext cx="1002147" cy="15557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65C821-14EA-324E-86C8-A1B919527C63}"/>
              </a:ext>
            </a:extLst>
          </p:cNvPr>
          <p:cNvSpPr/>
          <p:nvPr/>
        </p:nvSpPr>
        <p:spPr>
          <a:xfrm>
            <a:off x="682221" y="5276948"/>
            <a:ext cx="6161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/>
              <a:t>Внимание!</a:t>
            </a:r>
            <a:r>
              <a:rPr lang="ru-RU" sz="2400" dirty="0"/>
              <a:t> Это уже общепринятые названия, мы их не придумывали, именно их используют репетиторы при подготовке к ОГЭ по математике!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1895EC-D36D-8343-BC3F-5D09E690EA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452" t="7936" r="8444" b="58700"/>
          <a:stretch/>
        </p:blipFill>
        <p:spPr>
          <a:xfrm>
            <a:off x="120855" y="1464414"/>
            <a:ext cx="1978651" cy="15315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13BA95F-BC5D-9544-AC7D-E0D9BD9460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68162" t="49952" r="3525" b="3324"/>
          <a:stretch/>
        </p:blipFill>
        <p:spPr>
          <a:xfrm>
            <a:off x="7300452" y="3583858"/>
            <a:ext cx="1328956" cy="14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713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3E1C5D6-38BC-DD4B-B6D9-D14CFF79A1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23774"/>
            <a:ext cx="9144000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br>
              <a:rPr lang="ru-RU" sz="3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сейчас, пока жюри подводит итоги, </a:t>
            </a:r>
            <a:br>
              <a:rPr lang="ru-RU" sz="3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благодарны, если вы оставите ваше мнение об уроке и оцените свою работу!</a:t>
            </a:r>
            <a:br>
              <a:rPr lang="ru-RU" sz="3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EF714733-954D-234F-A895-1875C489E53C}"/>
              </a:ext>
            </a:extLst>
          </p:cNvPr>
          <p:cNvSpPr txBox="1">
            <a:spLocks/>
          </p:cNvSpPr>
          <p:nvPr/>
        </p:nvSpPr>
        <p:spPr>
          <a:xfrm>
            <a:off x="0" y="5460694"/>
            <a:ext cx="9144000" cy="1397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ru-RU" sz="36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3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активную работу!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50579E-4176-7D4E-822B-ECB1CBED1D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215" y="1786994"/>
            <a:ext cx="5233915" cy="42076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C74FF4-33F8-6349-AB09-04BBC019D90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47" y="2470445"/>
            <a:ext cx="1283512" cy="10506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5B8C93-BB17-094F-AEAE-0F414FE32A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1553" y="2306561"/>
            <a:ext cx="1308205" cy="12456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B883D9E-044C-9E44-AA28-FAD36C432DC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324" y="4231568"/>
            <a:ext cx="1099255" cy="1050680"/>
          </a:xfrm>
          <a:prstGeom prst="rect">
            <a:avLst/>
          </a:prstGeom>
        </p:spPr>
      </p:pic>
      <p:pic>
        <p:nvPicPr>
          <p:cNvPr id="67586" name="Picture 2" descr="Пуфы смайлики изготовление, продажа, доставка в день заказ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4797" y="4218864"/>
            <a:ext cx="1192474" cy="1192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2405641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67386A-650E-0049-AB7D-3614C2E00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4" y="4807974"/>
            <a:ext cx="4960750" cy="2050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35B48-ADC8-C949-B3A4-BAE4EAE9A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В заключении хотим вам пожелать успехов на ОГЭ!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EAD39C-048F-FD4A-8784-0EE929707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5" y="1571138"/>
            <a:ext cx="8554064" cy="1448517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Математику нельзя изучать, наблюдая, как это делает сосед!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i="1" dirty="0">
                <a:solidFill>
                  <a:srgbClr val="0432FF"/>
                </a:solidFill>
              </a:rPr>
              <a:t>А. Нивен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016CA6-DD63-6941-958D-B12AA1567CC7}"/>
              </a:ext>
            </a:extLst>
          </p:cNvPr>
          <p:cNvSpPr/>
          <p:nvPr/>
        </p:nvSpPr>
        <p:spPr>
          <a:xfrm>
            <a:off x="0" y="311388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i="1" dirty="0">
                <a:solidFill>
                  <a:srgbClr val="C00000"/>
                </a:solidFill>
                <a:latin typeface="Trattatello" panose="020F0403020200020303" pitchFamily="34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Если вы хотите научиться плавать, то смело входите в воду, а если хотите научиться решать задачи, то решайте их. </a:t>
            </a:r>
          </a:p>
          <a:p>
            <a:pPr algn="r"/>
            <a:r>
              <a:rPr lang="ru-RU" sz="4000" i="1" dirty="0">
                <a:solidFill>
                  <a:srgbClr val="C00000"/>
                </a:solidFill>
                <a:latin typeface="Trattatello" panose="020F0403020200020303" pitchFamily="34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Д. Пойа</a:t>
            </a:r>
          </a:p>
        </p:txBody>
      </p:sp>
    </p:spTree>
    <p:extLst>
      <p:ext uri="{BB962C8B-B14F-4D97-AF65-F5344CB8AC3E}">
        <p14:creationId xmlns:p14="http://schemas.microsoft.com/office/powerpoint/2010/main" val="3495205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7787" y="-155500"/>
            <a:ext cx="7566401" cy="927506"/>
          </a:xfrm>
        </p:spPr>
        <p:txBody>
          <a:bodyPr>
            <a:normAutofit fontScale="90000"/>
          </a:bodyPr>
          <a:lstStyle/>
          <a:p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Коса» </a:t>
            </a: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(ОГЭ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16 )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/>
          <a:srcRect l="21554" t="39778" r="67511" b="41328"/>
          <a:stretch/>
        </p:blipFill>
        <p:spPr bwMode="auto">
          <a:xfrm>
            <a:off x="1091381" y="2999533"/>
            <a:ext cx="4096078" cy="3849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7C549E6-05EE-1D48-9B1B-76D3EE2702D1}"/>
              </a:ext>
            </a:extLst>
          </p:cNvPr>
          <p:cNvCxnSpPr>
            <a:cxnSpLocks/>
          </p:cNvCxnSpPr>
          <p:nvPr/>
        </p:nvCxnSpPr>
        <p:spPr>
          <a:xfrm flipH="1">
            <a:off x="2868048" y="3672348"/>
            <a:ext cx="1394236" cy="2729598"/>
          </a:xfrm>
          <a:prstGeom prst="line">
            <a:avLst/>
          </a:prstGeom>
          <a:ln w="1016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Месяц 21">
            <a:extLst>
              <a:ext uri="{FF2B5EF4-FFF2-40B4-BE49-F238E27FC236}">
                <a16:creationId xmlns:a16="http://schemas.microsoft.com/office/drawing/2014/main" id="{0795EFF8-24D6-2B4A-8746-1EAB82815D61}"/>
              </a:ext>
            </a:extLst>
          </p:cNvPr>
          <p:cNvSpPr/>
          <p:nvPr/>
        </p:nvSpPr>
        <p:spPr>
          <a:xfrm rot="15913922">
            <a:off x="3694670" y="5243387"/>
            <a:ext cx="367090" cy="1996730"/>
          </a:xfrm>
          <a:prstGeom prst="moon">
            <a:avLst>
              <a:gd name="adj" fmla="val 392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A97359-E0E1-B949-8FEF-8FD7397CC7F9}"/>
              </a:ext>
            </a:extLst>
          </p:cNvPr>
          <p:cNvSpPr/>
          <p:nvPr/>
        </p:nvSpPr>
        <p:spPr>
          <a:xfrm>
            <a:off x="-70341" y="77200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окружности отмечены точки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меньшая дуга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равна 1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76</a:t>
            </a:r>
            <a:r>
              <a:rPr lang="ru-RU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Прямая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касается окружности в точке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угол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/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острый. Найдите угол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градусах.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28411E-377C-A547-AA88-54BC8800D5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59" t="2903" r="26296" b="29808"/>
          <a:stretch/>
        </p:blipFill>
        <p:spPr>
          <a:xfrm>
            <a:off x="5560141" y="2999533"/>
            <a:ext cx="3257925" cy="378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AF86CE-6AB7-8744-99B9-A739BBC6FC55}"/>
              </a:ext>
            </a:extLst>
          </p:cNvPr>
          <p:cNvPicPr/>
          <p:nvPr/>
        </p:nvPicPr>
        <p:blipFill rotWithShape="1">
          <a:blip r:embed="rId3" cstate="print"/>
          <a:srcRect l="21554" t="39778" r="67511" b="41328"/>
          <a:stretch/>
        </p:blipFill>
        <p:spPr bwMode="auto">
          <a:xfrm>
            <a:off x="2083" y="724670"/>
            <a:ext cx="4133825" cy="3849786"/>
          </a:xfrm>
          <a:prstGeom prst="rect">
            <a:avLst/>
          </a:prstGeom>
          <a:ln>
            <a:solidFill>
              <a:srgbClr val="00FD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58440"/>
            <a:ext cx="9144000" cy="851651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2" y="297180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873428" y="5736993"/>
            <a:ext cx="7950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Лайфхак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«коса» - известную дугу раздели на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</p:txBody>
      </p:sp>
      <p:sp>
        <p:nvSpPr>
          <p:cNvPr id="10" name="Дуга 9"/>
          <p:cNvSpPr/>
          <p:nvPr/>
        </p:nvSpPr>
        <p:spPr>
          <a:xfrm>
            <a:off x="217461" y="914401"/>
            <a:ext cx="3170904" cy="3154459"/>
          </a:xfrm>
          <a:prstGeom prst="arc">
            <a:avLst>
              <a:gd name="adj1" fmla="val 19392081"/>
              <a:gd name="adj2" fmla="val 5360192"/>
            </a:avLst>
          </a:prstGeom>
          <a:ln w="88900">
            <a:solidFill>
              <a:srgbClr val="00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2F1EF-F2F3-F545-A12F-438A436B04D2}"/>
              </a:ext>
            </a:extLst>
          </p:cNvPr>
          <p:cNvSpPr txBox="1"/>
          <p:nvPr/>
        </p:nvSpPr>
        <p:spPr>
          <a:xfrm>
            <a:off x="4114802" y="711617"/>
            <a:ext cx="5008093" cy="2369880"/>
          </a:xfrm>
          <a:prstGeom prst="rect">
            <a:avLst/>
          </a:prstGeom>
          <a:solidFill>
            <a:srgbClr val="00FDFF">
              <a:alpha val="4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Теорема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между касательной и хордой равен половине дуги, которую отсекает хорда.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40816-AD59-FF4C-BB4F-BE261107AE8F}"/>
              </a:ext>
            </a:extLst>
          </p:cNvPr>
          <p:cNvSpPr txBox="1"/>
          <p:nvPr/>
        </p:nvSpPr>
        <p:spPr>
          <a:xfrm>
            <a:off x="3175242" y="3104503"/>
            <a:ext cx="132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rattatello" panose="020F0403020200020303" pitchFamily="34" charset="0"/>
              </a:rPr>
              <a:t>1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rattatello" panose="020F0403020200020303" pitchFamily="34" charset="0"/>
              </a:rPr>
              <a:t>7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rattatello" panose="020F0403020200020303" pitchFamily="34" charset="0"/>
              </a:rPr>
              <a:t>6</a:t>
            </a:r>
            <a:r>
              <a:rPr lang="ru-RU" sz="3600" baseline="30000" dirty="0">
                <a:solidFill>
                  <a:schemeClr val="accent1">
                    <a:lumMod val="50000"/>
                  </a:schemeClr>
                </a:solidFill>
                <a:latin typeface="Trattatello" panose="020F0403020200020303" pitchFamily="34" charset="0"/>
              </a:rPr>
              <a:t>0</a:t>
            </a:r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id="{E65106B4-0C53-1848-BC62-7B97281317CC}"/>
              </a:ext>
            </a:extLst>
          </p:cNvPr>
          <p:cNvSpPr/>
          <p:nvPr/>
        </p:nvSpPr>
        <p:spPr>
          <a:xfrm>
            <a:off x="3044273" y="2694312"/>
            <a:ext cx="701696" cy="985420"/>
          </a:xfrm>
          <a:prstGeom prst="arc">
            <a:avLst/>
          </a:prstGeom>
          <a:ln w="60325">
            <a:solidFill>
              <a:srgbClr val="00B0F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>
            <a:extLst>
              <a:ext uri="{FF2B5EF4-FFF2-40B4-BE49-F238E27FC236}">
                <a16:creationId xmlns:a16="http://schemas.microsoft.com/office/drawing/2014/main" id="{00273EE8-4913-5E44-96C3-56303A636B91}"/>
              </a:ext>
            </a:extLst>
          </p:cNvPr>
          <p:cNvSpPr/>
          <p:nvPr/>
        </p:nvSpPr>
        <p:spPr>
          <a:xfrm>
            <a:off x="1690836" y="3474239"/>
            <a:ext cx="965218" cy="1140311"/>
          </a:xfrm>
          <a:prstGeom prst="arc">
            <a:avLst>
              <a:gd name="adj1" fmla="val 16205529"/>
              <a:gd name="adj2" fmla="val 243215"/>
            </a:avLst>
          </a:prstGeom>
          <a:ln w="200025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BFBCC34-43E3-1348-BF43-61C8983C7C2B}"/>
              </a:ext>
            </a:extLst>
          </p:cNvPr>
          <p:cNvCxnSpPr>
            <a:cxnSpLocks/>
          </p:cNvCxnSpPr>
          <p:nvPr/>
        </p:nvCxnSpPr>
        <p:spPr>
          <a:xfrm flipH="1">
            <a:off x="1855771" y="1574584"/>
            <a:ext cx="1248906" cy="2525042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DAB45C4-0046-AF48-9EB0-8FB4B2AD5892}"/>
              </a:ext>
            </a:extLst>
          </p:cNvPr>
          <p:cNvCxnSpPr>
            <a:cxnSpLocks/>
          </p:cNvCxnSpPr>
          <p:nvPr/>
        </p:nvCxnSpPr>
        <p:spPr>
          <a:xfrm flipH="1">
            <a:off x="1820329" y="4068860"/>
            <a:ext cx="200132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3A39B33-9FA5-9341-87B2-0E60733D7E30}"/>
              </a:ext>
            </a:extLst>
          </p:cNvPr>
          <p:cNvSpPr txBox="1"/>
          <p:nvPr/>
        </p:nvSpPr>
        <p:spPr>
          <a:xfrm>
            <a:off x="2414433" y="2940552"/>
            <a:ext cx="59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45352" y="4764024"/>
            <a:ext cx="2578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Ответ.</a:t>
            </a:r>
            <a:r>
              <a:rPr lang="ru-RU" sz="4000" dirty="0"/>
              <a:t>  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682700"/>
              </p:ext>
            </p:extLst>
          </p:nvPr>
        </p:nvGraphicFramePr>
        <p:xfrm>
          <a:off x="7808976" y="4752848"/>
          <a:ext cx="102412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232">
                <a:tc>
                  <a:txBody>
                    <a:bodyPr/>
                    <a:lstStyle/>
                    <a:p>
                      <a:r>
                        <a:rPr lang="ru-RU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36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5B33FC-E1D4-3A48-8E5B-8626D3973C21}"/>
                  </a:ext>
                </a:extLst>
              </p:cNvPr>
              <p:cNvSpPr txBox="1"/>
              <p:nvPr/>
            </p:nvSpPr>
            <p:spPr>
              <a:xfrm>
                <a:off x="-8827" y="4587509"/>
                <a:ext cx="4846520" cy="1037143"/>
              </a:xfrm>
              <a:prstGeom prst="rect">
                <a:avLst/>
              </a:prstGeom>
              <a:noFill/>
              <a:ln w="31750"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𝑨𝑩𝑪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𝟏𝟕𝟔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𝟖𝟖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5B33FC-E1D4-3A48-8E5B-8626D3973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27" y="4587509"/>
                <a:ext cx="4846520" cy="1037143"/>
              </a:xfrm>
              <a:prstGeom prst="rect">
                <a:avLst/>
              </a:prstGeom>
              <a:blipFill>
                <a:blip r:embed="rId4"/>
                <a:stretch>
                  <a:fillRect l="-2078" r="-1039" b="-10588"/>
                </a:stretch>
              </a:blipFill>
              <a:ln w="317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3635E1-65AC-F04B-89A8-7259A50D2001}"/>
                  </a:ext>
                </a:extLst>
              </p:cNvPr>
              <p:cNvSpPr txBox="1"/>
              <p:nvPr/>
            </p:nvSpPr>
            <p:spPr>
              <a:xfrm>
                <a:off x="4837693" y="4113660"/>
                <a:ext cx="398109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ru-RU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</m:t>
                        </m:r>
                      </m:e>
                      <m:sub>
                        <m:r>
                          <a:rPr lang="ru-RU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sub>
                    </m:sSub>
                  </m:oMath>
                </a14:m>
                <a:r>
                  <a:rPr lang="ru-RU" sz="3200" i="1" dirty="0"/>
                  <a:t> - меньшая дуга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3635E1-65AC-F04B-89A8-7259A50D2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693" y="4113660"/>
                <a:ext cx="3981090" cy="492443"/>
              </a:xfrm>
              <a:prstGeom prst="rect">
                <a:avLst/>
              </a:prstGeom>
              <a:blipFill>
                <a:blip r:embed="rId5"/>
                <a:stretch>
                  <a:fillRect l="-2866" t="-25641" r="-2548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D1BD05-240E-9F45-9B7E-F788A00340F5}"/>
                  </a:ext>
                </a:extLst>
              </p:cNvPr>
              <p:cNvSpPr txBox="1"/>
              <p:nvPr/>
            </p:nvSpPr>
            <p:spPr>
              <a:xfrm>
                <a:off x="4154892" y="3098741"/>
                <a:ext cx="4986987" cy="1037143"/>
              </a:xfrm>
              <a:prstGeom prst="rect">
                <a:avLst/>
              </a:prstGeom>
              <a:solidFill>
                <a:srgbClr val="73FEFF"/>
              </a:solidFill>
              <a:ln w="41275">
                <a:solidFill>
                  <a:srgbClr val="33CC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𝑨𝑩𝑪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ru-RU" sz="3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sSub>
                        <m:sSubPr>
                          <m:ctrlPr>
                            <a:rPr lang="ru-RU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𝑨𝑩</m:t>
                          </m:r>
                        </m:e>
                        <m:sub>
                          <m:r>
                            <a:rPr lang="ru-RU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sub>
                      </m:sSub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D1BD05-240E-9F45-9B7E-F788A0034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892" y="3098741"/>
                <a:ext cx="4986987" cy="1037143"/>
              </a:xfrm>
              <a:prstGeom prst="rect">
                <a:avLst/>
              </a:prstGeom>
              <a:blipFill>
                <a:blip r:embed="rId6"/>
                <a:stretch>
                  <a:fillRect b="-10465"/>
                </a:stretch>
              </a:blipFill>
              <a:ln w="41275">
                <a:solidFill>
                  <a:srgbClr val="33CCFF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7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8" grpId="0" animBg="1"/>
      <p:bldP spid="19" grpId="0" build="allAtOnce"/>
      <p:bldP spid="3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-144329" y="-280296"/>
            <a:ext cx="9680276" cy="948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algn="ctr"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«КОСА»      Решим самостоятельно: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A8217-BE88-804A-AE70-4B0BF81B3B55}"/>
              </a:ext>
            </a:extLst>
          </p:cNvPr>
          <p:cNvPicPr/>
          <p:nvPr/>
        </p:nvPicPr>
        <p:blipFill rotWithShape="1">
          <a:blip r:embed="rId2" cstate="print"/>
          <a:srcRect l="21757" t="39884" r="67794" b="41327"/>
          <a:stretch/>
        </p:blipFill>
        <p:spPr bwMode="auto">
          <a:xfrm>
            <a:off x="6250163" y="1088290"/>
            <a:ext cx="2723258" cy="2643053"/>
          </a:xfrm>
          <a:prstGeom prst="rect">
            <a:avLst/>
          </a:prstGeom>
          <a:ln>
            <a:solidFill>
              <a:srgbClr val="00FD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505D8E-B4FC-A840-A061-C33D47628649}"/>
              </a:ext>
            </a:extLst>
          </p:cNvPr>
          <p:cNvSpPr/>
          <p:nvPr/>
        </p:nvSpPr>
        <p:spPr>
          <a:xfrm>
            <a:off x="1" y="545690"/>
            <a:ext cx="6105832" cy="6251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окружности отмечены точки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меньшая дуга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равна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</a:t>
            </a:r>
            <a:r>
              <a:rPr 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Прямая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касается окружности в точке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угол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острый. Найдите угол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градусах.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окружности отмечены точки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меньшая дуга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равна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134</a:t>
            </a:r>
            <a:r>
              <a:rPr 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Прямая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касается окружности в точке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угол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острый. Найдите угол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окружности отмечены точки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меньшая дуга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равна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</a:t>
            </a:r>
            <a:r>
              <a:rPr 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Прямая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касается окружности в точке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угол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острый. Найдите угол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Дуга 6">
            <a:extLst>
              <a:ext uri="{FF2B5EF4-FFF2-40B4-BE49-F238E27FC236}">
                <a16:creationId xmlns:a16="http://schemas.microsoft.com/office/drawing/2014/main" id="{8B40D7CD-107C-6248-9993-0CD8F0E4D9D2}"/>
              </a:ext>
            </a:extLst>
          </p:cNvPr>
          <p:cNvSpPr/>
          <p:nvPr/>
        </p:nvSpPr>
        <p:spPr>
          <a:xfrm>
            <a:off x="7329948" y="2875935"/>
            <a:ext cx="796413" cy="988142"/>
          </a:xfrm>
          <a:prstGeom prst="arc">
            <a:avLst>
              <a:gd name="adj1" fmla="val 16200000"/>
              <a:gd name="adj2" fmla="val 1946"/>
            </a:avLst>
          </a:prstGeom>
          <a:ln w="111125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7FB75-4CDF-0343-BB47-859FF8E6BB61}"/>
              </a:ext>
            </a:extLst>
          </p:cNvPr>
          <p:cNvSpPr txBox="1"/>
          <p:nvPr/>
        </p:nvSpPr>
        <p:spPr>
          <a:xfrm>
            <a:off x="8012594" y="2409816"/>
            <a:ext cx="5161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45" y="30765"/>
            <a:ext cx="9144000" cy="909637"/>
          </a:xfrm>
        </p:spPr>
        <p:txBody>
          <a:bodyPr>
            <a:normAutofit/>
          </a:bodyPr>
          <a:lstStyle/>
          <a:p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Клюв» </a:t>
            </a:r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(ОГЭ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16 )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14C953-78E7-2C4D-A424-49855A945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281" t="12933" r="15201" b="60585"/>
          <a:stretch/>
        </p:blipFill>
        <p:spPr>
          <a:xfrm>
            <a:off x="131402" y="2848304"/>
            <a:ext cx="4500468" cy="3493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283DB-36AE-4A47-82D8-F252859D0C4A}"/>
              </a:ext>
            </a:extLst>
          </p:cNvPr>
          <p:cNvSpPr txBox="1"/>
          <p:nvPr/>
        </p:nvSpPr>
        <p:spPr>
          <a:xfrm>
            <a:off x="4218436" y="2848305"/>
            <a:ext cx="62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272A028-0667-0A4E-9382-DDDE05A7ED72}"/>
              </a:ext>
            </a:extLst>
          </p:cNvPr>
          <p:cNvCxnSpPr>
            <a:cxnSpLocks/>
          </p:cNvCxnSpPr>
          <p:nvPr/>
        </p:nvCxnSpPr>
        <p:spPr>
          <a:xfrm>
            <a:off x="1873045" y="3494636"/>
            <a:ext cx="2793135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B0CC571-FB47-B84B-A2DE-0FAD56AEB193}"/>
              </a:ext>
            </a:extLst>
          </p:cNvPr>
          <p:cNvCxnSpPr>
            <a:cxnSpLocks/>
          </p:cNvCxnSpPr>
          <p:nvPr/>
        </p:nvCxnSpPr>
        <p:spPr>
          <a:xfrm flipV="1">
            <a:off x="2964426" y="3494637"/>
            <a:ext cx="1667444" cy="2242486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9735838-AE04-394D-82C4-3353EC29D89D}"/>
              </a:ext>
            </a:extLst>
          </p:cNvPr>
          <p:cNvSpPr/>
          <p:nvPr/>
        </p:nvSpPr>
        <p:spPr>
          <a:xfrm>
            <a:off x="257757" y="976390"/>
            <a:ext cx="86830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Касательные в точках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окружности с центром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пересекаются под углом 78</a:t>
            </a:r>
            <a:r>
              <a:rPr lang="ru-RU" sz="3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Найдите угол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АВО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градусах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C6A8BD-714E-D249-BFC8-30D9A509A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52" t="7936" r="8444" b="58700"/>
          <a:stretch/>
        </p:blipFill>
        <p:spPr>
          <a:xfrm>
            <a:off x="4978507" y="3517692"/>
            <a:ext cx="3678329" cy="2847172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F6047C8-6EDC-6A4F-9C1B-D391157C0FC4}"/>
              </a:ext>
            </a:extLst>
          </p:cNvPr>
          <p:cNvCxnSpPr>
            <a:cxnSpLocks/>
            <a:stCxn id="24" idx="7"/>
          </p:cNvCxnSpPr>
          <p:nvPr/>
        </p:nvCxnSpPr>
        <p:spPr>
          <a:xfrm>
            <a:off x="7289425" y="3970163"/>
            <a:ext cx="1142730" cy="778359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A1FE9D9-5653-DD48-822A-9057B9334F10}"/>
              </a:ext>
            </a:extLst>
          </p:cNvPr>
          <p:cNvCxnSpPr>
            <a:cxnSpLocks/>
          </p:cNvCxnSpPr>
          <p:nvPr/>
        </p:nvCxnSpPr>
        <p:spPr>
          <a:xfrm flipV="1">
            <a:off x="7472092" y="4748522"/>
            <a:ext cx="960063" cy="57121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>
            <a:extLst>
              <a:ext uri="{FF2B5EF4-FFF2-40B4-BE49-F238E27FC236}">
                <a16:creationId xmlns:a16="http://schemas.microsoft.com/office/drawing/2014/main" id="{7FDBC480-2A7C-0949-951C-7F051783BBEC}"/>
              </a:ext>
            </a:extLst>
          </p:cNvPr>
          <p:cNvSpPr/>
          <p:nvPr/>
        </p:nvSpPr>
        <p:spPr>
          <a:xfrm>
            <a:off x="5428336" y="3647756"/>
            <a:ext cx="2180401" cy="220153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53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6317</TotalTime>
  <Words>2749</Words>
  <Application>Microsoft Macintosh PowerPoint</Application>
  <PresentationFormat>Экран (4:3)</PresentationFormat>
  <Paragraphs>468</Paragraphs>
  <Slides>52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5" baseType="lpstr">
      <vt:lpstr>Brush Script MT</vt:lpstr>
      <vt:lpstr>Apple Chancery</vt:lpstr>
      <vt:lpstr>Arial</vt:lpstr>
      <vt:lpstr>Calibri</vt:lpstr>
      <vt:lpstr>Calibri Light</vt:lpstr>
      <vt:lpstr>Cambria Math</vt:lpstr>
      <vt:lpstr>Georgia</vt:lpstr>
      <vt:lpstr>Symbol</vt:lpstr>
      <vt:lpstr>Times New Roman</vt:lpstr>
      <vt:lpstr>Times New Roman</vt:lpstr>
      <vt:lpstr>Trattatello</vt:lpstr>
      <vt:lpstr>Тема Office</vt:lpstr>
      <vt:lpstr>Формула</vt:lpstr>
      <vt:lpstr>Мастер-класс. Сдай успешно ОГЭ!</vt:lpstr>
      <vt:lpstr>Предмет математики столь серьезен, что не следует упускать ни одной возможности сделать его более занимательным.  </vt:lpstr>
      <vt:lpstr>Презентация PowerPoint</vt:lpstr>
      <vt:lpstr>Геометрия  в ОГЭ</vt:lpstr>
      <vt:lpstr>Презентация PowerPoint</vt:lpstr>
      <vt:lpstr>Задача  «Коса» (ОГЭ - № 16 )</vt:lpstr>
      <vt:lpstr>Решение:</vt:lpstr>
      <vt:lpstr>«КОСА»      Решим самостоятельно:</vt:lpstr>
      <vt:lpstr>Задача  «Клюв» (ОГЭ-№ 16 )</vt:lpstr>
      <vt:lpstr>Решение:</vt:lpstr>
      <vt:lpstr>«Клюв»     Решим самостоятельно:</vt:lpstr>
      <vt:lpstr>Задача  «Воздушный змей» (ОГЭ-№ 15 )</vt:lpstr>
      <vt:lpstr>Решение:</vt:lpstr>
      <vt:lpstr>Решим самостоятельно:</vt:lpstr>
      <vt:lpstr>Задача  «Утюг» (ОГЭ-№ 16 )</vt:lpstr>
      <vt:lpstr>Решение:</vt:lpstr>
      <vt:lpstr>«Утюг»       Решим самостоятельно:</vt:lpstr>
      <vt:lpstr>Задача 1. (ОГЭ-№ 16) </vt:lpstr>
      <vt:lpstr>Решение:</vt:lpstr>
      <vt:lpstr>Задача 1. Решим самостоятельно: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С ПИФАГОРОМ </vt:lpstr>
      <vt:lpstr>ЭКСКУРСИЯ С ПИФАГОРОМ</vt:lpstr>
      <vt:lpstr>ЭКСКУРСИЯ С ПИФАГОРОМ</vt:lpstr>
      <vt:lpstr>ЭКСКУРСИЯ С ПИФАГОРОМ</vt:lpstr>
      <vt:lpstr>ЭКСКУРСИЯ С ПИФАГОРОМ</vt:lpstr>
      <vt:lpstr>ЭКСКУРСИЯ С ПИФАГОРОМ</vt:lpstr>
      <vt:lpstr>Экспресс-тест ОГЭ</vt:lpstr>
      <vt:lpstr>Задача 1</vt:lpstr>
      <vt:lpstr>Задача 2</vt:lpstr>
      <vt:lpstr>Задача 3</vt:lpstr>
      <vt:lpstr>Задача 4</vt:lpstr>
      <vt:lpstr>Задача 5</vt:lpstr>
      <vt:lpstr>Задача 6</vt:lpstr>
      <vt:lpstr>Задача 7</vt:lpstr>
      <vt:lpstr>Задача 8</vt:lpstr>
      <vt:lpstr>Задача 9</vt:lpstr>
      <vt:lpstr>Презентация PowerPoint</vt:lpstr>
      <vt:lpstr> А сейчас, пока жюри подводит итоги,  будем благодарны, если вы оставите ваше мнение об уроке и оцените свою работу! </vt:lpstr>
      <vt:lpstr>В заключении хотим вам пожелать успехов на ОГЭ!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Лайфхаки для решения геометрических задач при подготовке к ОГЭ первой части</dc:title>
  <dc:creator>Дом</dc:creator>
  <cp:lastModifiedBy>Microsoft Office User</cp:lastModifiedBy>
  <cp:revision>398</cp:revision>
  <cp:lastPrinted>2024-02-23T12:42:31Z</cp:lastPrinted>
  <dcterms:created xsi:type="dcterms:W3CDTF">2022-01-31T10:47:32Z</dcterms:created>
  <dcterms:modified xsi:type="dcterms:W3CDTF">2025-09-25T10:53:19Z</dcterms:modified>
</cp:coreProperties>
</file>