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1" r:id="rId3"/>
    <p:sldId id="258" r:id="rId4"/>
    <p:sldId id="260" r:id="rId5"/>
    <p:sldId id="266" r:id="rId6"/>
    <p:sldId id="263" r:id="rId7"/>
    <p:sldId id="262" r:id="rId8"/>
    <p:sldId id="267" r:id="rId9"/>
    <p:sldId id="261" r:id="rId10"/>
    <p:sldId id="265" r:id="rId11"/>
    <p:sldId id="264" r:id="rId12"/>
    <p:sldId id="268" r:id="rId13"/>
    <p:sldId id="259" r:id="rId14"/>
    <p:sldId id="269" r:id="rId15"/>
    <p:sldId id="270"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91" autoAdjust="0"/>
  </p:normalViewPr>
  <p:slideViewPr>
    <p:cSldViewPr>
      <p:cViewPr>
        <p:scale>
          <a:sx n="32" d="100"/>
          <a:sy n="32" d="100"/>
        </p:scale>
        <p:origin x="-2382" y="-7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3D8CA-5AFF-4ACD-8AA9-759FB185858A}" type="datetimeFigureOut">
              <a:rPr lang="ru-RU" smtClean="0"/>
              <a:t>21.09.2025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07615-11E0-44CB-B201-B69FB9FF176B}" type="slidenum">
              <a:rPr lang="ru-RU" smtClean="0"/>
              <a:t>‹#›</a:t>
            </a:fld>
            <a:endParaRPr lang="ru-RU"/>
          </a:p>
        </p:txBody>
      </p:sp>
    </p:spTree>
    <p:extLst>
      <p:ext uri="{BB962C8B-B14F-4D97-AF65-F5344CB8AC3E}">
        <p14:creationId xmlns:p14="http://schemas.microsoft.com/office/powerpoint/2010/main" val="186542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F807615-11E0-44CB-B201-B69FB9FF176B}" type="slidenum">
              <a:rPr lang="ru-RU" smtClean="0"/>
              <a:t>3</a:t>
            </a:fld>
            <a:endParaRPr lang="ru-RU"/>
          </a:p>
        </p:txBody>
      </p:sp>
    </p:spTree>
    <p:extLst>
      <p:ext uri="{BB962C8B-B14F-4D97-AF65-F5344CB8AC3E}">
        <p14:creationId xmlns:p14="http://schemas.microsoft.com/office/powerpoint/2010/main" val="330433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21.09.2025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21.09.2025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21.09.2025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2.xml"/><Relationship Id="rId18" Type="http://schemas.openxmlformats.org/officeDocument/2006/relationships/slide" Target="slide9.xml"/><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slide" Target="slide6.xml"/><Relationship Id="rId17" Type="http://schemas.openxmlformats.org/officeDocument/2006/relationships/slide" Target="slide14.xml"/><Relationship Id="rId2" Type="http://schemas.openxmlformats.org/officeDocument/2006/relationships/audio" Target="../media/media1.mp3"/><Relationship Id="rId16"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slide" Target="slide11.xml"/><Relationship Id="rId5" Type="http://schemas.openxmlformats.org/officeDocument/2006/relationships/image" Target="../media/image4.png"/><Relationship Id="rId15" Type="http://schemas.openxmlformats.org/officeDocument/2006/relationships/slide" Target="slide13.xml"/><Relationship Id="rId10" Type="http://schemas.openxmlformats.org/officeDocument/2006/relationships/slide" Target="slide5.xml"/><Relationship Id="rId19" Type="http://schemas.openxmlformats.org/officeDocument/2006/relationships/slide" Target="slide15.xml"/><Relationship Id="rId4" Type="http://schemas.openxmlformats.org/officeDocument/2006/relationships/notesSlide" Target="../notesSlides/notesSlide1.xml"/><Relationship Id="rId9" Type="http://schemas.openxmlformats.org/officeDocument/2006/relationships/slide" Target="slide10.xml"/><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179512" y="188640"/>
            <a:ext cx="8712968" cy="6480720"/>
          </a:xfrm>
          <a:ln w="44450" cmpd="thickThin">
            <a:solidFill>
              <a:schemeClr val="accent5">
                <a:lumMod val="50000"/>
              </a:schemeClr>
            </a:solidFill>
            <a:prstDash val="solid"/>
          </a:ln>
        </p:spPr>
        <p:txBody>
          <a:bodyPr/>
          <a:lstStyle/>
          <a:p>
            <a:pPr algn="r"/>
            <a:r>
              <a:rPr lang="ru-RU" dirty="0" smtClean="0">
                <a:solidFill>
                  <a:schemeClr val="accent5">
                    <a:lumMod val="50000"/>
                  </a:schemeClr>
                </a:solidFill>
              </a:rPr>
              <a:t>ИНТЕЛЛЕКТУАЛЬНАЯ ИГРА</a:t>
            </a:r>
            <a:endParaRPr lang="ru-RU" dirty="0">
              <a:solidFill>
                <a:schemeClr val="accent5">
                  <a:lumMod val="50000"/>
                </a:schemeClr>
              </a:solidFill>
            </a:endParaRPr>
          </a:p>
        </p:txBody>
      </p:sp>
      <p:pic>
        <p:nvPicPr>
          <p:cNvPr id="1027" name="Picture 3">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08" t="26567" r="40261"/>
          <a:stretch/>
        </p:blipFill>
        <p:spPr bwMode="auto">
          <a:xfrm>
            <a:off x="221226" y="764704"/>
            <a:ext cx="4557251" cy="37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5"/>
          <p:cNvSpPr>
            <a:spLocks noGrp="1"/>
          </p:cNvSpPr>
          <p:nvPr>
            <p:ph type="ctrTitle"/>
          </p:nvPr>
        </p:nvSpPr>
        <p:spPr>
          <a:xfrm>
            <a:off x="3995936" y="2420888"/>
            <a:ext cx="4968552" cy="1470025"/>
          </a:xfrm>
        </p:spPr>
        <p:txBody>
          <a:bodyPr>
            <a:normAutofit fontScale="90000"/>
          </a:bodyPr>
          <a:lstStyle/>
          <a:p>
            <a:r>
              <a:rPr lang="ru-RU" sz="8000" dirty="0" smtClean="0">
                <a:solidFill>
                  <a:schemeClr val="accent5">
                    <a:lumMod val="50000"/>
                  </a:schemeClr>
                </a:solidFill>
              </a:rPr>
              <a:t>ЧТО? ГДЕ?</a:t>
            </a:r>
            <a:br>
              <a:rPr lang="ru-RU" sz="8000" dirty="0" smtClean="0">
                <a:solidFill>
                  <a:schemeClr val="accent5">
                    <a:lumMod val="50000"/>
                  </a:schemeClr>
                </a:solidFill>
              </a:rPr>
            </a:br>
            <a:r>
              <a:rPr lang="ru-RU" sz="8000" b="1" dirty="0" smtClean="0">
                <a:solidFill>
                  <a:schemeClr val="accent5">
                    <a:lumMod val="50000"/>
                  </a:schemeClr>
                </a:solidFill>
              </a:rPr>
              <a:t>КОГДА? </a:t>
            </a:r>
            <a:endParaRPr lang="ru-RU" sz="8000" b="1" dirty="0">
              <a:solidFill>
                <a:schemeClr val="accent5">
                  <a:lumMod val="50000"/>
                </a:schemeClr>
              </a:solidFill>
            </a:endParaRPr>
          </a:p>
        </p:txBody>
      </p:sp>
    </p:spTree>
    <p:extLst>
      <p:ext uri="{BB962C8B-B14F-4D97-AF65-F5344CB8AC3E}">
        <p14:creationId xmlns:p14="http://schemas.microsoft.com/office/powerpoint/2010/main" val="2370600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7689"/>
          <a:stretch/>
        </p:blipFill>
        <p:spPr bwMode="auto">
          <a:xfrm>
            <a:off x="3622570" y="3843486"/>
            <a:ext cx="5178158" cy="289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646113" y="332656"/>
            <a:ext cx="8174360" cy="7488832"/>
          </a:xfrm>
        </p:spPr>
        <p:txBody>
          <a:bodyPr>
            <a:normAutofit/>
          </a:bodyPr>
          <a:lstStyle/>
          <a:p>
            <a:pPr marL="0" indent="0" algn="just">
              <a:buNone/>
            </a:pPr>
            <a:r>
              <a:rPr lang="ru-RU" dirty="0"/>
              <a:t>В процессе эволюции у многих животных выработалось средство спасения от врагов. Ящерица легко расстается с хвостом, а кузнечик — с ногой. Осьминог предлагает врагам щупальце, как плату за жизнь. У зайца на вооружении тоже есть похожее средство страхования жизни. </a:t>
            </a:r>
            <a:r>
              <a:rPr lang="ru-RU" b="1" dirty="0" smtClean="0"/>
              <a:t>Догадайтесь</a:t>
            </a:r>
            <a:r>
              <a:rPr lang="ru-RU" b="1" dirty="0"/>
              <a:t>, </a:t>
            </a:r>
            <a:r>
              <a:rPr lang="ru-RU" b="1" dirty="0" smtClean="0"/>
              <a:t>какое</a:t>
            </a:r>
            <a:r>
              <a:rPr lang="ru-RU" b="1" dirty="0"/>
              <a:t>?</a:t>
            </a:r>
          </a:p>
        </p:txBody>
      </p:sp>
      <p:pic>
        <p:nvPicPr>
          <p:cNvPr id="3076"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9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70793" y="352349"/>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algn="just">
              <a:tabLst>
                <a:tab pos="7810500" algn="l"/>
                <a:tab pos="8077200" algn="l"/>
              </a:tabLst>
            </a:pPr>
            <a:r>
              <a:rPr lang="ru-RU" sz="3600" dirty="0"/>
              <a:t>У зайца тонкая шкура. Тонкость ее имеет оборонное значение. Прихватит волк или лисица косого за бок, он рванется посильнее, шкура легко порвется, и заяц убежит. Там, где кусочек шкуры вырван, не выступит ни кровинки, рана быстро зарастет новой кожей и шерстью. Вот такая </a:t>
            </a:r>
            <a:r>
              <a:rPr lang="ru-RU" sz="3600" dirty="0" smtClean="0"/>
              <a:t>автотомия </a:t>
            </a:r>
            <a:r>
              <a:rPr lang="ru-RU" sz="2800" i="1" dirty="0"/>
              <a:t>(способность ряда животных к непроизвольному отбрасыванию некоторых частей тела при их резком </a:t>
            </a:r>
            <a:r>
              <a:rPr lang="ru-RU" sz="2800" i="1" dirty="0" smtClean="0"/>
              <a:t>раздражении)</a:t>
            </a:r>
            <a:endParaRPr lang="ru-RU" sz="2800" i="1" dirty="0"/>
          </a:p>
        </p:txBody>
      </p:sp>
    </p:spTree>
    <p:extLst>
      <p:ext uri="{BB962C8B-B14F-4D97-AF65-F5344CB8AC3E}">
        <p14:creationId xmlns:p14="http://schemas.microsoft.com/office/powerpoint/2010/main" val="16635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113" y="332656"/>
            <a:ext cx="8174360" cy="6048672"/>
          </a:xfrm>
        </p:spPr>
        <p:txBody>
          <a:bodyPr>
            <a:normAutofit/>
          </a:bodyPr>
          <a:lstStyle/>
          <a:p>
            <a:pPr marL="0" indent="0" algn="just">
              <a:buNone/>
            </a:pPr>
            <a:r>
              <a:rPr lang="ru-RU" dirty="0"/>
              <a:t>Дикие кролики-самцы обозначают границы своих владений пахучими метками. Пахучий секрет выделяется из железок, расположенных под подбородком, а ставит метки кролик передними лапками, предварительно натирая секретом их подошвы. Но тогда возникает опасность привести в свою норку хищника по пахучему следу. А это кролику совсем не нужно! </a:t>
            </a:r>
            <a:endParaRPr lang="ru-RU" dirty="0" smtClean="0"/>
          </a:p>
          <a:p>
            <a:pPr marL="0" indent="0" algn="just">
              <a:buNone/>
            </a:pPr>
            <a:r>
              <a:rPr lang="ru-RU" b="1" dirty="0" smtClean="0"/>
              <a:t>Как </a:t>
            </a:r>
            <a:r>
              <a:rPr lang="ru-RU" b="1" dirty="0"/>
              <a:t>быть?</a:t>
            </a:r>
          </a:p>
          <a:p>
            <a:pPr marL="0" indent="0" algn="just">
              <a:buNone/>
            </a:pPr>
            <a:endParaRPr lang="ru-RU" dirty="0"/>
          </a:p>
        </p:txBody>
      </p:sp>
      <p:pic>
        <p:nvPicPr>
          <p:cNvPr id="3076"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0"/>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Группа 1"/>
          <p:cNvGrpSpPr/>
          <p:nvPr/>
        </p:nvGrpSpPr>
        <p:grpSpPr>
          <a:xfrm>
            <a:off x="681459" y="274240"/>
            <a:ext cx="8260482" cy="6336000"/>
            <a:chOff x="9684568" y="300558"/>
            <a:chExt cx="8260482" cy="6336000"/>
          </a:xfrm>
        </p:grpSpPr>
        <p:sp>
          <p:nvSpPr>
            <p:cNvPr id="4" name="Прямоугольник 3"/>
            <p:cNvSpPr/>
            <p:nvPr/>
          </p:nvSpPr>
          <p:spPr>
            <a:xfrm>
              <a:off x="9684568" y="300558"/>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a:r>
                <a:rPr lang="ru-RU" sz="3600" dirty="0"/>
                <a:t>Кролики ставят пахучие метки ранним утром. А в свою нору они отправляются вечером, когда лапки за день хорошо вытрутся о траву и землю.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3922" y="1844824"/>
              <a:ext cx="4581128"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9594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3556" l="3556" r="92000">
                        <a14:backgroundMark x1="48667" y1="38111" x2="48667" y2="38111"/>
                        <a14:backgroundMark x1="51111" y1="37667" x2="51111" y2="37667"/>
                        <a14:backgroundMark x1="53111" y1="38556" x2="53111" y2="38556"/>
                        <a14:backgroundMark x1="45333" y1="36778" x2="45333" y2="36778"/>
                        <a14:backgroundMark x1="51889" y1="34000" x2="51556" y2="32333"/>
                        <a14:backgroundMark x1="50333" y1="28667" x2="50333" y2="28667"/>
                        <a14:backgroundMark x1="49889" y1="27778" x2="49889" y2="27778"/>
                        <a14:backgroundMark x1="47444" y1="24556" x2="47444" y2="24556"/>
                        <a14:backgroundMark x1="47444" y1="23333" x2="47778" y2="18000"/>
                        <a14:backgroundMark x1="47778" y1="18000" x2="47778" y2="18000"/>
                        <a14:backgroundMark x1="47778" y1="16333" x2="45778" y2="9778"/>
                        <a14:backgroundMark x1="49111" y1="32333" x2="49111" y2="32333"/>
                        <a14:backgroundMark x1="47000" y1="31444" x2="46556" y2="27444"/>
                        <a14:backgroundMark x1="46556" y1="27000" x2="46556" y2="27000"/>
                        <a14:backgroundMark x1="47444" y1="25778" x2="47444" y2="25778"/>
                        <a14:backgroundMark x1="50333" y1="24556" x2="50333" y2="24556"/>
                        <a14:backgroundMark x1="50333" y1="24111" x2="50333" y2="24111"/>
                      </a14:backgroundRemoval>
                    </a14:imgEffect>
                  </a14:imgLayer>
                </a14:imgProps>
              </a:ext>
              <a:ext uri="{28A0092B-C50C-407E-A947-70E740481C1C}">
                <a14:useLocalDpi xmlns:a14="http://schemas.microsoft.com/office/drawing/2010/main" val="0"/>
              </a:ext>
            </a:extLst>
          </a:blip>
          <a:srcRect t="35515"/>
          <a:stretch/>
        </p:blipFill>
        <p:spPr bwMode="auto">
          <a:xfrm>
            <a:off x="4788024" y="3520349"/>
            <a:ext cx="4646290" cy="299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646113" y="332656"/>
            <a:ext cx="8174360" cy="5976664"/>
          </a:xfrm>
        </p:spPr>
        <p:txBody>
          <a:bodyPr>
            <a:normAutofit/>
          </a:bodyPr>
          <a:lstStyle/>
          <a:p>
            <a:pPr marL="0" indent="0" algn="just">
              <a:buNone/>
            </a:pPr>
            <a:r>
              <a:rPr lang="ru-RU" dirty="0"/>
              <a:t>Галилео Галилей писал, что лошадь упав с высоты, ломает себе ноги, а кошка остается невредимой после падения с 4-5 метров, а сверчок, упав с вершины башни, как муравей упавший на землю хотя бы из лунной сферы.</a:t>
            </a:r>
          </a:p>
          <a:p>
            <a:pPr marL="0" indent="0" algn="just">
              <a:buNone/>
            </a:pPr>
            <a:endParaRPr lang="ru-RU" dirty="0"/>
          </a:p>
          <a:p>
            <a:pPr marL="0" indent="0" algn="just">
              <a:lnSpc>
                <a:spcPct val="110000"/>
              </a:lnSpc>
              <a:spcBef>
                <a:spcPts val="0"/>
              </a:spcBef>
              <a:buNone/>
            </a:pPr>
            <a:r>
              <a:rPr lang="ru-RU" b="1" dirty="0" smtClean="0"/>
              <a:t>Почему насекомые и мелкие</a:t>
            </a:r>
          </a:p>
          <a:p>
            <a:pPr marL="0" indent="0" algn="just">
              <a:lnSpc>
                <a:spcPct val="110000"/>
              </a:lnSpc>
              <a:spcBef>
                <a:spcPts val="0"/>
              </a:spcBef>
              <a:buNone/>
            </a:pPr>
            <a:r>
              <a:rPr lang="ru-RU" b="1" dirty="0" smtClean="0"/>
              <a:t>звери, падая на землю</a:t>
            </a:r>
          </a:p>
          <a:p>
            <a:pPr marL="0" indent="0" algn="just">
              <a:lnSpc>
                <a:spcPct val="110000"/>
              </a:lnSpc>
              <a:spcBef>
                <a:spcPts val="0"/>
              </a:spcBef>
              <a:buNone/>
            </a:pPr>
            <a:r>
              <a:rPr lang="ru-RU" b="1" dirty="0" smtClean="0"/>
              <a:t>с большой высоты,</a:t>
            </a:r>
          </a:p>
          <a:p>
            <a:pPr marL="0" indent="0" algn="just">
              <a:lnSpc>
                <a:spcPct val="110000"/>
              </a:lnSpc>
              <a:spcBef>
                <a:spcPts val="0"/>
              </a:spcBef>
              <a:buNone/>
            </a:pPr>
            <a:r>
              <a:rPr lang="ru-RU" b="1" dirty="0" smtClean="0"/>
              <a:t>остаются невредимыми,</a:t>
            </a:r>
          </a:p>
          <a:p>
            <a:pPr marL="0" indent="0" algn="just">
              <a:lnSpc>
                <a:spcPct val="110000"/>
              </a:lnSpc>
              <a:spcBef>
                <a:spcPts val="0"/>
              </a:spcBef>
              <a:buNone/>
            </a:pPr>
            <a:r>
              <a:rPr lang="ru-RU" b="1" dirty="0" smtClean="0"/>
              <a:t>а крупные  животные страдают.</a:t>
            </a:r>
            <a:endParaRPr lang="ru-RU" b="1" dirty="0"/>
          </a:p>
        </p:txBody>
      </p:sp>
      <p:pic>
        <p:nvPicPr>
          <p:cNvPr id="3076"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29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57783" y="161829"/>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66700" algn="just"/>
            <a:r>
              <a:rPr lang="ru-RU" sz="3600" dirty="0" smtClean="0"/>
              <a:t>С </a:t>
            </a:r>
            <a:r>
              <a:rPr lang="ru-RU" sz="3600" dirty="0"/>
              <a:t>уменьшением размеров тела значительно быстрее убывает его объем. Сопротивление движения в воздухе зависит от поверхности падающе­го тела. Поэтому мелкие животные испытывают большее сопротивление, чем крупные, так как у них на </a:t>
            </a:r>
            <a:r>
              <a:rPr lang="ru-RU" sz="3600" dirty="0" smtClean="0"/>
              <a:t>единицу массы </a:t>
            </a:r>
            <a:r>
              <a:rPr lang="ru-RU" sz="3600" dirty="0"/>
              <a:t>приходиться большая поверх­ность.</a:t>
            </a:r>
          </a:p>
          <a:p>
            <a:pPr marL="266700"/>
            <a:r>
              <a:rPr lang="ru-RU" sz="3600" dirty="0"/>
              <a:t/>
            </a:r>
            <a:br>
              <a:rPr lang="ru-RU" sz="3600" dirty="0"/>
            </a:br>
            <a:endParaRPr lang="ru-RU" sz="2800" i="1" dirty="0"/>
          </a:p>
        </p:txBody>
      </p:sp>
    </p:spTree>
    <p:extLst>
      <p:ext uri="{BB962C8B-B14F-4D97-AF65-F5344CB8AC3E}">
        <p14:creationId xmlns:p14="http://schemas.microsoft.com/office/powerpoint/2010/main" val="34708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2" y="361898"/>
            <a:ext cx="8040687" cy="6108023"/>
          </a:xfrm>
          <a:solidFill>
            <a:schemeClr val="tx1"/>
          </a:solidFill>
        </p:spPr>
        <p:txBody>
          <a:bodyPr>
            <a:normAutofit/>
          </a:bodyPr>
          <a:lstStyle/>
          <a:p>
            <a:r>
              <a:rPr lang="ru-RU" sz="8000" b="1" dirty="0" smtClean="0">
                <a:solidFill>
                  <a:schemeClr val="bg1"/>
                </a:solidFill>
              </a:rPr>
              <a:t>ЧЕРНЫЙ ЯЩИК</a:t>
            </a:r>
            <a:endParaRPr lang="ru-RU" sz="8000" b="1" dirty="0">
              <a:solidFill>
                <a:schemeClr val="bg1"/>
              </a:solidFill>
            </a:endParaRPr>
          </a:p>
        </p:txBody>
      </p:sp>
      <p:sp>
        <p:nvSpPr>
          <p:cNvPr id="4" name="Прямоугольник 3"/>
          <p:cNvSpPr/>
          <p:nvPr/>
        </p:nvSpPr>
        <p:spPr>
          <a:xfrm>
            <a:off x="646112" y="276250"/>
            <a:ext cx="8018883" cy="6192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Объект 2"/>
          <p:cNvSpPr>
            <a:spLocks noGrp="1"/>
          </p:cNvSpPr>
          <p:nvPr>
            <p:ph idx="1"/>
          </p:nvPr>
        </p:nvSpPr>
        <p:spPr>
          <a:xfrm>
            <a:off x="744116" y="548680"/>
            <a:ext cx="7632848" cy="4351213"/>
          </a:xfrm>
        </p:spPr>
        <p:txBody>
          <a:bodyPr>
            <a:normAutofit fontScale="25000" lnSpcReduction="20000"/>
          </a:bodyPr>
          <a:lstStyle/>
          <a:p>
            <a:pPr marL="0" indent="0" algn="just">
              <a:buNone/>
            </a:pPr>
            <a:r>
              <a:rPr lang="ru-RU" sz="8800" dirty="0"/>
              <a:t>Это животное нам хорошо знакомо и очень похоже на нас. Хотя для кого-то сравнение с ним может показаться оскорбительным. Сердце, лёгкие и пищеварительная система его так похожи на человеческие, что в перспективе могут использоваться для пересадки человеку.</a:t>
            </a:r>
          </a:p>
          <a:p>
            <a:pPr marL="0" indent="0" algn="just">
              <a:buNone/>
            </a:pPr>
            <a:r>
              <a:rPr lang="ru-RU" sz="8800" dirty="0" smtClean="0"/>
              <a:t>Сердечные </a:t>
            </a:r>
            <a:r>
              <a:rPr lang="ru-RU" sz="8800" dirty="0"/>
              <a:t>клапаны применяются уже сегодня. Эти животные, общаясь со своими собратьями, издают 23 звуковых сигнала. Удивительно строение их кожи. Она обладает способностью загорать, её можно использовать как перевязочный материал при ожогах. Под этой уникальной повязкой быстрее образуется собственная кожа пациента. Животные, о которых пойдёт речь, различают цвета. </a:t>
            </a:r>
            <a:r>
              <a:rPr lang="ru-RU" sz="8800" dirty="0" smtClean="0"/>
              <a:t>Им </a:t>
            </a:r>
            <a:r>
              <a:rPr lang="ru-RU" sz="8800" dirty="0"/>
              <a:t>нравится отыскивать грибы, и они не боятся укусов змей.</a:t>
            </a:r>
          </a:p>
          <a:p>
            <a:pPr marL="0" indent="0" algn="just">
              <a:buNone/>
            </a:pPr>
            <a:r>
              <a:rPr lang="ru-RU" sz="8800" dirty="0" smtClean="0"/>
              <a:t>Учёные </a:t>
            </a:r>
            <a:r>
              <a:rPr lang="ru-RU" sz="8800" dirty="0"/>
              <a:t>относят их к числу самых умных животных. Более того, одной их представительнице было присвоено офицерское звание, так как она легко находила наркотики.</a:t>
            </a:r>
          </a:p>
          <a:p>
            <a:pPr marL="0" indent="0">
              <a:buNone/>
            </a:pPr>
            <a:endParaRPr lang="ru-RU" sz="8400" dirty="0"/>
          </a:p>
          <a:p>
            <a:pPr marL="0" indent="0" algn="ctr">
              <a:buNone/>
            </a:pPr>
            <a:r>
              <a:rPr lang="ru-RU" sz="10400" b="1" dirty="0"/>
              <a:t>Какое животное в </a:t>
            </a:r>
            <a:r>
              <a:rPr lang="ru-RU" sz="10400" b="1" dirty="0" smtClean="0"/>
              <a:t>«чёрном ящике»?</a:t>
            </a:r>
            <a:endParaRPr lang="ru-RU" sz="10400" b="1" dirty="0"/>
          </a:p>
          <a:p>
            <a:endParaRPr lang="ru-RU" dirty="0"/>
          </a:p>
        </p:txBody>
      </p:sp>
      <p:grpSp>
        <p:nvGrpSpPr>
          <p:cNvPr id="6" name="Группа 5"/>
          <p:cNvGrpSpPr/>
          <p:nvPr/>
        </p:nvGrpSpPr>
        <p:grpSpPr>
          <a:xfrm>
            <a:off x="646113" y="276250"/>
            <a:ext cx="8018883" cy="6192688"/>
            <a:chOff x="-8461448" y="332656"/>
            <a:chExt cx="8208912" cy="6192688"/>
          </a:xfrm>
        </p:grpSpPr>
        <p:sp>
          <p:nvSpPr>
            <p:cNvPr id="5" name="Прямоугольник 4"/>
            <p:cNvSpPr/>
            <p:nvPr/>
          </p:nvSpPr>
          <p:spPr>
            <a:xfrm>
              <a:off x="-8461448" y="332656"/>
              <a:ext cx="8208912" cy="61926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430" b="95570" l="2110" r="96203"/>
                      </a14:imgEffect>
                    </a14:imgLayer>
                  </a14:imgProps>
                </a:ext>
                <a:ext uri="{28A0092B-C50C-407E-A947-70E740481C1C}">
                  <a14:useLocalDpi xmlns:a14="http://schemas.microsoft.com/office/drawing/2010/main" val="0"/>
                </a:ext>
              </a:extLst>
            </a:blip>
            <a:srcRect/>
            <a:stretch>
              <a:fillRect/>
            </a:stretch>
          </p:blipFill>
          <p:spPr bwMode="auto">
            <a:xfrm>
              <a:off x="-7285905" y="500087"/>
              <a:ext cx="5857825" cy="58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1"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4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8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113" y="332656"/>
            <a:ext cx="8102351" cy="5904656"/>
          </a:xfrm>
        </p:spPr>
        <p:txBody>
          <a:bodyPr>
            <a:normAutofit/>
          </a:bodyPr>
          <a:lstStyle/>
          <a:p>
            <a:pPr marL="0" indent="0" algn="just">
              <a:buNone/>
            </a:pPr>
            <a:r>
              <a:rPr lang="ru-RU" sz="4000" dirty="0"/>
              <a:t>Слона и голубя избрали национальным символом 4 государства, лошадь и корову – 5, орла – </a:t>
            </a:r>
            <a:r>
              <a:rPr lang="ru-RU" sz="4000" dirty="0" smtClean="0"/>
              <a:t>22</a:t>
            </a:r>
            <a:r>
              <a:rPr lang="ru-RU" sz="4000" dirty="0"/>
              <a:t>.</a:t>
            </a:r>
            <a:endParaRPr lang="ru-RU" sz="4000" dirty="0" smtClean="0"/>
          </a:p>
          <a:p>
            <a:pPr marL="0" indent="0" algn="just">
              <a:buNone/>
            </a:pPr>
            <a:r>
              <a:rPr lang="ru-RU" sz="4000" b="1" dirty="0" smtClean="0"/>
              <a:t>А </a:t>
            </a:r>
            <a:r>
              <a:rPr lang="ru-RU" sz="4000" b="1" dirty="0"/>
              <a:t>какое животное встречается в качестве государственного символа наиболее часто?</a:t>
            </a:r>
          </a:p>
        </p:txBody>
      </p:sp>
      <p:pic>
        <p:nvPicPr>
          <p:cNvPr id="3076"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9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Группа 1"/>
          <p:cNvGrpSpPr/>
          <p:nvPr/>
        </p:nvGrpSpPr>
        <p:grpSpPr>
          <a:xfrm>
            <a:off x="659433" y="297532"/>
            <a:ext cx="8260482" cy="6336000"/>
            <a:chOff x="9396536" y="311917"/>
            <a:chExt cx="8260482" cy="6336000"/>
          </a:xfrm>
        </p:grpSpPr>
        <p:sp>
          <p:nvSpPr>
            <p:cNvPr id="4" name="Прямоугольник 3"/>
            <p:cNvSpPr/>
            <p:nvPr/>
          </p:nvSpPr>
          <p:spPr>
            <a:xfrm>
              <a:off x="9396536" y="311917"/>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4800" b="1" dirty="0" smtClean="0"/>
                <a:t>ЛЕВ</a:t>
              </a:r>
            </a:p>
            <a:p>
              <a:pPr algn="ctr"/>
              <a:r>
                <a:rPr lang="ru-RU" sz="4800" b="1" dirty="0" smtClean="0"/>
                <a:t> (его </a:t>
              </a:r>
              <a:r>
                <a:rPr lang="ru-RU" sz="4800" b="1" dirty="0"/>
                <a:t>выбрали 30 </a:t>
              </a:r>
              <a:r>
                <a:rPr lang="ru-RU" sz="4800" b="1" dirty="0" smtClean="0"/>
                <a:t>государств)</a:t>
              </a:r>
              <a:endParaRPr lang="ru-RU" sz="4800" b="1" dirty="0"/>
            </a:p>
            <a:p>
              <a:endParaRPr lang="ru-RU" sz="3600" b="1" dirty="0"/>
            </a:p>
            <a:p>
              <a:r>
                <a:rPr lang="ru-RU" sz="3600" b="1" dirty="0"/>
                <a:t> </a:t>
              </a:r>
              <a:endParaRPr lang="ru-RU" sz="2800" dirty="0"/>
            </a:p>
            <a:p>
              <a:endParaRPr lang="ru-RU" sz="2800" i="1"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422"/>
            <a:stretch/>
          </p:blipFill>
          <p:spPr bwMode="auto">
            <a:xfrm>
              <a:off x="9907277" y="1925775"/>
              <a:ext cx="7239000" cy="426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16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113" y="332656"/>
            <a:ext cx="8102351" cy="5904656"/>
          </a:xfrm>
        </p:spPr>
        <p:txBody>
          <a:bodyPr>
            <a:normAutofit fontScale="85000" lnSpcReduction="20000"/>
          </a:bodyPr>
          <a:lstStyle/>
          <a:p>
            <a:pPr marL="0" indent="0" algn="just">
              <a:buNone/>
            </a:pPr>
            <a:r>
              <a:rPr lang="ru-RU" sz="4000" dirty="0"/>
              <a:t>Этого животного, к великому сожалению, больше не существует.</a:t>
            </a:r>
          </a:p>
          <a:p>
            <a:pPr marL="0" indent="0" algn="just">
              <a:buNone/>
            </a:pPr>
            <a:r>
              <a:rPr lang="ru-RU" sz="4000" dirty="0"/>
              <a:t>Описание охоты на него встречается во многих </a:t>
            </a:r>
            <a:r>
              <a:rPr lang="ru-RU" sz="4000" dirty="0" smtClean="0"/>
              <a:t>исторических документах</a:t>
            </a:r>
            <a:r>
              <a:rPr lang="ru-RU" sz="4000" dirty="0"/>
              <a:t>. Дольше всего они сохранились в Польше и Литве</a:t>
            </a:r>
          </a:p>
          <a:p>
            <a:pPr marL="0" indent="0" algn="just">
              <a:buNone/>
            </a:pPr>
            <a:r>
              <a:rPr lang="ru-RU" sz="4000" dirty="0"/>
              <a:t>благодаря приказу польского короля. Сигизмунда III. Но, к сожалению, это животное - родоначальник крупного рогатого </a:t>
            </a:r>
            <a:r>
              <a:rPr lang="ru-RU" sz="4000" dirty="0" smtClean="0"/>
              <a:t>скота вымерло </a:t>
            </a:r>
            <a:r>
              <a:rPr lang="ru-RU" sz="4000" dirty="0"/>
              <a:t>в 1627 г., так как человек нещадно истребил их. Ни </a:t>
            </a:r>
            <a:r>
              <a:rPr lang="ru-RU" sz="4000" dirty="0" smtClean="0"/>
              <a:t>в одной </a:t>
            </a:r>
            <a:r>
              <a:rPr lang="ru-RU" sz="4000" dirty="0"/>
              <a:t>стране не сохранилось даже чучела. </a:t>
            </a:r>
            <a:endParaRPr lang="ru-RU" sz="4000" dirty="0" smtClean="0"/>
          </a:p>
          <a:p>
            <a:pPr marL="0" indent="0" algn="just">
              <a:buNone/>
            </a:pPr>
            <a:r>
              <a:rPr lang="ru-RU" sz="4000" b="1" dirty="0" smtClean="0"/>
              <a:t>Кто </a:t>
            </a:r>
            <a:r>
              <a:rPr lang="ru-RU" sz="4000" b="1" dirty="0"/>
              <a:t>этот зверь? </a:t>
            </a:r>
          </a:p>
        </p:txBody>
      </p:sp>
      <p:pic>
        <p:nvPicPr>
          <p:cNvPr id="3076"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9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Группа 4"/>
          <p:cNvGrpSpPr/>
          <p:nvPr/>
        </p:nvGrpSpPr>
        <p:grpSpPr>
          <a:xfrm>
            <a:off x="326504" y="340161"/>
            <a:ext cx="8988027" cy="6336000"/>
            <a:chOff x="10688947" y="522000"/>
            <a:chExt cx="8988027" cy="6336000"/>
          </a:xfrm>
        </p:grpSpPr>
        <p:sp>
          <p:nvSpPr>
            <p:cNvPr id="4" name="Прямоугольник 3"/>
            <p:cNvSpPr/>
            <p:nvPr/>
          </p:nvSpPr>
          <p:spPr>
            <a:xfrm>
              <a:off x="11052720" y="522000"/>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4800" b="1" dirty="0" smtClean="0"/>
                <a:t>ТУР</a:t>
              </a:r>
            </a:p>
            <a:p>
              <a:pPr algn="ctr"/>
              <a:endParaRPr lang="ru-RU" sz="4800" b="1" dirty="0" smtClean="0"/>
            </a:p>
            <a:p>
              <a:endParaRPr lang="ru-RU" sz="3600" b="1" dirty="0"/>
            </a:p>
            <a:p>
              <a:r>
                <a:rPr lang="ru-RU" sz="3600" b="1" dirty="0"/>
                <a:t> </a:t>
              </a:r>
              <a:endParaRPr lang="ru-RU" sz="2800" dirty="0"/>
            </a:p>
            <a:p>
              <a:endParaRPr lang="ru-RU" sz="2800" i="1" dirty="0"/>
            </a:p>
          </p:txBody>
        </p:sp>
        <p:pic>
          <p:nvPicPr>
            <p:cNvPr id="2050" name="Picture 2" descr="C:\Users\Best\Desktop\scale_120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2500" r="95750">
                          <a14:backgroundMark x1="51333" y1="81333" x2="51333" y2="81333"/>
                          <a14:backgroundMark x1="40833" y1="80444" x2="40833" y2="80444"/>
                          <a14:backgroundMark x1="40833" y1="80741" x2="40833" y2="80741"/>
                          <a14:backgroundMark x1="41000" y1="77185" x2="41000" y2="77185"/>
                          <a14:backgroundMark x1="41000" y1="76889" x2="41000" y2="76889"/>
                          <a14:backgroundMark x1="45333" y1="75407" x2="45333" y2="75407"/>
                          <a14:backgroundMark x1="45333" y1="75407" x2="46500" y2="75407"/>
                          <a14:backgroundMark x1="46833" y1="87852" x2="46833" y2="87852"/>
                          <a14:backgroundMark x1="46833" y1="87852" x2="46833" y2="87852"/>
                          <a14:backgroundMark x1="42167" y1="86667" x2="42167" y2="86667"/>
                          <a14:backgroundMark x1="42167" y1="86667" x2="42167" y2="86667"/>
                          <a14:backgroundMark x1="52667" y1="88148" x2="54333" y2="88741"/>
                          <a14:backgroundMark x1="55000" y1="88741" x2="55500" y2="88741"/>
                          <a14:backgroundMark x1="63333" y1="86074" x2="63333" y2="86074"/>
                          <a14:backgroundMark x1="69500" y1="87259" x2="69500" y2="87259"/>
                        </a14:backgroundRemoval>
                      </a14:imgEffect>
                    </a14:imgLayer>
                  </a14:imgProps>
                </a:ext>
                <a:ext uri="{28A0092B-C50C-407E-A947-70E740481C1C}">
                  <a14:useLocalDpi xmlns:a14="http://schemas.microsoft.com/office/drawing/2010/main" val="0"/>
                </a:ext>
              </a:extLst>
            </a:blip>
            <a:srcRect/>
            <a:stretch>
              <a:fillRect/>
            </a:stretch>
          </p:blipFill>
          <p:spPr bwMode="auto">
            <a:xfrm>
              <a:off x="10688947" y="1709944"/>
              <a:ext cx="8988027" cy="50557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1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9"/>
            <a:ext cx="8640960" cy="4464496"/>
          </a:xfrm>
        </p:spPr>
        <p:txBody>
          <a:bodyPr>
            <a:normAutofit/>
          </a:bodyPr>
          <a:lstStyle/>
          <a:p>
            <a:pPr marL="0" indent="0" algn="ctr">
              <a:buNone/>
            </a:pPr>
            <a:r>
              <a:rPr lang="ru-RU" sz="3600" dirty="0"/>
              <a:t>Многие, особенно северные, народы считают его царем зверей и верят в его родство с человеком. Живущие в Карпатах гуцулы избегают называть его прямо и чаще именуют "</a:t>
            </a:r>
            <a:r>
              <a:rPr lang="ru-RU" sz="3600" dirty="0" err="1"/>
              <a:t>вуйком</a:t>
            </a:r>
            <a:r>
              <a:rPr lang="ru-RU" sz="3600" dirty="0"/>
              <a:t>", "</a:t>
            </a:r>
            <a:r>
              <a:rPr lang="ru-RU" sz="3600" dirty="0" err="1"/>
              <a:t>батьком</a:t>
            </a:r>
            <a:r>
              <a:rPr lang="ru-RU" sz="3600" dirty="0"/>
              <a:t>" или "бортником". Назовите его.</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005064"/>
            <a:ext cx="655272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Группа 5"/>
          <p:cNvGrpSpPr/>
          <p:nvPr/>
        </p:nvGrpSpPr>
        <p:grpSpPr>
          <a:xfrm>
            <a:off x="0" y="-125565"/>
            <a:ext cx="10225136" cy="6860475"/>
            <a:chOff x="12924928" y="1"/>
            <a:chExt cx="10225136" cy="6860475"/>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68" t="900" r="3827"/>
            <a:stretch/>
          </p:blipFill>
          <p:spPr bwMode="auto">
            <a:xfrm>
              <a:off x="12924928" y="75097"/>
              <a:ext cx="9141097" cy="678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65488" y="1"/>
              <a:ext cx="5184576" cy="1200329"/>
            </a:xfrm>
            <a:prstGeom prst="rect">
              <a:avLst/>
            </a:prstGeom>
            <a:noFill/>
          </p:spPr>
          <p:txBody>
            <a:bodyPr wrap="square" rtlCol="0">
              <a:spAutoFit/>
            </a:bodyPr>
            <a:lstStyle/>
            <a:p>
              <a:r>
                <a:rPr lang="ru-RU" sz="7200" b="1" dirty="0" smtClean="0">
                  <a:solidFill>
                    <a:schemeClr val="accent5">
                      <a:lumMod val="50000"/>
                    </a:schemeClr>
                  </a:solidFill>
                </a:rPr>
                <a:t>МЕДВЕДЬ</a:t>
              </a:r>
              <a:endParaRPr lang="ru-RU" sz="7200" b="1" dirty="0">
                <a:solidFill>
                  <a:schemeClr val="accent5">
                    <a:lumMod val="50000"/>
                  </a:schemeClr>
                </a:solidFill>
              </a:endParaRPr>
            </a:p>
          </p:txBody>
        </p:sp>
      </p:grpSp>
    </p:spTree>
    <p:extLst>
      <p:ext uri="{BB962C8B-B14F-4D97-AF65-F5344CB8AC3E}">
        <p14:creationId xmlns:p14="http://schemas.microsoft.com/office/powerpoint/2010/main" val="32769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2" descr="Рисунок2"/>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54012" y="498474"/>
            <a:ext cx="5973763"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2" name="AutoShape 84"/>
          <p:cNvSpPr>
            <a:spLocks noChangeArrowheads="1"/>
          </p:cNvSpPr>
          <p:nvPr/>
        </p:nvSpPr>
        <p:spPr bwMode="auto">
          <a:xfrm>
            <a:off x="2339975" y="5516563"/>
            <a:ext cx="647700" cy="649287"/>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3" name="AutoShape 85"/>
          <p:cNvSpPr>
            <a:spLocks noChangeArrowheads="1"/>
          </p:cNvSpPr>
          <p:nvPr/>
        </p:nvSpPr>
        <p:spPr bwMode="auto">
          <a:xfrm>
            <a:off x="4716463" y="141287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4" name="AutoShape 86"/>
          <p:cNvSpPr>
            <a:spLocks noChangeArrowheads="1"/>
          </p:cNvSpPr>
          <p:nvPr/>
        </p:nvSpPr>
        <p:spPr bwMode="auto">
          <a:xfrm>
            <a:off x="1187450" y="479742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5" name="AutoShape 87"/>
          <p:cNvSpPr>
            <a:spLocks noChangeArrowheads="1"/>
          </p:cNvSpPr>
          <p:nvPr/>
        </p:nvSpPr>
        <p:spPr bwMode="auto">
          <a:xfrm>
            <a:off x="5364163" y="3644900"/>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6" name="AutoShape 88"/>
          <p:cNvSpPr>
            <a:spLocks noChangeArrowheads="1"/>
          </p:cNvSpPr>
          <p:nvPr/>
        </p:nvSpPr>
        <p:spPr bwMode="auto">
          <a:xfrm>
            <a:off x="3635375" y="76517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7" name="AutoShape 89"/>
          <p:cNvSpPr>
            <a:spLocks noChangeArrowheads="1"/>
          </p:cNvSpPr>
          <p:nvPr/>
        </p:nvSpPr>
        <p:spPr bwMode="auto">
          <a:xfrm>
            <a:off x="611188" y="249237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8" name="AutoShape 90"/>
          <p:cNvSpPr>
            <a:spLocks noChangeArrowheads="1"/>
          </p:cNvSpPr>
          <p:nvPr/>
        </p:nvSpPr>
        <p:spPr bwMode="auto">
          <a:xfrm>
            <a:off x="4787900" y="479742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39" name="AutoShape 91"/>
          <p:cNvSpPr>
            <a:spLocks noChangeArrowheads="1"/>
          </p:cNvSpPr>
          <p:nvPr/>
        </p:nvSpPr>
        <p:spPr bwMode="auto">
          <a:xfrm>
            <a:off x="611188" y="3789363"/>
            <a:ext cx="647700" cy="649287"/>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40" name="AutoShape 92"/>
          <p:cNvSpPr>
            <a:spLocks noChangeArrowheads="1"/>
          </p:cNvSpPr>
          <p:nvPr/>
        </p:nvSpPr>
        <p:spPr bwMode="auto">
          <a:xfrm>
            <a:off x="1331913" y="141287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41" name="AutoShape 93"/>
          <p:cNvSpPr>
            <a:spLocks noChangeArrowheads="1"/>
          </p:cNvSpPr>
          <p:nvPr/>
        </p:nvSpPr>
        <p:spPr bwMode="auto">
          <a:xfrm>
            <a:off x="2339975" y="765175"/>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42" name="AutoShape 94"/>
          <p:cNvSpPr>
            <a:spLocks noChangeArrowheads="1"/>
          </p:cNvSpPr>
          <p:nvPr/>
        </p:nvSpPr>
        <p:spPr bwMode="auto">
          <a:xfrm>
            <a:off x="5364163" y="2565400"/>
            <a:ext cx="647700" cy="649288"/>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sp>
        <p:nvSpPr>
          <p:cNvPr id="2143" name="AutoShape 95"/>
          <p:cNvSpPr>
            <a:spLocks noChangeArrowheads="1"/>
          </p:cNvSpPr>
          <p:nvPr/>
        </p:nvSpPr>
        <p:spPr bwMode="auto">
          <a:xfrm>
            <a:off x="3708400" y="5516563"/>
            <a:ext cx="647700" cy="649287"/>
          </a:xfrm>
          <a:prstGeom prst="flowChartSummingJunction">
            <a:avLst/>
          </a:prstGeom>
          <a:solidFill>
            <a:schemeClr val="accent4">
              <a:lumMod val="50000"/>
            </a:schemeClr>
          </a:solidFill>
          <a:ln w="9525">
            <a:solidFill>
              <a:schemeClr val="tx1"/>
            </a:solidFill>
            <a:round/>
            <a:headEnd/>
            <a:tailEnd/>
          </a:ln>
        </p:spPr>
        <p:txBody>
          <a:bodyPr wrap="none" anchor="ctr"/>
          <a:lstStyle/>
          <a:p>
            <a:pPr eaLnBrk="1" hangingPunct="1"/>
            <a:endParaRPr lang="ru-RU"/>
          </a:p>
        </p:txBody>
      </p:sp>
      <p:pic>
        <p:nvPicPr>
          <p:cNvPr id="2131" name="Picture 83" descr="Рисунок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1412875"/>
            <a:ext cx="4164012"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Что_ Где_ Когда_ - Волчок.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5438" y="6143624"/>
            <a:ext cx="609600" cy="60960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796312682"/>
              </p:ext>
            </p:extLst>
          </p:nvPr>
        </p:nvGraphicFramePr>
        <p:xfrm>
          <a:off x="6732239" y="465135"/>
          <a:ext cx="2160242" cy="5700714"/>
        </p:xfrm>
        <a:graphic>
          <a:graphicData uri="http://schemas.openxmlformats.org/drawingml/2006/table">
            <a:tbl>
              <a:tblPr firstRow="1" bandRow="1">
                <a:tableStyleId>{5C22544A-7EE6-4342-B048-85BDC9FD1C3A}</a:tableStyleId>
              </a:tblPr>
              <a:tblGrid>
                <a:gridCol w="1080121"/>
                <a:gridCol w="1080121"/>
              </a:tblGrid>
              <a:tr h="950119">
                <a:tc>
                  <a:txBody>
                    <a:bodyPr/>
                    <a:lstStyle/>
                    <a:p>
                      <a:pPr algn="ctr"/>
                      <a:r>
                        <a:rPr lang="ru-RU" sz="4000" b="1" dirty="0" smtClean="0">
                          <a:solidFill>
                            <a:schemeClr val="bg1"/>
                          </a:solidFill>
                          <a:hlinkClick r:id="rId8" action="ppaction://hlinksldjump"/>
                        </a:rPr>
                        <a:t>1</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ru-RU" sz="4000" b="1" dirty="0" smtClean="0">
                          <a:solidFill>
                            <a:schemeClr val="bg1"/>
                          </a:solidFill>
                          <a:hlinkClick r:id="rId9" action="ppaction://hlinksldjump"/>
                        </a:rPr>
                        <a:t>7</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950119">
                <a:tc>
                  <a:txBody>
                    <a:bodyPr/>
                    <a:lstStyle/>
                    <a:p>
                      <a:pPr algn="ctr"/>
                      <a:r>
                        <a:rPr lang="ru-RU" sz="4000" b="1" dirty="0" smtClean="0">
                          <a:solidFill>
                            <a:schemeClr val="bg1"/>
                          </a:solidFill>
                          <a:hlinkClick r:id="rId10" action="ppaction://hlinksldjump"/>
                        </a:rPr>
                        <a:t>2</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ru-RU" sz="4000" b="1" dirty="0" smtClean="0">
                          <a:solidFill>
                            <a:schemeClr val="bg1"/>
                          </a:solidFill>
                          <a:hlinkClick r:id="rId11" action="ppaction://hlinksldjump"/>
                        </a:rPr>
                        <a:t>8</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950119">
                <a:tc>
                  <a:txBody>
                    <a:bodyPr/>
                    <a:lstStyle/>
                    <a:p>
                      <a:pPr algn="ctr"/>
                      <a:r>
                        <a:rPr lang="ru-RU" sz="4000" b="1" dirty="0" smtClean="0">
                          <a:solidFill>
                            <a:schemeClr val="bg1"/>
                          </a:solidFill>
                          <a:hlinkClick r:id="rId12" action="ppaction://hlinksldjump"/>
                        </a:rPr>
                        <a:t>3</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ru-RU" sz="4000" b="1" dirty="0" smtClean="0">
                          <a:solidFill>
                            <a:schemeClr val="bg1"/>
                          </a:solidFill>
                          <a:hlinkClick r:id="rId13" action="ppaction://hlinksldjump"/>
                        </a:rPr>
                        <a:t>9</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950119">
                <a:tc>
                  <a:txBody>
                    <a:bodyPr/>
                    <a:lstStyle/>
                    <a:p>
                      <a:pPr algn="ctr"/>
                      <a:r>
                        <a:rPr lang="ru-RU" sz="4000" b="1" dirty="0" smtClean="0">
                          <a:solidFill>
                            <a:schemeClr val="bg1"/>
                          </a:solidFill>
                          <a:hlinkClick r:id="rId14" action="ppaction://hlinksldjump"/>
                        </a:rPr>
                        <a:t>4</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ru-RU" sz="4000" b="1" dirty="0" smtClean="0">
                          <a:solidFill>
                            <a:schemeClr val="bg1"/>
                          </a:solidFill>
                          <a:hlinkClick r:id="rId15" action="ppaction://hlinksldjump"/>
                        </a:rPr>
                        <a:t>10</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950119">
                <a:tc>
                  <a:txBody>
                    <a:bodyPr/>
                    <a:lstStyle/>
                    <a:p>
                      <a:pPr algn="ctr"/>
                      <a:r>
                        <a:rPr lang="ru-RU" sz="4000" b="1" dirty="0" smtClean="0">
                          <a:solidFill>
                            <a:schemeClr val="bg1"/>
                          </a:solidFill>
                          <a:hlinkClick r:id="rId16" action="ppaction://hlinksldjump"/>
                        </a:rPr>
                        <a:t>5</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ru-RU" sz="4000" b="1" dirty="0" smtClean="0">
                          <a:solidFill>
                            <a:schemeClr val="bg1"/>
                          </a:solidFill>
                          <a:hlinkClick r:id="rId17" action="ppaction://hlinksldjump"/>
                        </a:rPr>
                        <a:t>11</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950119">
                <a:tc>
                  <a:txBody>
                    <a:bodyPr/>
                    <a:lstStyle/>
                    <a:p>
                      <a:pPr algn="ctr"/>
                      <a:r>
                        <a:rPr lang="ru-RU" sz="4000" b="1" dirty="0" smtClean="0">
                          <a:solidFill>
                            <a:schemeClr val="bg1"/>
                          </a:solidFill>
                          <a:hlinkClick r:id="rId18" action="ppaction://hlinksldjump"/>
                        </a:rPr>
                        <a:t>6</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ru-RU" sz="4000" b="1" dirty="0" smtClean="0">
                          <a:solidFill>
                            <a:schemeClr val="bg1"/>
                          </a:solidFill>
                          <a:hlinkClick r:id="rId19" action="ppaction://hlinksldjump"/>
                        </a:rPr>
                        <a:t>12</a:t>
                      </a:r>
                      <a:endParaRPr lang="ru-RU" sz="40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bl>
          </a:graphicData>
        </a:graphic>
      </p:graphicFrame>
    </p:spTree>
    <p:extLst>
      <p:ext uri="{BB962C8B-B14F-4D97-AF65-F5344CB8AC3E}">
        <p14:creationId xmlns:p14="http://schemas.microsoft.com/office/powerpoint/2010/main" val="2443870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7600000">
                                      <p:cBhvr>
                                        <p:cTn id="6" dur="2000" fill="hold"/>
                                        <p:tgtEl>
                                          <p:spTgt spid="2131"/>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34800000">
                                      <p:cBhvr>
                                        <p:cTn id="14" dur="2000" fill="hold"/>
                                        <p:tgtEl>
                                          <p:spTgt spid="2131"/>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mph" presetSubtype="0" fill="hold" nodeType="clickEffect">
                                  <p:stCondLst>
                                    <p:cond delay="0"/>
                                  </p:stCondLst>
                                  <p:childTnLst>
                                    <p:animRot by="32700000">
                                      <p:cBhvr>
                                        <p:cTn id="22" dur="2000" fill="hold"/>
                                        <p:tgtEl>
                                          <p:spTgt spid="2131"/>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56700000">
                                      <p:cBhvr>
                                        <p:cTn id="30" dur="2000" fill="hold"/>
                                        <p:tgtEl>
                                          <p:spTgt spid="2131"/>
                                        </p:tgtEl>
                                        <p:attrNameLst>
                                          <p:attrName>r</p:attrName>
                                        </p:attrNameLst>
                                      </p:cBhvr>
                                    </p:animRo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mph" presetSubtype="0" fill="hold" nodeType="clickEffect">
                                  <p:stCondLst>
                                    <p:cond delay="0"/>
                                  </p:stCondLst>
                                  <p:childTnLst>
                                    <p:animRot by="59400000">
                                      <p:cBhvr>
                                        <p:cTn id="38" dur="2000" fill="hold"/>
                                        <p:tgtEl>
                                          <p:spTgt spid="2131"/>
                                        </p:tgtEl>
                                        <p:attrNameLst>
                                          <p:attrName>r</p:attrName>
                                        </p:attrNameLst>
                                      </p:cBhvr>
                                    </p:animRo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3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mph" presetSubtype="0" fill="hold" nodeType="clickEffect">
                                  <p:stCondLst>
                                    <p:cond delay="0"/>
                                  </p:stCondLst>
                                  <p:childTnLst>
                                    <p:animRot by="60000000">
                                      <p:cBhvr>
                                        <p:cTn id="46" dur="2000" fill="hold"/>
                                        <p:tgtEl>
                                          <p:spTgt spid="2131"/>
                                        </p:tgtEl>
                                        <p:attrNameLst>
                                          <p:attrName>r</p:attrName>
                                        </p:attrNameLst>
                                      </p:cBhvr>
                                    </p:animRo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3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8" presetClass="emph" presetSubtype="0" fill="hold" nodeType="clickEffect">
                                  <p:stCondLst>
                                    <p:cond delay="0"/>
                                  </p:stCondLst>
                                  <p:childTnLst>
                                    <p:animRot by="32400000">
                                      <p:cBhvr>
                                        <p:cTn id="54" dur="2000" fill="hold"/>
                                        <p:tgtEl>
                                          <p:spTgt spid="2131"/>
                                        </p:tgtEl>
                                        <p:attrNameLst>
                                          <p:attrName>r</p:attrName>
                                        </p:attrNameLst>
                                      </p:cBhvr>
                                    </p:animRo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3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8" presetClass="emph" presetSubtype="0" fill="hold" nodeType="clickEffect">
                                  <p:stCondLst>
                                    <p:cond delay="0"/>
                                  </p:stCondLst>
                                  <p:childTnLst>
                                    <p:animRot by="49200000">
                                      <p:cBhvr>
                                        <p:cTn id="62" dur="2000" fill="hold"/>
                                        <p:tgtEl>
                                          <p:spTgt spid="2131"/>
                                        </p:tgtEl>
                                        <p:attrNameLst>
                                          <p:attrName>r</p:attrName>
                                        </p:attrNameLst>
                                      </p:cBhvr>
                                    </p:animRo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3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8" presetClass="emph" presetSubtype="0" fill="hold" nodeType="clickEffect">
                                  <p:stCondLst>
                                    <p:cond delay="0"/>
                                  </p:stCondLst>
                                  <p:childTnLst>
                                    <p:animRot by="25800000">
                                      <p:cBhvr>
                                        <p:cTn id="70" dur="2000" fill="hold"/>
                                        <p:tgtEl>
                                          <p:spTgt spid="2131"/>
                                        </p:tgtEl>
                                        <p:attrNameLst>
                                          <p:attrName>r</p:attrName>
                                        </p:attrNameLst>
                                      </p:cBhvr>
                                    </p:animRo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4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8" presetClass="emph" presetSubtype="0" fill="hold" nodeType="clickEffect">
                                  <p:stCondLst>
                                    <p:cond delay="0"/>
                                  </p:stCondLst>
                                  <p:childTnLst>
                                    <p:animRot by="63600000">
                                      <p:cBhvr>
                                        <p:cTn id="78" dur="2000" fill="hold"/>
                                        <p:tgtEl>
                                          <p:spTgt spid="2131"/>
                                        </p:tgtEl>
                                        <p:attrNameLst>
                                          <p:attrName>r</p:attrName>
                                        </p:attrNameLst>
                                      </p:cBhvr>
                                    </p:animRo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4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mph" presetSubtype="0" fill="hold" nodeType="clickEffect">
                                  <p:stCondLst>
                                    <p:cond delay="0"/>
                                  </p:stCondLst>
                                  <p:childTnLst>
                                    <p:animRot by="54000000">
                                      <p:cBhvr>
                                        <p:cTn id="86" dur="2000" fill="hold"/>
                                        <p:tgtEl>
                                          <p:spTgt spid="2131"/>
                                        </p:tgtEl>
                                        <p:attrNameLst>
                                          <p:attrName>r</p:attrName>
                                        </p:attrNameLst>
                                      </p:cBhvr>
                                    </p:animRo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4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8" presetClass="emph" presetSubtype="0" fill="hold" nodeType="clickEffect">
                                  <p:stCondLst>
                                    <p:cond delay="0"/>
                                  </p:stCondLst>
                                  <p:childTnLst>
                                    <p:animRot by="30000000">
                                      <p:cBhvr>
                                        <p:cTn id="94" dur="2000" fill="hold"/>
                                        <p:tgtEl>
                                          <p:spTgt spid="2131"/>
                                        </p:tgtEl>
                                        <p:attrNameLst>
                                          <p:attrName>r</p:attrName>
                                        </p:attrNameLst>
                                      </p:cBhvr>
                                    </p:animRo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4"/>
                </p:tgtEl>
              </p:cMediaNode>
            </p:audio>
          </p:childTnLst>
        </p:cTn>
      </p:par>
    </p:tnLst>
    <p:bldLst>
      <p:bldP spid="2132" grpId="0" animBg="1"/>
      <p:bldP spid="2133" grpId="0" animBg="1"/>
      <p:bldP spid="2134" grpId="0" animBg="1"/>
      <p:bldP spid="2135" grpId="0" animBg="1"/>
      <p:bldP spid="2136" grpId="0" animBg="1"/>
      <p:bldP spid="2137" grpId="0" animBg="1"/>
      <p:bldP spid="2138" grpId="0" animBg="1"/>
      <p:bldP spid="2139" grpId="0" animBg="1"/>
      <p:bldP spid="2140" grpId="0" animBg="1"/>
      <p:bldP spid="2141" grpId="0" animBg="1"/>
      <p:bldP spid="2142" grpId="0" animBg="1"/>
      <p:bldP spid="21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836712"/>
            <a:ext cx="8219256" cy="5289451"/>
          </a:xfrm>
        </p:spPr>
        <p:txBody>
          <a:bodyPr/>
          <a:lstStyle/>
          <a:p>
            <a:pPr marL="0" indent="0" algn="just">
              <a:buNone/>
            </a:pPr>
            <a:r>
              <a:rPr lang="ru-RU" sz="3600" dirty="0" smtClean="0"/>
              <a:t>Тверской купец Афанасий Никитин, ограбленный по пути в Персию, чудом сохранил шкуру одного зверька, которую затем обменял на бесценного арабского скакуна. </a:t>
            </a:r>
          </a:p>
          <a:p>
            <a:pPr marL="0" indent="0">
              <a:buNone/>
            </a:pPr>
            <a:endParaRPr lang="ru-RU" dirty="0"/>
          </a:p>
          <a:p>
            <a:pPr marL="0" indent="0" algn="ctr">
              <a:buNone/>
            </a:pPr>
            <a:r>
              <a:rPr lang="ru-RU" sz="3600" b="1" dirty="0" smtClean="0"/>
              <a:t>Шкуру какого зверька мог сохранить купец и обменять на столь дорогого скакуна? </a:t>
            </a:r>
            <a:endParaRPr lang="ru-RU" sz="3600" b="1" dirty="0"/>
          </a:p>
        </p:txBody>
      </p:sp>
      <p:grpSp>
        <p:nvGrpSpPr>
          <p:cNvPr id="5" name="Группа 4"/>
          <p:cNvGrpSpPr/>
          <p:nvPr/>
        </p:nvGrpSpPr>
        <p:grpSpPr>
          <a:xfrm>
            <a:off x="467544" y="620688"/>
            <a:ext cx="8208912" cy="5761166"/>
            <a:chOff x="9544617" y="341331"/>
            <a:chExt cx="8208912" cy="5761166"/>
          </a:xfrm>
        </p:grpSpPr>
        <p:sp>
          <p:nvSpPr>
            <p:cNvPr id="4" name="Прямоугольник 3"/>
            <p:cNvSpPr/>
            <p:nvPr/>
          </p:nvSpPr>
          <p:spPr>
            <a:xfrm>
              <a:off x="9544617" y="341857"/>
              <a:ext cx="8208912"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6600" dirty="0" smtClean="0"/>
            </a:p>
            <a:p>
              <a:pPr algn="ctr"/>
              <a:endParaRPr lang="ru-RU" sz="6600" dirty="0"/>
            </a:p>
            <a:p>
              <a:pPr algn="ctr"/>
              <a:endParaRPr lang="ru-RU" sz="6600" dirty="0" smtClean="0"/>
            </a:p>
            <a:p>
              <a:pPr algn="ctr"/>
              <a:r>
                <a:rPr lang="ru-RU" sz="6600" dirty="0" smtClean="0"/>
                <a:t>СОБОЛЬ -  </a:t>
              </a:r>
            </a:p>
            <a:p>
              <a:pPr algn="ctr"/>
              <a:r>
                <a:rPr lang="ru-RU" sz="6000" dirty="0" smtClean="0"/>
                <a:t>«мягкое золото» России</a:t>
              </a:r>
              <a:endParaRPr lang="ru-RU" sz="6000"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00" b="100000" l="0" r="100000"/>
                      </a14:imgEffect>
                    </a14:imgLayer>
                  </a14:imgProps>
                </a:ext>
                <a:ext uri="{28A0092B-C50C-407E-A947-70E740481C1C}">
                  <a14:useLocalDpi xmlns:a14="http://schemas.microsoft.com/office/drawing/2010/main" val="0"/>
                </a:ext>
              </a:extLst>
            </a:blip>
            <a:srcRect/>
            <a:stretch>
              <a:fillRect/>
            </a:stretch>
          </p:blipFill>
          <p:spPr bwMode="auto">
            <a:xfrm>
              <a:off x="11556776" y="341331"/>
              <a:ext cx="5898232" cy="442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82" descr="Рисунок2">
            <a:hlinkClick r:id="rId4" action="ppaction://hlinksldjump"/>
          </p:cNvP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647909" cy="64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113" y="332656"/>
            <a:ext cx="8174360" cy="4536504"/>
          </a:xfrm>
        </p:spPr>
        <p:txBody>
          <a:bodyPr>
            <a:normAutofit/>
          </a:bodyPr>
          <a:lstStyle/>
          <a:p>
            <a:pPr marL="0" indent="0" algn="just">
              <a:buNone/>
            </a:pPr>
            <a:r>
              <a:rPr lang="ru-RU" dirty="0" smtClean="0"/>
              <a:t>У хищников глаза почти всегда расположены впереди. Травоядные могут смотреть по сторонам и назад. У пресмыкающихся глаза расположены по бокам головы. А вот у  камбалы угол зрения 360 градусов. </a:t>
            </a:r>
          </a:p>
          <a:p>
            <a:pPr marL="0" indent="0" algn="just">
              <a:buNone/>
            </a:pPr>
            <a:r>
              <a:rPr lang="ru-RU" b="1" dirty="0" smtClean="0"/>
              <a:t>Почему существует в природе такое разнообразие расположения органов зрения у современных животных?</a:t>
            </a:r>
            <a:endParaRPr lang="ru-RU" b="1" dirty="0"/>
          </a:p>
        </p:txBody>
      </p:sp>
      <p:pic>
        <p:nvPicPr>
          <p:cNvPr id="3076"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93"/>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Группа 1"/>
          <p:cNvGrpSpPr/>
          <p:nvPr/>
        </p:nvGrpSpPr>
        <p:grpSpPr>
          <a:xfrm>
            <a:off x="646113" y="352349"/>
            <a:ext cx="8260482" cy="6336000"/>
            <a:chOff x="646113" y="352349"/>
            <a:chExt cx="8260482" cy="6336000"/>
          </a:xfrm>
        </p:grpSpPr>
        <p:sp>
          <p:nvSpPr>
            <p:cNvPr id="4" name="Прямоугольник 3"/>
            <p:cNvSpPr/>
            <p:nvPr/>
          </p:nvSpPr>
          <p:spPr>
            <a:xfrm>
              <a:off x="646113" y="352349"/>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algn="just">
                <a:tabLst>
                  <a:tab pos="7810500" algn="l"/>
                  <a:tab pos="8077200" algn="l"/>
                </a:tabLst>
              </a:pPr>
              <a:r>
                <a:rPr lang="ru-RU" sz="3600" dirty="0" smtClean="0"/>
                <a:t>Такое разнообразие расположения глаз</a:t>
              </a:r>
            </a:p>
            <a:p>
              <a:pPr marL="171450" algn="just">
                <a:tabLst>
                  <a:tab pos="7810500" algn="l"/>
                  <a:tab pos="8077200" algn="l"/>
                </a:tabLst>
              </a:pPr>
              <a:r>
                <a:rPr lang="ru-RU" sz="3600" dirty="0" smtClean="0"/>
                <a:t>позволяет одним животным преследовать добычу. Другим – питаться и видеть приближающегося хищника. Иметь как можно большее поле зрения</a:t>
              </a:r>
              <a:r>
                <a:rPr lang="ru-RU" sz="3600" dirty="0"/>
                <a:t>.</a:t>
              </a:r>
              <a:endParaRPr lang="ru-RU" sz="2800" i="1"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887922" y="4216707"/>
              <a:ext cx="7776864" cy="218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611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17" y="3512790"/>
            <a:ext cx="4927476"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646113" y="332656"/>
            <a:ext cx="8174360" cy="6048672"/>
          </a:xfrm>
        </p:spPr>
        <p:txBody>
          <a:bodyPr>
            <a:normAutofit/>
          </a:bodyPr>
          <a:lstStyle/>
          <a:p>
            <a:pPr marL="0" indent="0" algn="just">
              <a:buNone/>
            </a:pPr>
            <a:r>
              <a:rPr lang="ru-RU" dirty="0"/>
              <a:t>Бобры орудуют резцами с необычайной производительностью. Работая под водой, они могут не дышать до 15 минут. </a:t>
            </a:r>
            <a:endParaRPr lang="ru-RU" dirty="0" smtClean="0"/>
          </a:p>
          <a:p>
            <a:pPr marL="0" indent="0" algn="just">
              <a:buNone/>
            </a:pPr>
            <a:r>
              <a:rPr lang="ru-RU" b="1" dirty="0" smtClean="0"/>
              <a:t>Как </a:t>
            </a:r>
            <a:r>
              <a:rPr lang="ru-RU" b="1" dirty="0"/>
              <a:t>удается бобрам грызть дерево под водой и при этом не захлебываться? </a:t>
            </a:r>
            <a:endParaRPr lang="ru-RU" b="1" dirty="0" smtClean="0"/>
          </a:p>
          <a:p>
            <a:pPr marL="0" indent="0" algn="just">
              <a:buNone/>
            </a:pPr>
            <a:r>
              <a:rPr lang="ru-RU" b="1" dirty="0" smtClean="0"/>
              <a:t>В </a:t>
            </a:r>
            <a:r>
              <a:rPr lang="ru-RU" b="1" dirty="0"/>
              <a:t>какой среде жизни </a:t>
            </a:r>
            <a:r>
              <a:rPr lang="ru-RU" b="1" dirty="0" smtClean="0"/>
              <a:t>обитает бобр?</a:t>
            </a:r>
          </a:p>
          <a:p>
            <a:pPr marL="0" indent="0" algn="just">
              <a:buNone/>
            </a:pPr>
            <a:endParaRPr lang="ru-RU" sz="3600" b="1" dirty="0"/>
          </a:p>
        </p:txBody>
      </p:sp>
      <p:pic>
        <p:nvPicPr>
          <p:cNvPr id="3076"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4" y="0"/>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Группа 4"/>
          <p:cNvGrpSpPr/>
          <p:nvPr/>
        </p:nvGrpSpPr>
        <p:grpSpPr>
          <a:xfrm>
            <a:off x="659483" y="386474"/>
            <a:ext cx="8260482" cy="6336000"/>
            <a:chOff x="10003110" y="164132"/>
            <a:chExt cx="8260482" cy="6336000"/>
          </a:xfrm>
        </p:grpSpPr>
        <p:sp>
          <p:nvSpPr>
            <p:cNvPr id="4" name="Прямоугольник 3"/>
            <p:cNvSpPr/>
            <p:nvPr/>
          </p:nvSpPr>
          <p:spPr>
            <a:xfrm>
              <a:off x="10003110" y="164132"/>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a:r>
                <a:rPr lang="ru-RU" sz="3600" dirty="0"/>
                <a:t>Резцы у бобра торчат поверх губы, и ими можно работать, не раскрывая рта. </a:t>
              </a:r>
              <a:r>
                <a:rPr lang="ru-RU" sz="3600" dirty="0" smtClean="0"/>
                <a:t>Нос </a:t>
              </a:r>
              <a:r>
                <a:rPr lang="ru-RU" sz="3600" dirty="0"/>
                <a:t>бобра снабжен подвижными мясистыми ноздрями</a:t>
              </a:r>
              <a:r>
                <a:rPr lang="ru-RU" sz="3600" dirty="0" smtClean="0"/>
                <a:t>, которые </a:t>
              </a:r>
              <a:r>
                <a:rPr lang="ru-RU" sz="3600" dirty="0"/>
                <a:t>плотно смыкаются, </a:t>
              </a:r>
              <a:endParaRPr lang="ru-RU" sz="3600" dirty="0" smtClean="0"/>
            </a:p>
            <a:p>
              <a:pPr marL="171450"/>
              <a:r>
                <a:rPr lang="ru-RU" sz="3600" dirty="0" smtClean="0"/>
                <a:t>когда </a:t>
              </a:r>
              <a:r>
                <a:rPr lang="ru-RU" sz="3600" dirty="0"/>
                <a:t>бобр ныряет. </a:t>
              </a:r>
              <a:endParaRPr lang="ru-RU" sz="3600" dirty="0" smtClean="0"/>
            </a:p>
            <a:p>
              <a:pPr marL="171450"/>
              <a:r>
                <a:rPr lang="ru-RU" sz="3600" dirty="0" smtClean="0"/>
                <a:t>В водной среде.</a:t>
              </a:r>
              <a:endParaRPr lang="ru-RU" sz="3600" dirty="0"/>
            </a:p>
          </p:txBody>
        </p:sp>
        <p:pic>
          <p:nvPicPr>
            <p:cNvPr id="5123"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000" l="6000" r="100000"/>
                      </a14:imgEffect>
                    </a14:imgLayer>
                  </a14:imgProps>
                </a:ext>
                <a:ext uri="{28A0092B-C50C-407E-A947-70E740481C1C}">
                  <a14:useLocalDpi xmlns:a14="http://schemas.microsoft.com/office/drawing/2010/main" val="0"/>
                </a:ext>
              </a:extLst>
            </a:blip>
            <a:srcRect/>
            <a:stretch>
              <a:fillRect/>
            </a:stretch>
          </p:blipFill>
          <p:spPr bwMode="auto">
            <a:xfrm>
              <a:off x="13682314" y="1976848"/>
              <a:ext cx="4516066" cy="451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219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113" y="332656"/>
            <a:ext cx="8174360" cy="6048672"/>
          </a:xfrm>
        </p:spPr>
        <p:txBody>
          <a:bodyPr>
            <a:normAutofit fontScale="85000" lnSpcReduction="10000"/>
          </a:bodyPr>
          <a:lstStyle/>
          <a:p>
            <a:pPr marL="0" indent="0" algn="just">
              <a:buNone/>
            </a:pPr>
            <a:r>
              <a:rPr lang="ru-RU" sz="3600" dirty="0"/>
              <a:t>Мелкие грызуны запасают на зиму по несколько килограммов кормов. Для маленьких владельцев пищевых складов возникает задача не только найти и собрать достаточно пищи, но и транспортировать ее в кладовую. Труднее всего с самыми мелкими видами кормов, т. к. для их переноски необходима какая-то тара. Казалось бы  — что мешает переносить семена во рту? Однако, оказывается, их нельзя подмочить слюной. Влажные запасы при хранении сгниют. Но с другой стороны, кроме рта у грызунов больше нет никакой тары или емкости. Природа нашла выход из этого противоречия. </a:t>
            </a:r>
            <a:r>
              <a:rPr lang="ru-RU" sz="3600" b="1" dirty="0"/>
              <a:t>Какой?</a:t>
            </a:r>
          </a:p>
        </p:txBody>
      </p:sp>
      <p:pic>
        <p:nvPicPr>
          <p:cNvPr id="3076"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1"/>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Группа 1"/>
          <p:cNvGrpSpPr/>
          <p:nvPr/>
        </p:nvGrpSpPr>
        <p:grpSpPr>
          <a:xfrm>
            <a:off x="640805" y="368087"/>
            <a:ext cx="8277844" cy="6336000"/>
            <a:chOff x="9324528" y="259924"/>
            <a:chExt cx="8277844" cy="6336000"/>
          </a:xfrm>
        </p:grpSpPr>
        <p:sp>
          <p:nvSpPr>
            <p:cNvPr id="4" name="Прямоугольник 3"/>
            <p:cNvSpPr/>
            <p:nvPr/>
          </p:nvSpPr>
          <p:spPr>
            <a:xfrm>
              <a:off x="9324528" y="259924"/>
              <a:ext cx="8260482" cy="63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a:r>
                <a:rPr lang="ru-RU" sz="3600" dirty="0" smtClean="0"/>
                <a:t>У </a:t>
              </a:r>
              <a:r>
                <a:rPr lang="ru-RU" sz="3600" dirty="0"/>
                <a:t>многих грызунов (у бурундуков, </a:t>
              </a:r>
              <a:r>
                <a:rPr lang="ru-RU" sz="3600" dirty="0" smtClean="0"/>
                <a:t>    сусликов</a:t>
              </a:r>
              <a:r>
                <a:rPr lang="ru-RU" sz="3600" dirty="0"/>
                <a:t>, хомяков) для переноски семян есть защечные мешки — специальные достаточно большие полости между стенкой щеки и зубами, куда не открываются протоки слюнных желез. Поэтому </a:t>
              </a:r>
              <a:endParaRPr lang="ru-RU" sz="3600" dirty="0" smtClean="0"/>
            </a:p>
            <a:p>
              <a:pPr marL="171450"/>
              <a:r>
                <a:rPr lang="ru-RU" sz="3600" dirty="0" smtClean="0"/>
                <a:t>находящийся там</a:t>
              </a:r>
            </a:p>
            <a:p>
              <a:pPr marL="171450"/>
              <a:r>
                <a:rPr lang="ru-RU" sz="3600" dirty="0" smtClean="0"/>
                <a:t>корм </a:t>
              </a:r>
              <a:r>
                <a:rPr lang="ru-RU" sz="3600" dirty="0"/>
                <a:t>не </a:t>
              </a:r>
              <a:r>
                <a:rPr lang="ru-RU" sz="3600" dirty="0" smtClean="0"/>
                <a:t>подмокает.</a:t>
              </a:r>
              <a:endParaRPr lang="ru-RU" sz="3600" dirty="0"/>
            </a:p>
          </p:txBody>
        </p:sp>
        <p:pic>
          <p:nvPicPr>
            <p:cNvPr id="409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7458" r="95254"/>
                      </a14:imgEffect>
                    </a14:imgLayer>
                  </a14:imgProps>
                </a:ext>
                <a:ext uri="{28A0092B-C50C-407E-A947-70E740481C1C}">
                  <a14:useLocalDpi xmlns:a14="http://schemas.microsoft.com/office/drawing/2010/main" val="0"/>
                </a:ext>
              </a:extLst>
            </a:blip>
            <a:srcRect l="12063" r="16092"/>
            <a:stretch/>
          </p:blipFill>
          <p:spPr bwMode="auto">
            <a:xfrm>
              <a:off x="14163847" y="3756742"/>
              <a:ext cx="3438525" cy="283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3360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277" b="100000" l="5088" r="95088"/>
                    </a14:imgEffect>
                  </a14:imgLayer>
                </a14:imgProps>
              </a:ext>
              <a:ext uri="{28A0092B-C50C-407E-A947-70E740481C1C}">
                <a14:useLocalDpi xmlns:a14="http://schemas.microsoft.com/office/drawing/2010/main" val="0"/>
              </a:ext>
            </a:extLst>
          </a:blip>
          <a:srcRect/>
          <a:stretch>
            <a:fillRect/>
          </a:stretch>
        </p:blipFill>
        <p:spPr bwMode="auto">
          <a:xfrm>
            <a:off x="3039244" y="2508798"/>
            <a:ext cx="3044924" cy="415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646112" y="332656"/>
            <a:ext cx="8318375" cy="6048672"/>
          </a:xfrm>
        </p:spPr>
        <p:txBody>
          <a:bodyPr>
            <a:normAutofit/>
          </a:bodyPr>
          <a:lstStyle/>
          <a:p>
            <a:pPr marL="0" indent="0" algn="ctr">
              <a:spcBef>
                <a:spcPts val="0"/>
              </a:spcBef>
              <a:buNone/>
            </a:pPr>
            <a:r>
              <a:rPr lang="ru-RU" sz="3600" dirty="0" smtClean="0"/>
              <a:t>Животные общаются между собой звуками, позами, а слоны в дополнение к этому еще общаются и с помощью ног. </a:t>
            </a:r>
            <a:r>
              <a:rPr lang="ru-RU" sz="3600" b="1" dirty="0" smtClean="0"/>
              <a:t>Каким образом это происходит?</a:t>
            </a:r>
          </a:p>
          <a:p>
            <a:pPr marL="0" indent="0" algn="ctr">
              <a:spcBef>
                <a:spcPts val="0"/>
              </a:spcBef>
              <a:buNone/>
            </a:pPr>
            <a:r>
              <a:rPr lang="ru-RU" sz="3600" b="1" dirty="0" smtClean="0"/>
              <a:t>Дайте объяснение этому явлению.</a:t>
            </a:r>
            <a:endParaRPr lang="ru-RU" sz="3600" b="1" dirty="0"/>
          </a:p>
        </p:txBody>
      </p:sp>
      <p:sp>
        <p:nvSpPr>
          <p:cNvPr id="4" name="Прямоугольник 3"/>
          <p:cNvSpPr/>
          <p:nvPr/>
        </p:nvSpPr>
        <p:spPr>
          <a:xfrm>
            <a:off x="669255" y="358538"/>
            <a:ext cx="8260482" cy="630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t>Топая ногами, слоны создают сильную вибрацию, которая ощущается на значительном расстоянии, и таким образом они общаются друг с другом. </a:t>
            </a:r>
            <a:endParaRPr lang="ru-RU" sz="3600" dirty="0"/>
          </a:p>
        </p:txBody>
      </p:sp>
      <p:pic>
        <p:nvPicPr>
          <p:cNvPr id="3076"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031"/>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7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6112" y="332656"/>
            <a:ext cx="8318375" cy="6048672"/>
          </a:xfrm>
        </p:spPr>
        <p:txBody>
          <a:bodyPr>
            <a:normAutofit/>
          </a:bodyPr>
          <a:lstStyle/>
          <a:p>
            <a:pPr marL="0" indent="0">
              <a:buNone/>
            </a:pPr>
            <a:r>
              <a:rPr lang="ru-RU" sz="3600" dirty="0" smtClean="0"/>
              <a:t>Как вы можете объяснить, почему детеныш огромной медведицы весит всего полкило, а теленок у домашней коровы – 12-20 кг? </a:t>
            </a:r>
            <a:endParaRPr lang="ru-RU" sz="3600" dirty="0"/>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550" b="100000" l="958" r="100000"/>
                    </a14:imgEffect>
                  </a14:imgLayer>
                </a14:imgProps>
              </a:ext>
              <a:ext uri="{28A0092B-C50C-407E-A947-70E740481C1C}">
                <a14:useLocalDpi xmlns:a14="http://schemas.microsoft.com/office/drawing/2010/main" val="0"/>
              </a:ext>
            </a:extLst>
          </a:blip>
          <a:srcRect l="17317" t="11743" r="7977"/>
          <a:stretch/>
        </p:blipFill>
        <p:spPr bwMode="auto">
          <a:xfrm>
            <a:off x="646113" y="2228850"/>
            <a:ext cx="4173538" cy="493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8167" l="17326" r="78980"/>
                    </a14:imgEffect>
                  </a14:imgLayer>
                </a14:imgProps>
              </a:ext>
              <a:ext uri="{28A0092B-C50C-407E-A947-70E740481C1C}">
                <a14:useLocalDpi xmlns:a14="http://schemas.microsoft.com/office/drawing/2010/main" val="0"/>
              </a:ext>
            </a:extLst>
          </a:blip>
          <a:srcRect l="17526" t="20223" r="42017" b="20110"/>
          <a:stretch/>
        </p:blipFill>
        <p:spPr bwMode="auto">
          <a:xfrm>
            <a:off x="5364088" y="2636912"/>
            <a:ext cx="2382675" cy="37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46113" y="368088"/>
            <a:ext cx="8260482" cy="630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t>Огромная медведица приносит потомство зимой. В это время она находится в берлоге без пищи, воды и живет за счет накопленного жира. Крошечным медвежатам надо мало молока, и мать в состоянии их прокормить. А у коров в период выкармливания теленка имеется достаточно пищи и, как следствие, молока.</a:t>
            </a:r>
            <a:endParaRPr lang="ru-RU" sz="3600" dirty="0"/>
          </a:p>
        </p:txBody>
      </p:sp>
      <p:pic>
        <p:nvPicPr>
          <p:cNvPr id="3076" name="Picture 4">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031"/>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4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Тема Office">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TotalTime>
  <Words>1092</Words>
  <Application>Microsoft Office PowerPoint</Application>
  <PresentationFormat>Экран (4:3)</PresentationFormat>
  <Paragraphs>78</Paragraphs>
  <Slides>15</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ЧТО? ГДЕ? КОГДА?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ЧЕРНЫЙ ЯЩИК</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Best</dc:creator>
  <cp:lastModifiedBy>Пользователь Windows</cp:lastModifiedBy>
  <cp:revision>43</cp:revision>
  <dcterms:created xsi:type="dcterms:W3CDTF">2025-07-10T15:26:22Z</dcterms:created>
  <dcterms:modified xsi:type="dcterms:W3CDTF">2025-09-21T13:49:45Z</dcterms:modified>
</cp:coreProperties>
</file>