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glb" ContentType="model/gltf.binary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4"/>
  </p:notesMasterIdLst>
  <p:handoutMasterIdLst>
    <p:handoutMasterId r:id="rId15"/>
  </p:handoutMasterIdLst>
  <p:sldIdLst>
    <p:sldId id="272" r:id="rId2"/>
    <p:sldId id="274" r:id="rId3"/>
    <p:sldId id="276" r:id="rId4"/>
    <p:sldId id="283" r:id="rId5"/>
    <p:sldId id="273" r:id="rId6"/>
    <p:sldId id="284" r:id="rId7"/>
    <p:sldId id="278" r:id="rId8"/>
    <p:sldId id="277" r:id="rId9"/>
    <p:sldId id="281" r:id="rId10"/>
    <p:sldId id="279" r:id="rId11"/>
    <p:sldId id="282" r:id="rId12"/>
    <p:sldId id="285" r:id="rId13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07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120C13-2514-4D9C-8D4B-A10DA4FFD5A1}" type="datetime1">
              <a:rPr lang="ru-RU" smtClean="0"/>
              <a:t>25.08.2025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CC122-5347-4C75-98DE-0F72C4F2551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06124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B67CA5-ECF1-43FF-A31E-6BD9B21B57BB}" type="datetime1">
              <a:rPr lang="ru-RU" smtClean="0"/>
              <a:pPr/>
              <a:t>25.08.2025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93B0CF2-7F87-4E02-A248-870047730F99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61498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5133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93B0CF2-7F87-4E02-A248-870047730F99}" type="slidenum">
              <a:rPr lang="ru-RU" smtClean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454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95800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87845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27460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6253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43486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3002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91767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93B0CF2-7F87-4E02-A248-870047730F99}" type="slidenum">
              <a:rPr lang="ru-RU" smtClean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223989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/>
        </p:nvGrpSpPr>
        <p:grpSpPr>
          <a:xfrm>
            <a:off x="0" y="6208894"/>
            <a:ext cx="12192000" cy="649106"/>
            <a:chOff x="0" y="6208894"/>
            <a:chExt cx="12192000" cy="649106"/>
          </a:xfrm>
        </p:grpSpPr>
        <p:sp>
          <p:nvSpPr>
            <p:cNvPr id="2" name="Прямоугольник 1"/>
            <p:cNvSpPr/>
            <p:nvPr/>
          </p:nvSpPr>
          <p:spPr>
            <a:xfrm>
              <a:off x="3048" y="6220178"/>
              <a:ext cx="12188952" cy="637822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cxnSp>
          <p:nvCxnSpPr>
            <p:cNvPr id="7" name="Прямая соединительная линия 6"/>
            <p:cNvCxnSpPr/>
            <p:nvPr/>
          </p:nvCxnSpPr>
          <p:spPr>
            <a:xfrm>
              <a:off x="0" y="6208894"/>
              <a:ext cx="12192000" cy="0"/>
            </a:xfrm>
            <a:prstGeom prst="line">
              <a:avLst/>
            </a:prstGeom>
            <a:ln w="12700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 userDrawn="1"/>
        </p:nvCxnSpPr>
        <p:spPr>
          <a:xfrm flipV="1">
            <a:off x="3048" y="5937956"/>
            <a:ext cx="8241" cy="5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711200" y="1371600"/>
            <a:ext cx="10468864" cy="1828800"/>
          </a:xfrm>
          <a:ln>
            <a:noFill/>
          </a:ln>
        </p:spPr>
        <p:txBody>
          <a:bodyPr vert="horz" tIns="0" rIns="18288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711200" y="3228536"/>
            <a:ext cx="10472928" cy="1752600"/>
          </a:xfrm>
        </p:spPr>
        <p:txBody>
          <a:bodyPr lIns="0" rIns="18288" rtlCol="0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/>
              <a:t>Образец подзаголовка</a:t>
            </a:r>
            <a:endParaRPr kumimoji="0" lang="ru-RU" noProof="0" dirty="0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042E67-0227-4BC3-82B0-5759BC2EE067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98082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ADCC9AE-B7F3-45CB-BB2E-3222B2AEBBC3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777770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914402"/>
            <a:ext cx="2743200" cy="5211763"/>
          </a:xfrm>
        </p:spPr>
        <p:txBody>
          <a:bodyPr vert="eaVert"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914402"/>
            <a:ext cx="8026400" cy="5211763"/>
          </a:xfrm>
        </p:spPr>
        <p:txBody>
          <a:bodyPr vert="eaVert"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58623-7ACF-43A9-B9A8-787CA2B0B620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69754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CDEFBE7-4C1B-4778-8B46-649E4193A0B2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481682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136" y="1316736"/>
            <a:ext cx="10363200" cy="1362456"/>
          </a:xfrm>
          <a:ln>
            <a:noFill/>
          </a:ln>
        </p:spPr>
        <p:txBody>
          <a:bodyPr vert="horz" tIns="0" bIns="0" rtlCol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7136" y="2704664"/>
            <a:ext cx="10363200" cy="1509712"/>
          </a:xfrm>
        </p:spPr>
        <p:txBody>
          <a:bodyPr lIns="45720" rIns="45720" rtlCol="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8CCFD91-7790-4468-A129-07AFFDDBA1C7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531933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920085"/>
            <a:ext cx="5384800" cy="4434840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CE41293-93E0-46D4-A151-C6BFE1D839E4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090186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</p:spPr>
        <p:txBody>
          <a:bodyPr tIns="45720" rtlCol="0" anchor="b"/>
          <a:lstStyle>
            <a:lvl1pPr>
              <a:defRPr/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855248"/>
            <a:ext cx="5386917" cy="659352"/>
          </a:xfrm>
        </p:spPr>
        <p:txBody>
          <a:bodyPr lIns="45720" tIns="0" rIns="45720" bIns="0" rtlCol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9600" y="2514600"/>
            <a:ext cx="5386917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6193368" y="1859758"/>
            <a:ext cx="5389033" cy="654843"/>
          </a:xfrm>
        </p:spPr>
        <p:txBody>
          <a:bodyPr lIns="45720" tIns="0" rIns="45720" bIns="0" rtlCol="0" anchor="ctr"/>
          <a:lstStyle>
            <a:lvl1pPr marL="0" indent="0">
              <a:buNone/>
              <a:defRPr sz="2400" b="1" cap="none" baseline="0">
                <a:solidFill>
                  <a:schemeClr val="tx1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514600"/>
            <a:ext cx="5389033" cy="3845720"/>
          </a:xfrm>
        </p:spPr>
        <p:txBody>
          <a:bodyPr tIns="0" rtlCol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9791C00-DC62-4142-9F6D-DA1C45AB977D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250188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704088"/>
            <a:ext cx="11074400" cy="1143000"/>
          </a:xfrm>
        </p:spPr>
        <p:txBody>
          <a:bodyPr vert="horz" tIns="45720" bIns="0" rtlCol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95BA2-92C5-4296-B336-F8334E18CE48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1814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5DBA5C4-3A0B-44F2-A553-77BCC15D81C0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52882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4352"/>
            <a:ext cx="3657600" cy="1162050"/>
          </a:xfrm>
        </p:spPr>
        <p:txBody>
          <a:bodyPr lIns="0" rtlCol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766733" y="1676400"/>
            <a:ext cx="6815667" cy="4572000"/>
          </a:xfrm>
        </p:spPr>
        <p:txBody>
          <a:bodyPr tIns="0" rtlCol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  <a:p>
            <a:pPr lvl="1" rtl="0" eaLnBrk="1" latinLnBrk="0" hangingPunct="1"/>
            <a:r>
              <a:rPr lang="ru-RU" noProof="0"/>
              <a:t>Второй уровень</a:t>
            </a:r>
          </a:p>
          <a:p>
            <a:pPr lvl="2" rtl="0" eaLnBrk="1" latinLnBrk="0" hangingPunct="1"/>
            <a:r>
              <a:rPr lang="ru-RU" noProof="0"/>
              <a:t>Третий уровень</a:t>
            </a:r>
          </a:p>
          <a:p>
            <a:pPr lvl="3" rtl="0" eaLnBrk="1" latinLnBrk="0" hangingPunct="1"/>
            <a:r>
              <a:rPr lang="ru-RU" noProof="0"/>
              <a:t>Четвертый уровень</a:t>
            </a:r>
          </a:p>
          <a:p>
            <a:pPr lvl="4" rtl="0" eaLnBrk="1" latinLnBrk="0" hangingPunct="1"/>
            <a:r>
              <a:rPr lang="ru-RU" noProof="0"/>
              <a:t>Пятый уровень</a:t>
            </a:r>
            <a:endParaRPr kumimoji="0"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76400"/>
            <a:ext cx="3657600" cy="4572000"/>
          </a:xfrm>
        </p:spPr>
        <p:txBody>
          <a:bodyPr lIns="18288" rIns="18288" rtlCol="0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601DC2-C9FF-4CCB-9CA8-59247185429A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919267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о скругленным и усеченным углом 8"/>
          <p:cNvSpPr/>
          <p:nvPr/>
        </p:nvSpPr>
        <p:spPr>
          <a:xfrm rot="420000" flipV="1">
            <a:off x="4221004" y="1108077"/>
            <a:ext cx="70104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10672179" y="5359769"/>
            <a:ext cx="207264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 eaLnBrk="1" latinLnBrk="0" hangingPunct="1"/>
            <a:endParaRPr kumimoji="0" lang="ru-RU" sz="1800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800" y="1176997"/>
            <a:ext cx="2950464" cy="1582621"/>
          </a:xfrm>
        </p:spPr>
        <p:txBody>
          <a:bodyPr vert="horz" lIns="45720" tIns="45720" rIns="45720" bIns="45720" rtlCol="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kumimoji="0"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 rot="420000">
            <a:off x="4647724" y="1199517"/>
            <a:ext cx="615696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 rtlCol="0"/>
          <a:lstStyle>
            <a:lvl1pPr marL="0" indent="0">
              <a:buNone/>
              <a:defRPr sz="3200"/>
            </a:lvl1pPr>
          </a:lstStyle>
          <a:p>
            <a:pPr rtl="0"/>
            <a:r>
              <a:rPr lang="ru-RU" noProof="0"/>
              <a:t>Вставка рисунка</a:t>
            </a:r>
            <a:endParaRPr kumimoji="0"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12800" y="2828785"/>
            <a:ext cx="2946400" cy="2179320"/>
          </a:xfrm>
        </p:spPr>
        <p:txBody>
          <a:bodyPr lIns="64008" rIns="45720" bIns="45720" rtlCol="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rtl="0" eaLnBrk="1" latinLnBrk="0" hangingPunct="1"/>
            <a:r>
              <a:rPr lang="ru-RU" noProof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00A0FC-F56C-4772-9C86-2C39F56A45E8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769600" y="6356351"/>
            <a:ext cx="812800" cy="365125"/>
          </a:xfrm>
        </p:spPr>
        <p:txBody>
          <a:bodyPr rtlCol="0"/>
          <a:lstStyle/>
          <a:p>
            <a:pPr rtl="0"/>
            <a:fld id="{401CF334-2D5C-4859-84A6-CA7E6E43FAEB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12700" y="5816600"/>
            <a:ext cx="1221740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5842000" y="6219826"/>
            <a:ext cx="63500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rtlCol="0" anchor="t" compatLnSpc="1"/>
          <a:lstStyle/>
          <a:p>
            <a:pPr marL="0" algn="l" rtl="0" eaLnBrk="1" latinLnBrk="0" hangingPunct="1"/>
            <a:endParaRPr kumimoji="0" lang="ru-RU" sz="1800" noProof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962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/>
          <p:cNvGrpSpPr/>
          <p:nvPr/>
        </p:nvGrpSpPr>
        <p:grpSpPr>
          <a:xfrm>
            <a:off x="-29028" y="-7144"/>
            <a:ext cx="12240731" cy="6879658"/>
            <a:chOff x="0" y="-21658"/>
            <a:chExt cx="12240731" cy="6879658"/>
          </a:xfrm>
        </p:grpSpPr>
        <p:sp>
          <p:nvSpPr>
            <p:cNvPr id="26" name="Прямоугольник 25"/>
            <p:cNvSpPr/>
            <p:nvPr/>
          </p:nvSpPr>
          <p:spPr>
            <a:xfrm>
              <a:off x="31633" y="0"/>
              <a:ext cx="12188952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grpSp>
          <p:nvGrpSpPr>
            <p:cNvPr id="27" name="Группа 26"/>
            <p:cNvGrpSpPr/>
            <p:nvPr/>
          </p:nvGrpSpPr>
          <p:grpSpPr>
            <a:xfrm>
              <a:off x="0" y="-21658"/>
              <a:ext cx="12240731" cy="1041400"/>
              <a:chOff x="-25356" y="-7144"/>
              <a:chExt cx="12240731" cy="1041400"/>
            </a:xfrm>
          </p:grpSpPr>
          <p:sp>
            <p:nvSpPr>
              <p:cNvPr id="28" name="Полилиния 27"/>
              <p:cNvSpPr>
                <a:spLocks/>
              </p:cNvSpPr>
              <p:nvPr/>
            </p:nvSpPr>
            <p:spPr bwMode="auto">
              <a:xfrm>
                <a:off x="-12700" y="-7144"/>
                <a:ext cx="12217400" cy="1041400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6" y="2"/>
                  </a:cxn>
                  <a:cxn ang="0">
                    <a:pos x="2542" y="0"/>
                  </a:cxn>
                  <a:cxn ang="0">
                    <a:pos x="4374" y="367"/>
                  </a:cxn>
                  <a:cxn ang="0">
                    <a:pos x="5766" y="55"/>
                  </a:cxn>
                  <a:cxn ang="0">
                    <a:pos x="5772" y="213"/>
                  </a:cxn>
                  <a:cxn ang="0">
                    <a:pos x="4302" y="439"/>
                  </a:cxn>
                  <a:cxn ang="0">
                    <a:pos x="1488" y="201"/>
                  </a:cxn>
                  <a:cxn ang="0">
                    <a:pos x="0" y="656"/>
                  </a:cxn>
                  <a:cxn ang="0">
                    <a:pos x="6" y="2"/>
                  </a:cxn>
                </a:cxnLst>
                <a:rect l="0" t="0" r="0" b="0"/>
                <a:pathLst>
                  <a:path w="5772" h="656">
                    <a:moveTo>
                      <a:pt x="6" y="2"/>
                    </a:moveTo>
                    <a:lnTo>
                      <a:pt x="2542" y="0"/>
                    </a:lnTo>
                    <a:cubicBezTo>
                      <a:pt x="2746" y="101"/>
                      <a:pt x="3828" y="367"/>
                      <a:pt x="4374" y="367"/>
                    </a:cubicBezTo>
                    <a:cubicBezTo>
                      <a:pt x="4920" y="367"/>
                      <a:pt x="5526" y="152"/>
                      <a:pt x="5766" y="55"/>
                    </a:cubicBezTo>
                    <a:lnTo>
                      <a:pt x="5772" y="213"/>
                    </a:lnTo>
                    <a:cubicBezTo>
                      <a:pt x="5670" y="257"/>
                      <a:pt x="5016" y="441"/>
                      <a:pt x="4302" y="439"/>
                    </a:cubicBezTo>
                    <a:cubicBezTo>
                      <a:pt x="3588" y="437"/>
                      <a:pt x="2205" y="165"/>
                      <a:pt x="1488" y="201"/>
                    </a:cubicBezTo>
                    <a:cubicBezTo>
                      <a:pt x="750" y="209"/>
                      <a:pt x="270" y="482"/>
                      <a:pt x="0" y="656"/>
                    </a:cubicBezTo>
                    <a:lnTo>
                      <a:pt x="6" y="2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2">
                      <a:shade val="50000"/>
                      <a:alpha val="45000"/>
                      <a:satMod val="120000"/>
                    </a:schemeClr>
                  </a:gs>
                  <a:gs pos="100000">
                    <a:schemeClr val="accent3">
                      <a:shade val="80000"/>
                      <a:alpha val="55000"/>
                      <a:satMod val="155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Полилиния 28"/>
              <p:cNvSpPr>
                <a:spLocks/>
              </p:cNvSpPr>
              <p:nvPr/>
            </p:nvSpPr>
            <p:spPr bwMode="auto">
              <a:xfrm>
                <a:off x="5842000" y="-7144"/>
                <a:ext cx="6350000" cy="638175"/>
              </a:xfrm>
              <a:custGeom>
                <a:avLst>
                  <a:gd name="A1" fmla="val 0"/>
                  <a:gd name="A2" fmla="val 0"/>
                  <a:gd name="A3" fmla="val 0"/>
                  <a:gd name="A4" fmla="val 0"/>
                  <a:gd name="A5" fmla="val 0"/>
                  <a:gd name="A6" fmla="val 0"/>
                  <a:gd name="A7" fmla="val 0"/>
                  <a:gd name="A8" fmla="val 0"/>
                </a:avLst>
                <a:gdLst/>
                <a:ahLst/>
                <a:cxnLst>
                  <a:cxn ang="0">
                    <a:pos x="0" y="0"/>
                  </a:cxn>
                  <a:cxn ang="0">
                    <a:pos x="1668" y="564"/>
                  </a:cxn>
                  <a:cxn ang="0">
                    <a:pos x="3000" y="186"/>
                  </a:cxn>
                  <a:cxn ang="0">
                    <a:pos x="3000" y="6"/>
                  </a:cxn>
                  <a:cxn ang="0">
                    <a:pos x="0" y="0"/>
                  </a:cxn>
                </a:cxnLst>
                <a:rect l="0" t="0" r="0" b="0"/>
                <a:pathLst>
                  <a:path w="3000" h="595">
                    <a:moveTo>
                      <a:pt x="0" y="0"/>
                    </a:moveTo>
                    <a:cubicBezTo>
                      <a:pt x="174" y="102"/>
                      <a:pt x="1168" y="533"/>
                      <a:pt x="1668" y="564"/>
                    </a:cubicBezTo>
                    <a:cubicBezTo>
                      <a:pt x="2168" y="595"/>
                      <a:pt x="2778" y="279"/>
                      <a:pt x="3000" y="186"/>
                    </a:cubicBezTo>
                    <a:lnTo>
                      <a:pt x="3000" y="6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chemeClr val="accent3">
                      <a:shade val="50000"/>
                      <a:alpha val="30000"/>
                      <a:satMod val="130000"/>
                    </a:schemeClr>
                  </a:gs>
                  <a:gs pos="80000">
                    <a:schemeClr val="accent2">
                      <a:shade val="75000"/>
                      <a:alpha val="45000"/>
                      <a:satMod val="140000"/>
                    </a:schemeClr>
                  </a:gs>
                </a:gsLst>
                <a:lin ang="5400000" scaled="1"/>
              </a:gra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rtlCol="0" anchor="t" compatLnSpc="1"/>
              <a:lstStyle/>
              <a:p>
                <a:pPr marL="0" algn="l" rtl="0" eaLnBrk="1" latinLnBrk="0" hangingPunct="1"/>
                <a:endParaRPr kumimoji="0" lang="ru-RU" sz="1800" noProof="0" dirty="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grpSp>
            <p:nvGrpSpPr>
              <p:cNvPr id="31" name="Группа 30"/>
              <p:cNvGrpSpPr/>
              <p:nvPr/>
            </p:nvGrpSpPr>
            <p:grpSpPr>
              <a:xfrm>
                <a:off x="-25356" y="202408"/>
                <a:ext cx="12240731" cy="649224"/>
                <a:chOff x="-19045" y="216550"/>
                <a:chExt cx="9180548" cy="649224"/>
              </a:xfrm>
            </p:grpSpPr>
            <p:sp>
              <p:nvSpPr>
                <p:cNvPr id="32" name="Полилиния 31"/>
                <p:cNvSpPr>
                  <a:spLocks/>
                </p:cNvSpPr>
                <p:nvPr/>
              </p:nvSpPr>
              <p:spPr bwMode="auto">
                <a:xfrm rot="21435692">
                  <a:off x="-19045" y="216550"/>
                  <a:ext cx="9163050" cy="649224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966"/>
                    </a:cxn>
                    <a:cxn ang="0">
                      <a:pos x="1608" y="282"/>
                    </a:cxn>
                    <a:cxn ang="0">
                      <a:pos x="4110" y="1008"/>
                    </a:cxn>
                    <a:cxn ang="0">
                      <a:pos x="5772" y="0"/>
                    </a:cxn>
                  </a:cxnLst>
                  <a:rect l="0" t="0" r="0" b="0"/>
                  <a:pathLst>
                    <a:path w="5772" h="1055">
                      <a:moveTo>
                        <a:pt x="0" y="966"/>
                      </a:moveTo>
                      <a:cubicBezTo>
                        <a:pt x="282" y="738"/>
                        <a:pt x="923" y="275"/>
                        <a:pt x="1608" y="282"/>
                      </a:cubicBezTo>
                      <a:cubicBezTo>
                        <a:pt x="2293" y="289"/>
                        <a:pt x="3416" y="1055"/>
                        <a:pt x="4110" y="1008"/>
                      </a:cubicBezTo>
                      <a:cubicBezTo>
                        <a:pt x="4804" y="961"/>
                        <a:pt x="5426" y="210"/>
                        <a:pt x="5772" y="0"/>
                      </a:cubicBezTo>
                    </a:path>
                  </a:pathLst>
                </a:custGeom>
                <a:noFill/>
                <a:ln w="10795" cap="flat" cmpd="sng" algn="ctr">
                  <a:gradFill>
                    <a:gsLst>
                      <a:gs pos="74000">
                        <a:schemeClr val="accent3">
                          <a:shade val="75000"/>
                        </a:schemeClr>
                      </a:gs>
                      <a:gs pos="86000">
                        <a:schemeClr val="tx1">
                          <a:alpha val="29000"/>
                        </a:schemeClr>
                      </a:gs>
                      <a:gs pos="16000">
                        <a:schemeClr val="accent2">
                          <a:shade val="75000"/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  <p:sp>
              <p:nvSpPr>
                <p:cNvPr id="33" name="Полилиния 32"/>
                <p:cNvSpPr>
                  <a:spLocks/>
                </p:cNvSpPr>
                <p:nvPr/>
              </p:nvSpPr>
              <p:spPr bwMode="auto">
                <a:xfrm rot="21435692">
                  <a:off x="-14309" y="290003"/>
                  <a:ext cx="9175812" cy="530352"/>
                </a:xfrm>
                <a:custGeom>
                  <a:avLst>
                    <a:gd name="A1" fmla="val 0"/>
                    <a:gd name="A2" fmla="val 0"/>
                    <a:gd name="A3" fmla="val 0"/>
                    <a:gd name="A4" fmla="val 0"/>
                    <a:gd name="A5" fmla="val 0"/>
                    <a:gd name="A6" fmla="val 0"/>
                    <a:gd name="A7" fmla="val 0"/>
                    <a:gd name="A8" fmla="val 0"/>
                  </a:avLst>
                  <a:gdLst/>
                  <a:ahLst/>
                  <a:cxnLst>
                    <a:cxn ang="0">
                      <a:pos x="0" y="732"/>
                    </a:cxn>
                    <a:cxn ang="0">
                      <a:pos x="1638" y="228"/>
                    </a:cxn>
                    <a:cxn ang="0">
                      <a:pos x="4122" y="816"/>
                    </a:cxn>
                    <a:cxn ang="0">
                      <a:pos x="5766" y="0"/>
                    </a:cxn>
                  </a:cxnLst>
                  <a:rect l="0" t="0" r="0" b="0"/>
                  <a:pathLst>
                    <a:path w="5766" h="854">
                      <a:moveTo>
                        <a:pt x="0" y="732"/>
                      </a:moveTo>
                      <a:cubicBezTo>
                        <a:pt x="273" y="647"/>
                        <a:pt x="951" y="214"/>
                        <a:pt x="1638" y="228"/>
                      </a:cubicBezTo>
                      <a:cubicBezTo>
                        <a:pt x="2325" y="242"/>
                        <a:pt x="3434" y="854"/>
                        <a:pt x="4122" y="816"/>
                      </a:cubicBezTo>
                      <a:cubicBezTo>
                        <a:pt x="4810" y="778"/>
                        <a:pt x="5424" y="170"/>
                        <a:pt x="5766" y="0"/>
                      </a:cubicBezTo>
                    </a:path>
                  </a:pathLst>
                </a:custGeom>
                <a:noFill/>
                <a:ln w="9525" cap="flat" cmpd="sng" algn="ctr">
                  <a:gradFill>
                    <a:gsLst>
                      <a:gs pos="74000">
                        <a:schemeClr val="accent4"/>
                      </a:gs>
                      <a:gs pos="44000">
                        <a:schemeClr val="accent1"/>
                      </a:gs>
                      <a:gs pos="33000">
                        <a:schemeClr val="accent2">
                          <a:alpha val="56000"/>
                        </a:schemeClr>
                      </a:gs>
                    </a:gsLst>
                    <a:lin ang="5400000" scaled="1"/>
                  </a:gradFill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91440" tIns="45720" rIns="91440" bIns="45720" rtlCol="0" anchor="t" compatLnSpc="1"/>
                <a:lstStyle/>
                <a:p>
                  <a:pPr rtl="0"/>
                  <a:endParaRPr kumimoji="0" lang="ru-RU" sz="1800" noProof="0" dirty="0"/>
                </a:p>
              </p:txBody>
            </p:sp>
          </p:grpSp>
        </p:grpSp>
      </p:grp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1143000"/>
          </a:xfrm>
          <a:prstGeom prst="rect">
            <a:avLst/>
          </a:prstGeom>
        </p:spPr>
        <p:txBody>
          <a:bodyPr vert="horz" lIns="0" rIns="0" bIns="0" rtlCol="0" anchor="b">
            <a:normAutofit/>
          </a:bodyPr>
          <a:lstStyle/>
          <a:p>
            <a:pPr rtl="0"/>
            <a:r>
              <a:rPr lang="ru-RU" noProof="0" dirty="0"/>
              <a:t>Образец заголовка</a:t>
            </a:r>
            <a:endParaRPr kumimoji="0" lang="ru-RU" noProof="0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609600" y="1935480"/>
            <a:ext cx="10972800" cy="438912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rtl="0" eaLnBrk="1" latinLnBrk="0" hangingPunct="1"/>
            <a:r>
              <a:rPr lang="ru-RU" noProof="0" dirty="0"/>
              <a:t>Образец текста</a:t>
            </a:r>
          </a:p>
          <a:p>
            <a:pPr lvl="1" rtl="0" eaLnBrk="1" latinLnBrk="0" hangingPunct="1"/>
            <a:r>
              <a:rPr lang="ru-RU" noProof="0" dirty="0"/>
              <a:t>Второй уровень</a:t>
            </a:r>
          </a:p>
          <a:p>
            <a:pPr lvl="2" rtl="0" eaLnBrk="1" latinLnBrk="0" hangingPunct="1"/>
            <a:r>
              <a:rPr lang="ru-RU" noProof="0" dirty="0"/>
              <a:t>Третий уровень</a:t>
            </a:r>
          </a:p>
          <a:p>
            <a:pPr lvl="3" rtl="0" eaLnBrk="1" latinLnBrk="0" hangingPunct="1"/>
            <a:r>
              <a:rPr lang="ru-RU" noProof="0" dirty="0"/>
              <a:t>Четвертый уровень</a:t>
            </a:r>
          </a:p>
          <a:p>
            <a:pPr lvl="4" rtl="0" eaLnBrk="1" latinLnBrk="0" hangingPunct="1"/>
            <a:r>
              <a:rPr lang="ru-RU" noProof="0" dirty="0"/>
              <a:t>Пятый уровень</a:t>
            </a:r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E2826595-62FB-4CCD-B121-F144066977C5}" type="datetime1">
              <a:rPr lang="ru-RU" noProof="0" smtClean="0"/>
              <a:t>25.08.2025</a:t>
            </a:fld>
            <a:endParaRPr lang="ru-RU" noProof="0" dirty="0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3556000" y="6356351"/>
            <a:ext cx="44704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l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10566400" y="6356351"/>
            <a:ext cx="1016000" cy="365125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latinLnBrk="0" hangingPunct="1">
              <a:defRPr kumimoji="0" sz="1100">
                <a:solidFill>
                  <a:schemeClr val="tx1"/>
                </a:solidFill>
              </a:defRPr>
            </a:lvl1pPr>
          </a:lstStyle>
          <a:p>
            <a:pPr rtl="0"/>
            <a:fld id="{401CF334-2D5C-4859-84A6-CA7E6E43FAEB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2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>
            <a:lumMod val="50000"/>
          </a:schemeClr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>
            <a:lumMod val="50000"/>
          </a:schemeClr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>
            <a:lumMod val="50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>
            <a:lumMod val="75000"/>
          </a:schemeClr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>
            <a:lumMod val="50000"/>
          </a:schemeClr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>
            <a:lumMod val="75000"/>
          </a:schemeClr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0" algn="l" rtl="0" eaLnBrk="1" latinLnBrk="0" hangingPunct="1">
        <a:spcBef>
          <a:spcPct val="20000"/>
        </a:spcBef>
        <a:buClr>
          <a:schemeClr val="tx2"/>
        </a:buClr>
        <a:buFontTx/>
        <a:buNone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17/06/relationships/model3d" Target="../media/model3d1.glb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pikabu.ru/story/nedetskie_skazki_chast_1khozyayka_mednoy_goryi_malakhitovaya_shkatulka_7940666" TargetMode="External"/><Relationship Id="rId13" Type="http://schemas.openxmlformats.org/officeDocument/2006/relationships/hyperlink" Target="https://flomaster.top/68454-hozjajka-mednoj-gory-illjustracii.html" TargetMode="External"/><Relationship Id="rId18" Type="http://schemas.openxmlformats.org/officeDocument/2006/relationships/hyperlink" Target="https://gas-kvas.com/detskie-risunki/3829-detskij-parovozik-risunok-52-foto.html" TargetMode="External"/><Relationship Id="rId3" Type="http://schemas.openxmlformats.org/officeDocument/2006/relationships/hyperlink" Target="https://ru.wikipedia.org/wiki" TargetMode="External"/><Relationship Id="rId7" Type="http://schemas.openxmlformats.org/officeDocument/2006/relationships/hyperlink" Target="https://otvet.mail.ru/question/" TargetMode="External"/><Relationship Id="rId12" Type="http://schemas.openxmlformats.org/officeDocument/2006/relationships/hyperlink" Target="https://dzen.ru/a/ZPlymP615CDEQDEa" TargetMode="External"/><Relationship Id="rId17" Type="http://schemas.openxmlformats.org/officeDocument/2006/relationships/hyperlink" Target="https://dzen.ru/a/ZUS8giS5tBTrZq9y" TargetMode="External"/><Relationship Id="rId2" Type="http://schemas.openxmlformats.org/officeDocument/2006/relationships/hyperlink" Target="https://vk.com/@mygemart-starinnye-nazvaniya-dragocennyh-kamnei" TargetMode="External"/><Relationship Id="rId16" Type="http://schemas.openxmlformats.org/officeDocument/2006/relationships/hyperlink" Target="https://my.tretyakov.ru/app/masterpiece/3054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ru.wiktionary.org/wiki/" TargetMode="External"/><Relationship Id="rId11" Type="http://schemas.openxmlformats.org/officeDocument/2006/relationships/hyperlink" Target="https://nukadeti.ru/skazki/bazhov-khozyajka-mednoj-gory" TargetMode="External"/><Relationship Id="rId5" Type="http://schemas.openxmlformats.org/officeDocument/2006/relationships/hyperlink" Target="https://pedsovet.org/article/kak-ponat-finansovuu-gramotnost-na-primere-russkoj-klassiki" TargetMode="External"/><Relationship Id="rId15" Type="http://schemas.openxmlformats.org/officeDocument/2006/relationships/hyperlink" Target="https://gallerix.ru/storeroom/1096332023/N/180643259/" TargetMode="External"/><Relationship Id="rId10" Type="http://schemas.openxmlformats.org/officeDocument/2006/relationships/hyperlink" Target="https://ote4estvo.ru/sochineniya/176827-mednoy-gory-hozyayka-analiz.html" TargetMode="External"/><Relationship Id="rId19" Type="http://schemas.openxmlformats.org/officeDocument/2006/relationships/hyperlink" Target="https://www.google.com/" TargetMode="External"/><Relationship Id="rId4" Type="http://schemas.openxmlformats.org/officeDocument/2006/relationships/hyperlink" Target="https://vashifinancy.ru/for-smi/press/news/lichnyy-finansovyy-plan-chto-eto-takoe-i-kak-ego-sostavit/" TargetMode="External"/><Relationship Id="rId9" Type="http://schemas.openxmlformats.org/officeDocument/2006/relationships/hyperlink" Target="https://storylists.ru/pereskazy/hozyajka-mednoj-gory-analiz.html" TargetMode="External"/><Relationship Id="rId14" Type="http://schemas.openxmlformats.org/officeDocument/2006/relationships/hyperlink" Target="https://uralmines.ru/gumeshevskij-rudnik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png"/><Relationship Id="rId7" Type="http://schemas.openxmlformats.org/officeDocument/2006/relationships/image" Target="../media/image30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1200" y="1371599"/>
            <a:ext cx="10468864" cy="2366683"/>
          </a:xfr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rtlCol="0">
            <a:normAutofit fontScale="90000"/>
          </a:bodyPr>
          <a:lstStyle/>
          <a:p>
            <a:pPr algn="ctr" rtl="0"/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Основные экономические понятия в сказе Бажова П.П. «Медной горы Хозяйка»</a:t>
            </a: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7883816" y="3818964"/>
            <a:ext cx="3617901" cy="1246095"/>
          </a:xfrm>
        </p:spPr>
        <p:txBody>
          <a:bodyPr rtlCol="0">
            <a:normAutofit fontScale="77500" lnSpcReduction="20000"/>
          </a:bodyPr>
          <a:lstStyle/>
          <a:p>
            <a:pPr rtl="0"/>
            <a:endParaRPr lang="ru-RU" dirty="0"/>
          </a:p>
          <a:p>
            <a:pPr algn="l" rt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учитель русского языка   </a:t>
            </a:r>
          </a:p>
          <a:p>
            <a:pPr algn="l" rt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и литературы</a:t>
            </a:r>
          </a:p>
          <a:p>
            <a:pPr algn="l" rtl="0"/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Юрина О.А.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F233D8E-8D77-401F-899C-7EAD176A60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200" y="4132730"/>
            <a:ext cx="4226220" cy="236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628654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rt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Экономические паровозики</a:t>
            </a:r>
          </a:p>
        </p:txBody>
      </p:sp>
      <p:pic>
        <p:nvPicPr>
          <p:cNvPr id="2050" name="Picture 2" descr="Композиция пластиковых фигур для оформления ПАРОВОЗИК 2,5*1м. Д280 купить в  Челябинске по низкой цене с доставкой по России | Интернет-магазин  «Раскрась детство»">
            <a:extLst>
              <a:ext uri="{FF2B5EF4-FFF2-40B4-BE49-F238E27FC236}">
                <a16:creationId xmlns:a16="http://schemas.microsoft.com/office/drawing/2014/main" id="{1D366585-5DD3-4D4B-AADE-4CADF70E73E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50723" y="4061013"/>
            <a:ext cx="5444172" cy="2556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C68C2C4-B793-4EED-BBC4-27B1761CEB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9947" y="1867193"/>
            <a:ext cx="3551560" cy="218868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57C20E-8C03-4D76-B850-E24FDF34A429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293" y="2034989"/>
            <a:ext cx="4118923" cy="411892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0702DAC-CA41-446D-A048-038338DFFBD4}"/>
              </a:ext>
            </a:extLst>
          </p:cNvPr>
          <p:cNvSpPr txBox="1"/>
          <p:nvPr/>
        </p:nvSpPr>
        <p:spPr>
          <a:xfrm>
            <a:off x="9072282" y="3974323"/>
            <a:ext cx="2420121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Охрана окружающей среды (экология)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8483463-5ACD-4D4C-9973-92A7584FCBD0}"/>
              </a:ext>
            </a:extLst>
          </p:cNvPr>
          <p:cNvSpPr txBox="1"/>
          <p:nvPr/>
        </p:nvSpPr>
        <p:spPr>
          <a:xfrm>
            <a:off x="6762748" y="6487094"/>
            <a:ext cx="242012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общество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AD04A69-1456-4B39-A80A-EBDDC3E9F7CB}"/>
              </a:ext>
            </a:extLst>
          </p:cNvPr>
          <p:cNvSpPr txBox="1"/>
          <p:nvPr/>
        </p:nvSpPr>
        <p:spPr>
          <a:xfrm>
            <a:off x="9816354" y="6436658"/>
            <a:ext cx="21784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производство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4249EFB6-9112-4FEC-AFED-43A92510F6DA}"/>
              </a:ext>
            </a:extLst>
          </p:cNvPr>
          <p:cNvSpPr txBox="1"/>
          <p:nvPr/>
        </p:nvSpPr>
        <p:spPr>
          <a:xfrm>
            <a:off x="8639595" y="2779059"/>
            <a:ext cx="195668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производство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89E656D-D2F1-4EC4-B19B-913623F89E88}"/>
              </a:ext>
            </a:extLst>
          </p:cNvPr>
          <p:cNvSpPr txBox="1"/>
          <p:nvPr/>
        </p:nvSpPr>
        <p:spPr>
          <a:xfrm rot="19501303">
            <a:off x="5048535" y="2517449"/>
            <a:ext cx="243098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раньше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7111B12-7571-4877-B720-0006F1762B75}"/>
              </a:ext>
            </a:extLst>
          </p:cNvPr>
          <p:cNvSpPr txBox="1"/>
          <p:nvPr/>
        </p:nvSpPr>
        <p:spPr>
          <a:xfrm rot="19575571">
            <a:off x="3679296" y="4163366"/>
            <a:ext cx="3547429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сейчас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96314E2-19E1-471B-8B5D-DC955107C770}"/>
              </a:ext>
            </a:extLst>
          </p:cNvPr>
          <p:cNvSpPr txBox="1"/>
          <p:nvPr/>
        </p:nvSpPr>
        <p:spPr>
          <a:xfrm>
            <a:off x="107576" y="6153912"/>
            <a:ext cx="459889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C00000"/>
                </a:solidFill>
              </a:rPr>
              <a:t>Экономическая система</a:t>
            </a:r>
          </a:p>
        </p:txBody>
      </p:sp>
    </p:spTree>
    <p:extLst>
      <p:ext uri="{BB962C8B-B14F-4D97-AF65-F5344CB8AC3E}">
        <p14:creationId xmlns:p14="http://schemas.microsoft.com/office/powerpoint/2010/main" val="1126065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11200" y="1371599"/>
            <a:ext cx="10468864" cy="2366683"/>
          </a:xfrm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rtl="0"/>
            <a:r>
              <a:rPr lang="ru-RU" dirty="0">
                <a:solidFill>
                  <a:srgbClr val="C00000"/>
                </a:solidFill>
              </a:rPr>
              <a:t>МОЛОДЦЫ !</a:t>
            </a:r>
            <a:br>
              <a:rPr lang="ru-RU" dirty="0">
                <a:solidFill>
                  <a:srgbClr val="C00000"/>
                </a:solidFill>
              </a:rPr>
            </a:br>
            <a:r>
              <a:rPr lang="ru-RU" dirty="0">
                <a:solidFill>
                  <a:srgbClr val="C00000"/>
                </a:solidFill>
              </a:rPr>
              <a:t>СПАСИБО !</a:t>
            </a:r>
          </a:p>
        </p:txBody>
      </p:sp>
      <mc:AlternateContent xmlns:mc="http://schemas.openxmlformats.org/markup-compatibility/2006" xmlns:am3d="http://schemas.microsoft.com/office/drawing/2017/model3d">
        <mc:Choice Requires="am3d">
          <p:graphicFrame>
            <p:nvGraphicFramePr>
              <p:cNvPr id="3" name="Трехмерная модель 2" descr="Эмодзи «Палец вверх»">
                <a:extLst>
                  <a:ext uri="{FF2B5EF4-FFF2-40B4-BE49-F238E27FC236}">
                    <a16:creationId xmlns:a16="http://schemas.microsoft.com/office/drawing/2014/main" id="{7C7FAAF4-BF43-4CAC-9A3D-9D48D577363B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7180785"/>
                  </p:ext>
                </p:extLst>
              </p:nvPr>
            </p:nvGraphicFramePr>
            <p:xfrm>
              <a:off x="8409198" y="3176867"/>
              <a:ext cx="2085663" cy="2752312"/>
            </p:xfrm>
            <a:graphic>
              <a:graphicData uri="http://schemas.microsoft.com/office/drawing/2017/model3d">
                <am3d:model3d r:embed="rId3">
                  <am3d:spPr>
                    <a:xfrm>
                      <a:off x="0" y="0"/>
                      <a:ext cx="2085663" cy="2752312"/>
                    </a:xfrm>
                    <a:prstGeom prst="rect">
                      <a:avLst/>
                    </a:prstGeom>
                  </am3d:spPr>
                  <am3d:camera>
                    <am3d:pos x="0" y="0" z="66308073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101511" d="1000000"/>
                    <am3d:preTrans dx="-824025" dy="-17929067" dz="-2192431"/>
                    <am3d:scale>
                      <am3d:sx n="1000000" d="1000000"/>
                      <am3d:sy n="1000000" d="1000000"/>
                      <am3d:sz n="1000000" d="1000000"/>
                    </am3d:scale>
                    <am3d:rot ax="705360" ay="-1397157" az="-282188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359038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 xmlns="">
          <p:pic>
            <p:nvPicPr>
              <p:cNvPr id="3" name="Трехмерная модель 2" descr="Эмодзи «Палец вверх»">
                <a:extLst>
                  <a:ext uri="{FF2B5EF4-FFF2-40B4-BE49-F238E27FC236}">
                    <a16:creationId xmlns:a16="http://schemas.microsoft.com/office/drawing/2014/main" id="{7C7FAAF4-BF43-4CAC-9A3D-9D48D577363B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409198" y="3176867"/>
                <a:ext cx="2085663" cy="2752312"/>
              </a:xfrm>
              <a:prstGeom prst="rect">
                <a:avLst/>
              </a:prstGeom>
            </p:spPr>
          </p:pic>
        </mc:Fallback>
      </mc:AlternateContent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A0B77ED-FF3F-4C0A-9BC0-EE1EF74DEDF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4127" y="1126190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8018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A62A-AB94-42AC-B32A-AAB26F5B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454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Список использованных источников.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D27F46-BE4D-4074-8DBE-D6B74C57C104}"/>
              </a:ext>
            </a:extLst>
          </p:cNvPr>
          <p:cNvSpPr txBox="1"/>
          <p:nvPr/>
        </p:nvSpPr>
        <p:spPr>
          <a:xfrm>
            <a:off x="5378824" y="1981200"/>
            <a:ext cx="5074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7B7138F-955E-4A06-94CF-AD80406FB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935480"/>
            <a:ext cx="11053482" cy="4599791"/>
          </a:xfrm>
        </p:spPr>
        <p:txBody>
          <a:bodyPr>
            <a:normAutofit fontScale="62500" lnSpcReduction="20000"/>
          </a:bodyPr>
          <a:lstStyle/>
          <a:p>
            <a:r>
              <a:rPr lang="ru-RU" u="sng" dirty="0">
                <a:hlinkClick r:id="rId2"/>
              </a:rPr>
              <a:t>https://vk.com/@mygemart-starinnye-nazvaniya-dragocennyh-kamnei</a:t>
            </a:r>
            <a:endParaRPr lang="ru-RU" dirty="0"/>
          </a:p>
          <a:p>
            <a:r>
              <a:rPr lang="en-US" u="sng" dirty="0">
                <a:hlinkClick r:id="rId3"/>
              </a:rPr>
              <a:t>https</a:t>
            </a:r>
            <a:r>
              <a:rPr lang="ru-RU" u="sng" dirty="0">
                <a:hlinkClick r:id="rId3"/>
              </a:rPr>
              <a:t>://</a:t>
            </a:r>
            <a:r>
              <a:rPr lang="en-US" u="sng" dirty="0" err="1">
                <a:hlinkClick r:id="rId3"/>
              </a:rPr>
              <a:t>ru</a:t>
            </a:r>
            <a:r>
              <a:rPr lang="ru-RU" u="sng" dirty="0">
                <a:hlinkClick r:id="rId3"/>
              </a:rPr>
              <a:t>.</a:t>
            </a:r>
            <a:r>
              <a:rPr lang="en-US" u="sng" dirty="0" err="1">
                <a:hlinkClick r:id="rId3"/>
              </a:rPr>
              <a:t>wikipedia</a:t>
            </a:r>
            <a:r>
              <a:rPr lang="ru-RU" u="sng" dirty="0">
                <a:hlinkClick r:id="rId3"/>
              </a:rPr>
              <a:t>.</a:t>
            </a:r>
            <a:r>
              <a:rPr lang="en-US" u="sng" dirty="0">
                <a:hlinkClick r:id="rId3"/>
              </a:rPr>
              <a:t>org</a:t>
            </a:r>
            <a:r>
              <a:rPr lang="ru-RU" u="sng" dirty="0">
                <a:hlinkClick r:id="rId3"/>
              </a:rPr>
              <a:t>/</a:t>
            </a:r>
            <a:r>
              <a:rPr lang="en-US" u="sng" dirty="0">
                <a:hlinkClick r:id="rId3"/>
              </a:rPr>
              <a:t>wiki</a:t>
            </a:r>
            <a:endParaRPr lang="ru-RU" dirty="0"/>
          </a:p>
          <a:p>
            <a:r>
              <a:rPr lang="ru-RU" u="sng" dirty="0">
                <a:hlinkClick r:id="rId4"/>
              </a:rPr>
              <a:t>https://vashifinancy.ru/for-smi/press/news/lichnyy-finansovyy-plan-chto-eto-takoe-i-kak-ego-sostavit/</a:t>
            </a:r>
            <a:r>
              <a:rPr lang="ru-RU" dirty="0"/>
              <a:t> </a:t>
            </a:r>
          </a:p>
          <a:p>
            <a:r>
              <a:rPr lang="ru-RU" u="sng" dirty="0">
                <a:hlinkClick r:id="rId5"/>
              </a:rPr>
              <a:t>https://pedsovet.org/article/kak-ponat-finansovuu-gramotnost-na-primere-russkoj-klassiki</a:t>
            </a:r>
            <a:r>
              <a:rPr lang="ru-RU" dirty="0"/>
              <a:t> </a:t>
            </a:r>
          </a:p>
          <a:p>
            <a:r>
              <a:rPr lang="ru-RU" u="sng" dirty="0">
                <a:hlinkClick r:id="rId6"/>
              </a:rPr>
              <a:t>https://ru.wiktionary.org/wiki/</a:t>
            </a:r>
            <a:endParaRPr lang="ru-RU" dirty="0"/>
          </a:p>
          <a:p>
            <a:r>
              <a:rPr lang="ru-RU" u="sng" dirty="0">
                <a:hlinkClick r:id="rId7"/>
              </a:rPr>
              <a:t>https://otvet.mail.ru/question/</a:t>
            </a:r>
            <a:r>
              <a:rPr lang="ru-RU" dirty="0"/>
              <a:t> </a:t>
            </a:r>
          </a:p>
          <a:p>
            <a:r>
              <a:rPr lang="ru-RU" u="sng" dirty="0">
                <a:hlinkClick r:id="rId8"/>
              </a:rPr>
              <a:t>https://pikabu.ru/story/nedetskie_skazki_chast_1khozyayka_mednoy_goryi_malakhitovaya_shkatulka</a:t>
            </a:r>
            <a:r>
              <a:rPr lang="ru-RU" dirty="0"/>
              <a:t> </a:t>
            </a:r>
          </a:p>
          <a:p>
            <a:r>
              <a:rPr lang="ru-RU" u="sng" dirty="0">
                <a:hlinkClick r:id="rId9"/>
              </a:rPr>
              <a:t>https://storylists.ru/pereskazy/hozyajka-mednoj-gory-analiz.html</a:t>
            </a:r>
            <a:br>
              <a:rPr lang="ru-RU" dirty="0"/>
            </a:br>
            <a:r>
              <a:rPr lang="ru-RU" u="sng" dirty="0">
                <a:hlinkClick r:id="rId10"/>
              </a:rPr>
              <a:t>https://ote4estvo.ru/sochineniya/176827-mednoy-gory-hozyayka-analiz.html</a:t>
            </a:r>
            <a:endParaRPr lang="ru-RU" dirty="0"/>
          </a:p>
          <a:p>
            <a:r>
              <a:rPr lang="en-US">
                <a:hlinkClick r:id="rId11"/>
              </a:rPr>
              <a:t>https</a:t>
            </a:r>
            <a:r>
              <a:rPr lang="en-US" dirty="0">
                <a:hlinkClick r:id="rId11"/>
              </a:rPr>
              <a:t>://nukadeti.ru/skazki/bazhov-khozyajka-mednoj-gory</a:t>
            </a:r>
            <a:endParaRPr lang="ru-RU" dirty="0"/>
          </a:p>
          <a:p>
            <a:r>
              <a:rPr lang="en-US" dirty="0">
                <a:hlinkClick r:id="rId12"/>
              </a:rPr>
              <a:t>https://dzen.ru/a/ZPlymP615CDEQDEa</a:t>
            </a:r>
            <a:endParaRPr lang="ru-RU" dirty="0"/>
          </a:p>
          <a:p>
            <a:r>
              <a:rPr lang="en-US" dirty="0">
                <a:hlinkClick r:id="rId13"/>
              </a:rPr>
              <a:t>https://flomaster.top/68454-hozjajka-mednoj-gory-illjustracii.html</a:t>
            </a:r>
            <a:endParaRPr lang="ru-RU" dirty="0"/>
          </a:p>
          <a:p>
            <a:r>
              <a:rPr lang="en-US" dirty="0">
                <a:hlinkClick r:id="rId14"/>
              </a:rPr>
              <a:t>https://uralmines.ru/gumeshevskij-rudnik/</a:t>
            </a:r>
            <a:endParaRPr lang="ru-RU" dirty="0"/>
          </a:p>
          <a:p>
            <a:r>
              <a:rPr lang="en-US" dirty="0">
                <a:hlinkClick r:id="rId15"/>
              </a:rPr>
              <a:t>https://gallerix.ru/storeroom/1096332023/N/180643259/</a:t>
            </a:r>
            <a:endParaRPr lang="ru-RU" dirty="0"/>
          </a:p>
          <a:p>
            <a:r>
              <a:rPr lang="en-US" dirty="0">
                <a:hlinkClick r:id="rId16"/>
              </a:rPr>
              <a:t>https://my.tretyakov.ru/app/masterpiece/30545</a:t>
            </a:r>
            <a:endParaRPr lang="ru-RU" dirty="0"/>
          </a:p>
          <a:p>
            <a:r>
              <a:rPr lang="en-US" dirty="0">
                <a:hlinkClick r:id="rId17"/>
              </a:rPr>
              <a:t>https://dzen.ru/a/ZUS8giS5tBTrZq9y</a:t>
            </a:r>
            <a:endParaRPr lang="ru-RU" dirty="0"/>
          </a:p>
          <a:p>
            <a:r>
              <a:rPr lang="en-US" dirty="0">
                <a:hlinkClick r:id="rId18"/>
              </a:rPr>
              <a:t>https://gas-kvas.com/detskie-risunki/3829-detskij-parovozik-risunok-52-foto.html</a:t>
            </a:r>
            <a:endParaRPr lang="ru-RU" dirty="0"/>
          </a:p>
          <a:p>
            <a:r>
              <a:rPr lang="en-US" dirty="0">
                <a:hlinkClick r:id="rId19"/>
              </a:rPr>
              <a:t>https://www.google.com/</a:t>
            </a: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7390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836445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rt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Уральские горы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8116A74-2327-4A52-A227-0BD46CAFE77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26156" y="1603787"/>
            <a:ext cx="4476550" cy="2719715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2282A6E1-6F5C-4B95-B2EE-CB8FF6E8B1A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47" y="2165639"/>
            <a:ext cx="3516396" cy="4623322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EB7AACC-BA6F-4714-AE41-2D200191186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71522" y="2968077"/>
            <a:ext cx="3859853" cy="3590726"/>
          </a:xfrm>
          <a:prstGeom prst="rect">
            <a:avLst/>
          </a:prstGeom>
        </p:spPr>
      </p:pic>
      <p:sp>
        <p:nvSpPr>
          <p:cNvPr id="5" name="Объект 4">
            <a:extLst>
              <a:ext uri="{FF2B5EF4-FFF2-40B4-BE49-F238E27FC236}">
                <a16:creationId xmlns:a16="http://schemas.microsoft.com/office/drawing/2014/main" id="{C43EC5CE-2A3A-4F2D-BEC1-6D44DAA10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1" y="1935481"/>
            <a:ext cx="1317812" cy="278801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C342A7-9CC7-42FF-A0DF-32993BBD768F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30495" y="4386756"/>
            <a:ext cx="4003675" cy="240220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A7FE827D-43E5-4EBB-9CC7-0C955B3A6CC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7489" y="299197"/>
            <a:ext cx="2677923" cy="246394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72E289DB-C759-49E7-BC27-AE51C289675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88" y="192864"/>
            <a:ext cx="2824128" cy="188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5540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5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25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250"/>
                            </p:stCondLst>
                            <p:childTnLst>
                              <p:par>
                                <p:cTn id="3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7"/>
            <a:ext cx="8433871" cy="1295043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rtl="0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Рудники Урала. Горно-добывающая промышленность</a:t>
            </a: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096AEB45-0826-43FC-BC31-91327592EB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4507" y="2148656"/>
            <a:ext cx="4652682" cy="310178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F8C1112-E1F8-4D43-ACB0-8B06E94D798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83543" y="704087"/>
            <a:ext cx="2579171" cy="386686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D955D94-5833-45E6-9488-F22AFF9242B5}"/>
              </a:ext>
            </a:extLst>
          </p:cNvPr>
          <p:cNvSpPr txBox="1"/>
          <p:nvPr/>
        </p:nvSpPr>
        <p:spPr>
          <a:xfrm>
            <a:off x="6539139" y="2211728"/>
            <a:ext cx="1619859" cy="96177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забой (шахта)</a:t>
            </a:r>
          </a:p>
        </p:txBody>
      </p:sp>
      <p:sp>
        <p:nvSpPr>
          <p:cNvPr id="9" name="Стрелка: вправо 8">
            <a:extLst>
              <a:ext uri="{FF2B5EF4-FFF2-40B4-BE49-F238E27FC236}">
                <a16:creationId xmlns:a16="http://schemas.microsoft.com/office/drawing/2014/main" id="{4A388CEA-B5A6-48F9-B708-57B1DB97F777}"/>
              </a:ext>
            </a:extLst>
          </p:cNvPr>
          <p:cNvSpPr/>
          <p:nvPr/>
        </p:nvSpPr>
        <p:spPr>
          <a:xfrm>
            <a:off x="8238565" y="2473338"/>
            <a:ext cx="1165411" cy="180215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5A281FD-E33A-4D87-9226-8673FDACD68F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81466" y="3590986"/>
            <a:ext cx="4017799" cy="2760228"/>
          </a:xfrm>
          <a:prstGeom prst="rect">
            <a:avLst/>
          </a:prstGeom>
        </p:spPr>
      </p:pic>
      <p:sp>
        <p:nvSpPr>
          <p:cNvPr id="13" name="Стрелка: вправо 12">
            <a:extLst>
              <a:ext uri="{FF2B5EF4-FFF2-40B4-BE49-F238E27FC236}">
                <a16:creationId xmlns:a16="http://schemas.microsoft.com/office/drawing/2014/main" id="{9643B636-62D5-44A0-9692-5F6BDEE97B2E}"/>
              </a:ext>
            </a:extLst>
          </p:cNvPr>
          <p:cNvSpPr/>
          <p:nvPr/>
        </p:nvSpPr>
        <p:spPr>
          <a:xfrm rot="9167145">
            <a:off x="5156102" y="2964215"/>
            <a:ext cx="1220452" cy="205094"/>
          </a:xfrm>
          <a:prstGeom prst="rightArrow">
            <a:avLst/>
          </a:prstGeom>
          <a:solidFill>
            <a:srgbClr val="C000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1E81D1-7017-478E-BF62-F71BF3C8383E}"/>
              </a:ext>
            </a:extLst>
          </p:cNvPr>
          <p:cNvSpPr txBox="1"/>
          <p:nvPr/>
        </p:nvSpPr>
        <p:spPr>
          <a:xfrm>
            <a:off x="681318" y="5764306"/>
            <a:ext cx="2635623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ручной труд</a:t>
            </a:r>
          </a:p>
        </p:txBody>
      </p:sp>
      <p:sp>
        <p:nvSpPr>
          <p:cNvPr id="15" name="Стрелка: вправо 14">
            <a:extLst>
              <a:ext uri="{FF2B5EF4-FFF2-40B4-BE49-F238E27FC236}">
                <a16:creationId xmlns:a16="http://schemas.microsoft.com/office/drawing/2014/main" id="{049238DC-FB2A-4708-9325-43D7A526C841}"/>
              </a:ext>
            </a:extLst>
          </p:cNvPr>
          <p:cNvSpPr/>
          <p:nvPr/>
        </p:nvSpPr>
        <p:spPr>
          <a:xfrm>
            <a:off x="3388659" y="5889812"/>
            <a:ext cx="1708529" cy="188259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1C87D9A-FD97-41E3-B5A9-400C671D02FA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39337" y="4570956"/>
            <a:ext cx="2154891" cy="2154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0080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3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8220635" cy="1026100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rtl="0"/>
            <a:r>
              <a:rPr lang="ru-RU" sz="4800" b="1" dirty="0">
                <a:solidFill>
                  <a:schemeClr val="accent1">
                    <a:lumMod val="75000"/>
                  </a:schemeClr>
                </a:solidFill>
              </a:rPr>
              <a:t>Место действия сказа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600" y="1935480"/>
            <a:ext cx="7790329" cy="2905461"/>
          </a:xfrm>
        </p:spPr>
        <p:txBody>
          <a:bodyPr rtlCol="0"/>
          <a:lstStyle/>
          <a:p>
            <a:pPr marL="0" indent="0">
              <a:buNone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Знаменитое уральское медное месторождение - 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Гумёшевский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 рудник (Медная Гора, </a:t>
            </a:r>
            <a:r>
              <a:rPr lang="ru-RU" dirty="0" err="1">
                <a:solidFill>
                  <a:schemeClr val="accent6">
                    <a:lumMod val="75000"/>
                  </a:schemeClr>
                </a:solidFill>
              </a:rPr>
              <a:t>Гумёшки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</a:rPr>
              <a:t>).</a:t>
            </a:r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A1FFA82-C85A-4B03-848B-41CE2C24476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0224" y="905436"/>
            <a:ext cx="2913969" cy="371531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514855-45FF-47BF-B467-144E60E8A09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07" y="2975879"/>
            <a:ext cx="2595273" cy="1727036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D904334-AF13-4C7A-B752-4555B7799E2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7808" y="4925672"/>
            <a:ext cx="2595272" cy="1727036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534CF7D-9E3F-4CD4-9DF8-0B97175BC768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5935" y="2830621"/>
            <a:ext cx="5614141" cy="3744588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ACC4A8B-2132-4F31-9A9C-4D647CD181C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2756" y="4775027"/>
            <a:ext cx="2913969" cy="1943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178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 rtl="0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Уральские самоцветы  </a:t>
            </a:r>
            <a:b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из малахитовой шкатулки.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9" y="1935480"/>
            <a:ext cx="11062447" cy="177590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1032" name="Picture 8" descr="Изумруд: магические свойства, характеристика, происхождение">
            <a:extLst>
              <a:ext uri="{FF2B5EF4-FFF2-40B4-BE49-F238E27FC236}">
                <a16:creationId xmlns:a16="http://schemas.microsoft.com/office/drawing/2014/main" id="{337A6592-31D0-45AC-AC3A-928D62FB03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98" y="1847088"/>
            <a:ext cx="2596857" cy="2334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Малахит - полудрагоценный камень - свойства, описание, фото. Зелёный.  Изделия, украшения из малахита.">
            <a:extLst>
              <a:ext uri="{FF2B5EF4-FFF2-40B4-BE49-F238E27FC236}">
                <a16:creationId xmlns:a16="http://schemas.microsoft.com/office/drawing/2014/main" id="{B9485CDB-10FC-42DF-AFA2-64852B815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698" y="4012969"/>
            <a:ext cx="3498275" cy="262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МИНЕРАЛЫ | baschov">
            <a:extLst>
              <a:ext uri="{FF2B5EF4-FFF2-40B4-BE49-F238E27FC236}">
                <a16:creationId xmlns:a16="http://schemas.microsoft.com/office/drawing/2014/main" id="{C47BC6F2-CE16-442C-87D6-A3E9A272F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909" y="2381674"/>
            <a:ext cx="2154687" cy="215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7A237CA-809A-4C76-84B7-A915533C1EE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5837" y="1998294"/>
            <a:ext cx="3771072" cy="352725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5579CF-5F98-4F20-B891-5F7D5035315B}"/>
              </a:ext>
            </a:extLst>
          </p:cNvPr>
          <p:cNvSpPr txBox="1"/>
          <p:nvPr/>
        </p:nvSpPr>
        <p:spPr>
          <a:xfrm>
            <a:off x="2566172" y="2120064"/>
            <a:ext cx="1883711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Изумруд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EF12CBB-48D3-4169-A505-CF38AEC50895}"/>
              </a:ext>
            </a:extLst>
          </p:cNvPr>
          <p:cNvSpPr txBox="1"/>
          <p:nvPr/>
        </p:nvSpPr>
        <p:spPr>
          <a:xfrm>
            <a:off x="2539374" y="3777540"/>
            <a:ext cx="1792941" cy="523220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Малахит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88C2776-5BE5-43E5-B659-9DB015B57402}"/>
              </a:ext>
            </a:extLst>
          </p:cNvPr>
          <p:cNvSpPr txBox="1"/>
          <p:nvPr/>
        </p:nvSpPr>
        <p:spPr>
          <a:xfrm>
            <a:off x="9649442" y="1869327"/>
            <a:ext cx="2393575" cy="95410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Лазоревка (лазурит)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886F7D0-2C74-4F5A-8083-C85AD741CA8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32525" y="4325332"/>
            <a:ext cx="2535992" cy="24004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98D4CB4-16AA-40A8-8490-126E4784518F}"/>
              </a:ext>
            </a:extLst>
          </p:cNvPr>
          <p:cNvSpPr txBox="1"/>
          <p:nvPr/>
        </p:nvSpPr>
        <p:spPr>
          <a:xfrm>
            <a:off x="4092950" y="5908674"/>
            <a:ext cx="5266203" cy="52322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accent6">
                    <a:lumMod val="75000"/>
                  </a:schemeClr>
                </a:solidFill>
              </a:rPr>
              <a:t>Самородная медь (королёк)</a:t>
            </a:r>
          </a:p>
        </p:txBody>
      </p:sp>
    </p:spTree>
    <p:extLst>
      <p:ext uri="{BB962C8B-B14F-4D97-AF65-F5344CB8AC3E}">
        <p14:creationId xmlns:p14="http://schemas.microsoft.com/office/powerpoint/2010/main" val="1508910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685441"/>
          </a:xfr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 rtlCol="0">
            <a:noAutofit/>
          </a:bodyPr>
          <a:lstStyle/>
          <a:p>
            <a:pPr algn="ctr" rtl="0"/>
            <a:r>
              <a:rPr lang="ru-RU" sz="4000" b="1" dirty="0">
                <a:solidFill>
                  <a:schemeClr val="accent1">
                    <a:lumMod val="75000"/>
                  </a:schemeClr>
                </a:solidFill>
              </a:rPr>
              <a:t>Эпоха «малахитовой шкатулки»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09599" y="1935480"/>
            <a:ext cx="11062447" cy="1775908"/>
          </a:xfrm>
        </p:spPr>
        <p:txBody>
          <a:bodyPr rtlCol="0">
            <a:normAutofit/>
          </a:bodyPr>
          <a:lstStyle/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705176C-40FE-49DF-A695-E6134F02B90C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3139" y="1433599"/>
            <a:ext cx="4088907" cy="3205176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9E932C7-C67E-4F9A-843B-8B2D288F9130}"/>
              </a:ext>
            </a:extLst>
          </p:cNvPr>
          <p:cNvSpPr/>
          <p:nvPr/>
        </p:nvSpPr>
        <p:spPr>
          <a:xfrm>
            <a:off x="4787594" y="1613647"/>
            <a:ext cx="300273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К. </a:t>
            </a:r>
            <a:r>
              <a:rPr lang="ru-RU" sz="2000" b="1" dirty="0" err="1">
                <a:solidFill>
                  <a:srgbClr val="0070C0"/>
                </a:solidFill>
              </a:rPr>
              <a:t>Трутовский</a:t>
            </a:r>
            <a:r>
              <a:rPr lang="ru-RU" sz="2000" b="1" dirty="0">
                <a:solidFill>
                  <a:srgbClr val="0070C0"/>
                </a:solidFill>
              </a:rPr>
              <a:t> "Отдых помещика" (1853 г.)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3FFCF04B-A3D0-4BF3-B294-4582A6688D6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377" y="1532965"/>
            <a:ext cx="4177996" cy="2999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8B00C25-D7A9-4F3F-B18F-D301414A8D34}"/>
              </a:ext>
            </a:extLst>
          </p:cNvPr>
          <p:cNvSpPr txBox="1"/>
          <p:nvPr/>
        </p:nvSpPr>
        <p:spPr>
          <a:xfrm>
            <a:off x="609598" y="4778188"/>
            <a:ext cx="2698377" cy="101566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Н. Сверчков  </a:t>
            </a:r>
            <a:br>
              <a:rPr lang="ru-RU" sz="2000" b="1" dirty="0">
                <a:solidFill>
                  <a:srgbClr val="0070C0"/>
                </a:solidFill>
              </a:rPr>
            </a:br>
            <a:r>
              <a:rPr lang="ru-RU" sz="2000" b="1" dirty="0">
                <a:solidFill>
                  <a:srgbClr val="0070C0"/>
                </a:solidFill>
              </a:rPr>
              <a:t>«Случай на дороге» (1840 г.)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022F4A2-E119-4004-BA7B-9C2D07C70B9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2063" y="3235399"/>
            <a:ext cx="3918266" cy="312155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13C4E11-E236-4047-AEB9-D3DB20BAD948}"/>
              </a:ext>
            </a:extLst>
          </p:cNvPr>
          <p:cNvSpPr txBox="1"/>
          <p:nvPr/>
        </p:nvSpPr>
        <p:spPr>
          <a:xfrm>
            <a:off x="8050306" y="5184727"/>
            <a:ext cx="3316941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</a:rPr>
              <a:t>Н. </a:t>
            </a:r>
            <a:r>
              <a:rPr lang="ru-RU" sz="2000" b="1" dirty="0" err="1">
                <a:solidFill>
                  <a:srgbClr val="0070C0"/>
                </a:solidFill>
              </a:rPr>
              <a:t>Неврев</a:t>
            </a:r>
            <a:r>
              <a:rPr lang="ru-RU" sz="2000" b="1" dirty="0">
                <a:solidFill>
                  <a:srgbClr val="0070C0"/>
                </a:solidFill>
              </a:rPr>
              <a:t> «Торг. Сцена из крепостного быта. Из недавнего прошлого» (1866 г.)</a:t>
            </a:r>
          </a:p>
        </p:txBody>
      </p:sp>
      <p:cxnSp>
        <p:nvCxnSpPr>
          <p:cNvPr id="15" name="Соединитель: изогнутый 14">
            <a:extLst>
              <a:ext uri="{FF2B5EF4-FFF2-40B4-BE49-F238E27FC236}">
                <a16:creationId xmlns:a16="http://schemas.microsoft.com/office/drawing/2014/main" id="{F56D5F92-468E-4B00-9DC0-4AA0250DF966}"/>
              </a:ext>
            </a:extLst>
          </p:cNvPr>
          <p:cNvCxnSpPr>
            <a:cxnSpLocks/>
          </p:cNvCxnSpPr>
          <p:nvPr/>
        </p:nvCxnSpPr>
        <p:spPr>
          <a:xfrm rot="16200000" flipH="1">
            <a:off x="6820052" y="2128658"/>
            <a:ext cx="158714" cy="1160018"/>
          </a:xfrm>
          <a:prstGeom prst="curvedConnector2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изогнутый 16">
            <a:extLst>
              <a:ext uri="{FF2B5EF4-FFF2-40B4-BE49-F238E27FC236}">
                <a16:creationId xmlns:a16="http://schemas.microsoft.com/office/drawing/2014/main" id="{75D520B8-93F5-4726-8D1B-8D8655844FF8}"/>
              </a:ext>
            </a:extLst>
          </p:cNvPr>
          <p:cNvCxnSpPr/>
          <p:nvPr/>
        </p:nvCxnSpPr>
        <p:spPr>
          <a:xfrm rot="5400000" flipH="1" flipV="1">
            <a:off x="2892681" y="4748997"/>
            <a:ext cx="380478" cy="80683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изогнутый 18">
            <a:extLst>
              <a:ext uri="{FF2B5EF4-FFF2-40B4-BE49-F238E27FC236}">
                <a16:creationId xmlns:a16="http://schemas.microsoft.com/office/drawing/2014/main" id="{21FE7758-300F-479F-87F6-93FD629F5902}"/>
              </a:ext>
            </a:extLst>
          </p:cNvPr>
          <p:cNvCxnSpPr/>
          <p:nvPr/>
        </p:nvCxnSpPr>
        <p:spPr>
          <a:xfrm rot="10800000">
            <a:off x="7955238" y="5034084"/>
            <a:ext cx="1255060" cy="150643"/>
          </a:xfrm>
          <a:prstGeom prst="curvedConnector3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292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7882" y="704088"/>
            <a:ext cx="10972800" cy="11430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/>
          <a:lstStyle/>
          <a:p>
            <a:pPr algn="ctr" rt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Реши кроссворд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buNone/>
            </a:pPr>
            <a:r>
              <a:rPr lang="ru-RU" dirty="0"/>
              <a:t>        </a:t>
            </a:r>
          </a:p>
          <a:p>
            <a:pPr marL="0" indent="0" rtl="0">
              <a:buNone/>
            </a:pPr>
            <a:endParaRPr lang="ru-RU" dirty="0"/>
          </a:p>
          <a:p>
            <a:pPr marL="0" indent="0" rtl="0">
              <a:buNone/>
            </a:pPr>
            <a:r>
              <a:rPr lang="ru-RU" dirty="0"/>
              <a:t>                                              </a:t>
            </a: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BE12176-8D9B-4C52-98BD-8D06BF7A07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8057" y="1275588"/>
            <a:ext cx="1771650" cy="2581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8FEB3834-A905-426B-9403-567888062BFB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1424" y="4339364"/>
            <a:ext cx="2774576" cy="2201916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263540F-7E7B-47FC-AB33-A372D9E35FC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69510" y="4863653"/>
            <a:ext cx="2711503" cy="158171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93C0185E-B263-4066-A3FE-36753FB682A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0455" y="4891214"/>
            <a:ext cx="1433386" cy="14333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EE1A7C8-4594-4426-BA0E-AF25AF9BEE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819" y="1931793"/>
            <a:ext cx="6338719" cy="2994414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255429-42BD-4A73-B8C3-3F69D60897A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36838" y="2104277"/>
            <a:ext cx="6609112" cy="3122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880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>
            <a:normAutofit/>
          </a:bodyPr>
          <a:lstStyle/>
          <a:p>
            <a:pPr algn="ctr" rtl="0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Соедини пословицу.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>
              <a:buNone/>
            </a:pPr>
            <a:r>
              <a:rPr lang="ru-RU" dirty="0"/>
              <a:t>Трудовые деньги                                                    а  продажа.</a:t>
            </a:r>
          </a:p>
          <a:p>
            <a:pPr marL="0" indent="0">
              <a:buNone/>
            </a:pPr>
            <a:r>
              <a:rPr lang="ru-RU" dirty="0"/>
              <a:t>Сколько поработаешь,                                         — река убытку. </a:t>
            </a:r>
          </a:p>
          <a:p>
            <a:pPr marL="0" indent="0">
              <a:buNone/>
            </a:pPr>
            <a:r>
              <a:rPr lang="ru-RU" dirty="0"/>
              <a:t>Не купля учит,                                                       голова не болит.</a:t>
            </a:r>
          </a:p>
          <a:p>
            <a:pPr marL="0" indent="0">
              <a:buNone/>
            </a:pPr>
            <a:r>
              <a:rPr lang="ru-RU" dirty="0"/>
              <a:t>Куплей да продажей                                            а убыли стерегись.</a:t>
            </a:r>
          </a:p>
          <a:p>
            <a:pPr marL="0" indent="0">
              <a:buNone/>
            </a:pPr>
            <a:r>
              <a:rPr lang="ru-RU" dirty="0"/>
              <a:t>Каждый час простоя                                             столько заработаешь.</a:t>
            </a:r>
            <a:br>
              <a:rPr lang="ru-RU" dirty="0"/>
            </a:br>
            <a:r>
              <a:rPr lang="ru-RU" dirty="0"/>
              <a:t>От прибыли                                                            век кормят.</a:t>
            </a:r>
          </a:p>
          <a:p>
            <a:pPr marL="0" indent="0">
              <a:buNone/>
            </a:pPr>
            <a:r>
              <a:rPr lang="ru-RU" dirty="0"/>
              <a:t>Прибылью хвались,                                              — явится и расход. </a:t>
            </a:r>
          </a:p>
          <a:p>
            <a:pPr marL="0" indent="0">
              <a:buNone/>
            </a:pPr>
            <a:r>
              <a:rPr lang="ru-RU" dirty="0"/>
              <a:t>Получишь доход                                                    торг стоит.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pPr marL="0" indent="0" rtl="0">
              <a:buNone/>
            </a:pPr>
            <a:endParaRPr lang="ru-RU" dirty="0"/>
          </a:p>
        </p:txBody>
      </p:sp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55F5293-8F5C-4BF9-8A60-F12512662C63}"/>
              </a:ext>
            </a:extLst>
          </p:cNvPr>
          <p:cNvCxnSpPr>
            <a:cxnSpLocks/>
          </p:cNvCxnSpPr>
          <p:nvPr/>
        </p:nvCxnSpPr>
        <p:spPr>
          <a:xfrm>
            <a:off x="3603812" y="2223247"/>
            <a:ext cx="3953435" cy="21425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DCB97EEF-1EDA-4D1A-AA6C-A08684EC6EB9}"/>
              </a:ext>
            </a:extLst>
          </p:cNvPr>
          <p:cNvCxnSpPr/>
          <p:nvPr/>
        </p:nvCxnSpPr>
        <p:spPr>
          <a:xfrm>
            <a:off x="4338918" y="2725271"/>
            <a:ext cx="3263153" cy="12819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B72A1131-0E7E-449E-9854-71BDE0281A9C}"/>
              </a:ext>
            </a:extLst>
          </p:cNvPr>
          <p:cNvCxnSpPr/>
          <p:nvPr/>
        </p:nvCxnSpPr>
        <p:spPr>
          <a:xfrm flipV="1">
            <a:off x="3128682" y="2187388"/>
            <a:ext cx="4428565" cy="9950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E5598EB8-8D6D-4B9A-936B-CA052B6E63A9}"/>
              </a:ext>
            </a:extLst>
          </p:cNvPr>
          <p:cNvCxnSpPr/>
          <p:nvPr/>
        </p:nvCxnSpPr>
        <p:spPr>
          <a:xfrm>
            <a:off x="4096871" y="3666565"/>
            <a:ext cx="3460376" cy="17122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AE5F15CF-177D-4207-A170-7C3A1BB0B7B9}"/>
              </a:ext>
            </a:extLst>
          </p:cNvPr>
          <p:cNvCxnSpPr/>
          <p:nvPr/>
        </p:nvCxnSpPr>
        <p:spPr>
          <a:xfrm flipV="1">
            <a:off x="4052047" y="2644588"/>
            <a:ext cx="3442447" cy="14971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F16C3A5C-BF28-4CC8-9E25-B87CDE7C6503}"/>
              </a:ext>
            </a:extLst>
          </p:cNvPr>
          <p:cNvCxnSpPr/>
          <p:nvPr/>
        </p:nvCxnSpPr>
        <p:spPr>
          <a:xfrm flipV="1">
            <a:off x="2949388" y="3182471"/>
            <a:ext cx="4473388" cy="13536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2CD4A34B-57F1-40B5-93DA-6CF39A4BEC42}"/>
              </a:ext>
            </a:extLst>
          </p:cNvPr>
          <p:cNvCxnSpPr/>
          <p:nvPr/>
        </p:nvCxnSpPr>
        <p:spPr>
          <a:xfrm flipV="1">
            <a:off x="3908612" y="3666565"/>
            <a:ext cx="3585882" cy="13267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A34A404E-8623-48F6-BBC0-C1D6CF96DCF9}"/>
              </a:ext>
            </a:extLst>
          </p:cNvPr>
          <p:cNvCxnSpPr/>
          <p:nvPr/>
        </p:nvCxnSpPr>
        <p:spPr>
          <a:xfrm flipV="1">
            <a:off x="3558988" y="4921624"/>
            <a:ext cx="3863788" cy="5378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5C1348AE-7F64-4E5F-A3AE-944FABA849C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0117" y="704088"/>
            <a:ext cx="2046761" cy="2581477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DBE4AB6A-FA4B-48CF-9E47-72B03A07DCA3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95087" y="5190565"/>
            <a:ext cx="1609725" cy="1609725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04FF74C-D3C7-4F91-A602-A03FDF4D033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6082" y="5477435"/>
            <a:ext cx="1459286" cy="131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4538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B5A62A-AB94-42AC-B32A-AAB26F5B1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704088"/>
            <a:ext cx="10972800" cy="94541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/>
          <a:p>
            <a:pPr algn="ctr"/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Подбери синонимы.</a:t>
            </a:r>
          </a:p>
        </p:txBody>
      </p:sp>
      <p:graphicFrame>
        <p:nvGraphicFramePr>
          <p:cNvPr id="6" name="Объект 5">
            <a:extLst>
              <a:ext uri="{FF2B5EF4-FFF2-40B4-BE49-F238E27FC236}">
                <a16:creationId xmlns:a16="http://schemas.microsoft.com/office/drawing/2014/main" id="{0681EF9F-E6FA-4859-8019-E5D2F7492C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51393487"/>
              </p:ext>
            </p:extLst>
          </p:nvPr>
        </p:nvGraphicFramePr>
        <p:xfrm>
          <a:off x="609600" y="1945341"/>
          <a:ext cx="3989294" cy="4480560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3989294">
                  <a:extLst>
                    <a:ext uri="{9D8B030D-6E8A-4147-A177-3AD203B41FA5}">
                      <a16:colId xmlns:a16="http://schemas.microsoft.com/office/drawing/2014/main" val="3242247"/>
                    </a:ext>
                  </a:extLst>
                </a:gridCol>
              </a:tblGrid>
              <a:tr h="369386">
                <a:tc>
                  <a:txBody>
                    <a:bodyPr/>
                    <a:lstStyle/>
                    <a:p>
                      <a:r>
                        <a:rPr lang="ru-RU" b="1" dirty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Компания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232896"/>
                  </a:ext>
                </a:extLst>
              </a:tr>
              <a:tr h="369386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Приказчик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877565"/>
                  </a:ext>
                </a:extLst>
              </a:tr>
              <a:tr h="369386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Выгода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0379761"/>
                  </a:ext>
                </a:extLst>
              </a:tr>
              <a:tr h="369386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Даром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18939"/>
                  </a:ext>
                </a:extLst>
              </a:tr>
              <a:tr h="369386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Предпринимательство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3272405"/>
                  </a:ext>
                </a:extLst>
              </a:tr>
              <a:tr h="369386">
                <a:tc>
                  <a:txBody>
                    <a:bodyPr/>
                    <a:lstStyle/>
                    <a:p>
                      <a:r>
                        <a:rPr kumimoji="0"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Предприниматель</a:t>
                      </a:r>
                    </a:p>
                    <a:p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749893"/>
                  </a:ext>
                </a:extLst>
              </a:tr>
              <a:tr h="36938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kern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Рудник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889303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6ED27F46-BE4D-4074-8DBE-D6B74C57C104}"/>
              </a:ext>
            </a:extLst>
          </p:cNvPr>
          <p:cNvSpPr txBox="1"/>
          <p:nvPr/>
        </p:nvSpPr>
        <p:spPr>
          <a:xfrm>
            <a:off x="5378824" y="1981200"/>
            <a:ext cx="5074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предприятие, бизнес, фирма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AFDC0A-1A88-4484-BA51-B26C1DD93F67}"/>
              </a:ext>
            </a:extLst>
          </p:cNvPr>
          <p:cNvSpPr txBox="1"/>
          <p:nvPr/>
        </p:nvSpPr>
        <p:spPr>
          <a:xfrm>
            <a:off x="5360895" y="2682226"/>
            <a:ext cx="5074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управляющий, менеджер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08892C-7DB2-4B16-9F6E-A7DE44967FD0}"/>
              </a:ext>
            </a:extLst>
          </p:cNvPr>
          <p:cNvSpPr txBox="1"/>
          <p:nvPr/>
        </p:nvSpPr>
        <p:spPr>
          <a:xfrm>
            <a:off x="5378824" y="3325906"/>
            <a:ext cx="50560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прибыль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64710C-34CC-49C5-9F74-E67F6B04AC32}"/>
              </a:ext>
            </a:extLst>
          </p:cNvPr>
          <p:cNvSpPr txBox="1"/>
          <p:nvPr/>
        </p:nvSpPr>
        <p:spPr>
          <a:xfrm>
            <a:off x="5369859" y="3964179"/>
            <a:ext cx="5065060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без оплаты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50F1E6-94B2-4CFA-B93F-BC268B12CD5D}"/>
              </a:ext>
            </a:extLst>
          </p:cNvPr>
          <p:cNvSpPr txBox="1"/>
          <p:nvPr/>
        </p:nvSpPr>
        <p:spPr>
          <a:xfrm>
            <a:off x="5378823" y="4607859"/>
            <a:ext cx="507402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бизнес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B28063-67C6-4B9F-BA1C-A447BAF1F824}"/>
              </a:ext>
            </a:extLst>
          </p:cNvPr>
          <p:cNvSpPr txBox="1"/>
          <p:nvPr/>
        </p:nvSpPr>
        <p:spPr>
          <a:xfrm>
            <a:off x="5378824" y="5371638"/>
            <a:ext cx="4993341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>
                <a:solidFill>
                  <a:schemeClr val="accent6">
                    <a:lumMod val="75000"/>
                  </a:schemeClr>
                </a:solidFill>
              </a:rPr>
              <a:t>бизнесмен</a:t>
            </a:r>
            <a:endParaRPr lang="ru-RU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3A11126-94B5-4B44-90D4-FE34D202E07B}"/>
              </a:ext>
            </a:extLst>
          </p:cNvPr>
          <p:cNvSpPr txBox="1"/>
          <p:nvPr/>
        </p:nvSpPr>
        <p:spPr>
          <a:xfrm>
            <a:off x="5378824" y="6009911"/>
            <a:ext cx="5056095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</a:rPr>
              <a:t>шахта, прииск, месторождение, забой</a:t>
            </a:r>
          </a:p>
        </p:txBody>
      </p:sp>
    </p:spTree>
    <p:extLst>
      <p:ext uri="{BB962C8B-B14F-4D97-AF65-F5344CB8AC3E}">
        <p14:creationId xmlns:p14="http://schemas.microsoft.com/office/powerpoint/2010/main" val="8427097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резентация мозгового штурма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none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5870845_TF03460637.potx" id="{F42726C0-6660-44EB-84CB-9AAEF4C07D5F}" vid="{C5E20908-8830-4429-B2D1-54A91E0450D7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Деловая презентация для мозгового штурма</Template>
  <TotalTime>776</TotalTime>
  <Words>443</Words>
  <Application>Microsoft Office PowerPoint</Application>
  <PresentationFormat>Широкоэкранный</PresentationFormat>
  <Paragraphs>90</Paragraphs>
  <Slides>12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Calibri</vt:lpstr>
      <vt:lpstr>Century Gothic</vt:lpstr>
      <vt:lpstr>Palatino Linotype</vt:lpstr>
      <vt:lpstr>Wingdings 2</vt:lpstr>
      <vt:lpstr>Презентация мозгового штурма</vt:lpstr>
      <vt:lpstr>Основные экономические понятия в сказе Бажова П.П. «Медной горы Хозяйка»</vt:lpstr>
      <vt:lpstr>Уральские горы</vt:lpstr>
      <vt:lpstr>Рудники Урала. Горно-добывающая промышленность</vt:lpstr>
      <vt:lpstr>Место действия сказа</vt:lpstr>
      <vt:lpstr>Уральские самоцветы   из малахитовой шкатулки.</vt:lpstr>
      <vt:lpstr>Эпоха «малахитовой шкатулки»</vt:lpstr>
      <vt:lpstr>Реши кроссворд</vt:lpstr>
      <vt:lpstr>Соедини пословицу.</vt:lpstr>
      <vt:lpstr>Подбери синонимы.</vt:lpstr>
      <vt:lpstr>Экономические паровозики</vt:lpstr>
      <vt:lpstr>МОЛОДЦЫ ! СПАСИБО !</vt:lpstr>
      <vt:lpstr>Список использованных источников.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Творческое собрание</dc:title>
  <dc:creator>Павел Юрин</dc:creator>
  <cp:lastModifiedBy>Павел Юрин</cp:lastModifiedBy>
  <cp:revision>290</cp:revision>
  <dcterms:created xsi:type="dcterms:W3CDTF">2023-01-16T13:29:42Z</dcterms:created>
  <dcterms:modified xsi:type="dcterms:W3CDTF">2025-08-25T08:10:38Z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74069100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