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7"/>
  </p:notesMasterIdLst>
  <p:handoutMasterIdLst>
    <p:handoutMasterId r:id="rId18"/>
  </p:handoutMasterIdLst>
  <p:sldIdLst>
    <p:sldId id="306" r:id="rId5"/>
    <p:sldId id="308" r:id="rId6"/>
    <p:sldId id="294" r:id="rId7"/>
    <p:sldId id="317" r:id="rId8"/>
    <p:sldId id="316" r:id="rId9"/>
    <p:sldId id="315" r:id="rId10"/>
    <p:sldId id="318" r:id="rId11"/>
    <p:sldId id="319" r:id="rId12"/>
    <p:sldId id="320" r:id="rId13"/>
    <p:sldId id="321" r:id="rId14"/>
    <p:sldId id="322" r:id="rId15"/>
    <p:sldId id="323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84967" autoAdjust="0"/>
  </p:normalViewPr>
  <p:slideViewPr>
    <p:cSldViewPr snapToGrid="0">
      <p:cViewPr varScale="1">
        <p:scale>
          <a:sx n="114" d="100"/>
          <a:sy n="114" d="100"/>
        </p:scale>
        <p:origin x="417" y="6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1B801B-F4B8-459C-A0DB-42C00BB61E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B2DC45-33C8-4ACD-A8B4-824FC0BA71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4181-0B45-450D-B35E-7AF7AACE2E53}" type="datetime1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B46A40-0BDE-4957-9061-2503F40313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38A883-27AD-4BB1-B0C8-1BEB96FD4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35BD9-EE19-4F70-92E5-2D59E67B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86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35D3A4-2A58-4C50-BCBA-FDFC20DE69E5}" type="datetime1">
              <a:rPr lang="ru-RU" noProof="0" smtClean="0"/>
              <a:t>19.08.2025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0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3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7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2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2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7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27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1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60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3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2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Графический объект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Графический объект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Графический объект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Графический объект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Графический объект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Графический объект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Рисунок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Графический объект 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Графический объект 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 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с заголовком 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Графический объект 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Графический объект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Графический объект 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Графический объект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Графический объект 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Графический объект 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9" name="Графический объект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Графический объект 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5" name="Графический объект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Графический объект 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Графический объект 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Графический объект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Графический объект 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Графический объект 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br>
              <a:rPr lang="ru-RU" spc="400" dirty="0"/>
            </a:br>
            <a:r>
              <a:rPr lang="ru-RU" spc="400" dirty="0"/>
              <a:t>МЧС России</a:t>
            </a:r>
            <a:br>
              <a:rPr lang="ru-RU" spc="400" dirty="0"/>
            </a:br>
            <a:r>
              <a:rPr lang="ru-RU" sz="3100" b="1" i="0" dirty="0">
                <a:effectLst/>
                <a:latin typeface="arial" panose="020B0604020202020204" pitchFamily="34" charset="0"/>
              </a:rPr>
              <a:t>«СПАСЕНИЕ ВО ИМЯ ЖИЗНИ — НАШЕ ПРИЗВАНИЕ!»</a:t>
            </a:r>
            <a:br>
              <a:rPr lang="ru-RU" spc="400" dirty="0"/>
            </a:br>
            <a:br>
              <a:rPr lang="ru-RU" spc="400" dirty="0"/>
            </a:br>
            <a:r>
              <a:rPr lang="ru-RU" sz="2000" spc="400" dirty="0"/>
              <a:t>Кто НАС ЗАЩИЩАЕТ</a:t>
            </a:r>
            <a:br>
              <a:rPr lang="ru-RU" spc="400" dirty="0"/>
            </a:br>
            <a:r>
              <a:rPr lang="ru-RU" sz="1200" spc="400" dirty="0"/>
              <a:t>Окружающий Мир 3 класс</a:t>
            </a:r>
            <a:endParaRPr lang="ru-RU" sz="1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sz="2000">
                <a:solidFill>
                  <a:schemeClr val="bg1"/>
                </a:solidFill>
              </a:rPr>
              <a:t>Анастасия Ильинична </a:t>
            </a:r>
            <a:r>
              <a:rPr lang="ru-RU" sz="2000" dirty="0">
                <a:solidFill>
                  <a:schemeClr val="bg1"/>
                </a:solidFill>
              </a:rPr>
              <a:t>Прокопенко</a:t>
            </a:r>
          </a:p>
          <a:p>
            <a:pPr rtl="0"/>
            <a:r>
              <a:rPr lang="ru-RU" dirty="0"/>
              <a:t>Учитель начальных классов</a:t>
            </a:r>
            <a:endParaRPr lang="ru-RU" sz="2000" dirty="0">
              <a:solidFill>
                <a:schemeClr val="bg1"/>
              </a:solidFill>
            </a:endParaRPr>
          </a:p>
          <a:p>
            <a:pPr rtl="0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E9D497-6DEE-4532-BF8E-2204A8B1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52" y="594360"/>
            <a:ext cx="2401786" cy="32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kern="1200" dirty="0">
                <a:latin typeface="+mj-lt"/>
                <a:ea typeface="+mj-ea"/>
                <a:cs typeface="+mj-cs"/>
              </a:rPr>
              <a:t>Сегодня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36A929-D2D4-4250-AAF4-8981C355F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752" y="1681163"/>
            <a:ext cx="4553712" cy="823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400" b="1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E031AF-BB6E-47F3-974F-0CA25A469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848" y="1681163"/>
            <a:ext cx="4553712" cy="823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700" b="1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97996452-7AA5-46DB-30E9-B25D33B2B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159635"/>
            <a:ext cx="4882155" cy="368458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170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Зачастую техногенные аварии могут привести к возникновению опасностей для экологии. В этом случае сотрудники МЧС ликвидируют и предотвращают дальнейший вред, который может быть причинён окружающей среде.</a:t>
            </a:r>
          </a:p>
          <a:p>
            <a:pPr indent="0" algn="just">
              <a:lnSpc>
                <a:spcPct val="150000"/>
              </a:lnSpc>
              <a:buNone/>
            </a:pPr>
            <a:endParaRPr lang="ru-RU" sz="2600" spc="-5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* Разлив нефти на трубопроводе</a:t>
            </a:r>
          </a:p>
        </p:txBody>
      </p:sp>
      <p:sp>
        <p:nvSpPr>
          <p:cNvPr id="9" name="Номер слайда 5" hidden="1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ru-RU" b="1" cap="all" spc="100" smtClean="0"/>
              <a:pPr rtl="0">
                <a:spcAft>
                  <a:spcPts val="600"/>
                </a:spcAft>
              </a:pPr>
              <a:t>10</a:t>
            </a:fld>
            <a:endParaRPr lang="ru-RU" b="1" cap="all" spc="100"/>
          </a:p>
        </p:txBody>
      </p:sp>
      <p:pic>
        <p:nvPicPr>
          <p:cNvPr id="10" name="Рисунок 9" descr="чрезвычайные ситуации техногенного характера">
            <a:extLst>
              <a:ext uri="{FF2B5EF4-FFF2-40B4-BE49-F238E27FC236}">
                <a16:creationId xmlns:a16="http://schemas.microsoft.com/office/drawing/2014/main" id="{E5AEC8DA-E5B0-4149-960A-E9DE9CAA6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5" y="2110303"/>
            <a:ext cx="5940425" cy="381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87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kern="1200" dirty="0">
                <a:latin typeface="+mj-lt"/>
                <a:ea typeface="+mj-ea"/>
                <a:cs typeface="+mj-cs"/>
              </a:rPr>
              <a:t>Сегодня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36A929-D2D4-4250-AAF4-8981C355F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752" y="1681163"/>
            <a:ext cx="4553712" cy="823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400" b="1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E031AF-BB6E-47F3-974F-0CA25A469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848" y="1681163"/>
            <a:ext cx="4553712" cy="823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700" b="1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97996452-7AA5-46DB-30E9-B25D33B2B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159635"/>
            <a:ext cx="4882155" cy="36845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ru-RU" sz="1600" spc="-5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Но работа министерства не ограничена лишь ликвидацией последствий катастроф. </a:t>
            </a:r>
          </a:p>
          <a:p>
            <a:pPr marL="0" indent="0">
              <a:buNone/>
            </a:pPr>
            <a:r>
              <a:rPr lang="ru-RU" sz="160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Большая часть работы министерства направлено на их предупреждение. </a:t>
            </a:r>
          </a:p>
          <a:p>
            <a:pPr marL="0" indent="0">
              <a:buNone/>
            </a:pPr>
            <a:r>
              <a:rPr lang="ru-RU" sz="160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информирование населения о возможном стихийном бедствии, а также на профилактическую работу на предприятиях и среди населения, в том числе и в школах. </a:t>
            </a:r>
          </a:p>
          <a:p>
            <a:pPr marL="0" indent="0">
              <a:buNone/>
            </a:pPr>
            <a:r>
              <a:rPr lang="ru-RU" sz="160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Учеников школ информируют о правильном поведения в случае возникновения опасности.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* Сотрудники МЧС в школе</a:t>
            </a:r>
          </a:p>
        </p:txBody>
      </p:sp>
      <p:sp>
        <p:nvSpPr>
          <p:cNvPr id="9" name="Номер слайда 5" hidden="1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ru-RU" b="1" cap="all" spc="100" smtClean="0"/>
              <a:pPr rtl="0">
                <a:spcAft>
                  <a:spcPts val="600"/>
                </a:spcAft>
              </a:pPr>
              <a:t>11</a:t>
            </a:fld>
            <a:endParaRPr lang="ru-RU" b="1" cap="all" spc="10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F410FC6-6217-4E53-B8C9-5430E6E4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438186"/>
            <a:ext cx="5143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5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kern="1200" dirty="0">
                <a:latin typeface="+mj-lt"/>
                <a:ea typeface="+mj-ea"/>
                <a:cs typeface="+mj-cs"/>
              </a:rPr>
              <a:t>Сегодня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36A929-D2D4-4250-AAF4-8981C355F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752" y="1681163"/>
            <a:ext cx="4553712" cy="823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400" b="1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E031AF-BB6E-47F3-974F-0CA25A469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848" y="1681163"/>
            <a:ext cx="4553712" cy="823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700" b="1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97996452-7AA5-46DB-30E9-B25D33B2B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788" y="2215240"/>
            <a:ext cx="5431266" cy="416702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0">
              <a:lnSpc>
                <a:spcPct val="150000"/>
              </a:lnSpc>
              <a:buNone/>
            </a:pPr>
            <a:r>
              <a:rPr lang="ru-RU" sz="190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современном мире работа в органах МЧС связана с использованием технических сложного оборудования которое требует глубоких специальных знаний и навыков. 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190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Поэтому руководство министерства уделяет особое внимание образованию бедующих спасателей и пожарных. 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190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Ведущими образовательными учреждениями МЧС являются Академия государственной пожарной службы и Академия </a:t>
            </a:r>
            <a:r>
              <a:rPr lang="ru-RU" sz="1900" spc="-50" dirty="0">
                <a:solidFill>
                  <a:srgbClr val="000000"/>
                </a:solidFill>
                <a:ea typeface="Times New Roman" panose="02020603050405020304" pitchFamily="18" charset="0"/>
              </a:rPr>
              <a:t>г</a:t>
            </a:r>
            <a:r>
              <a:rPr lang="ru-RU" sz="190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ражданской защиты.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* Здание Академии гражданской защиты</a:t>
            </a:r>
          </a:p>
        </p:txBody>
      </p:sp>
      <p:sp>
        <p:nvSpPr>
          <p:cNvPr id="9" name="Номер слайда 5" hidden="1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ru-RU" b="1" cap="all" spc="100" smtClean="0"/>
              <a:pPr rtl="0">
                <a:spcAft>
                  <a:spcPts val="600"/>
                </a:spcAft>
              </a:pPr>
              <a:t>12</a:t>
            </a:fld>
            <a:endParaRPr lang="ru-RU" b="1" cap="all" spc="100"/>
          </a:p>
        </p:txBody>
      </p:sp>
      <p:pic>
        <p:nvPicPr>
          <p:cNvPr id="14338" name="Picture 2" descr="Высшие учебные заведения (вузы) МЧС России">
            <a:extLst>
              <a:ext uri="{FF2B5EF4-FFF2-40B4-BE49-F238E27FC236}">
                <a16:creationId xmlns:a16="http://schemas.microsoft.com/office/drawing/2014/main" id="{F4D81A14-D1A9-47FB-B58C-127D8E94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54" y="1690688"/>
            <a:ext cx="5767430" cy="43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1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87D4CA-2D8C-45DD-ACF1-E8B16C349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1008"/>
          <a:stretch/>
        </p:blipFill>
        <p:spPr bwMode="auto"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rtlCol="0" anchor="b">
            <a:normAutofit/>
          </a:bodyPr>
          <a:lstStyle/>
          <a:p>
            <a:pPr rtl="0"/>
            <a:r>
              <a:rPr lang="ru-RU"/>
              <a:t>Возникновение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>
            <a:normAutofit/>
          </a:bodyPr>
          <a:lstStyle/>
          <a:p>
            <a:r>
              <a:rPr lang="ru-RU" sz="1900" spc="-50" dirty="0">
                <a:effectLst/>
              </a:rPr>
              <a:t>К сожалению, жизнь человека связана с разного рода опасностями: природными явлениями, стихийными и иными бедствиями, катастрофами на транспорте.</a:t>
            </a:r>
          </a:p>
          <a:p>
            <a:r>
              <a:rPr lang="ru-RU" sz="1900" spc="-50" dirty="0">
                <a:effectLst/>
              </a:rPr>
              <a:t>Испокон веков люди пытались найти способы, чтобы лучше противостоять этим бедствиям.</a:t>
            </a:r>
          </a:p>
          <a:p>
            <a:r>
              <a:rPr lang="ru-RU" sz="1900" spc="-50" dirty="0">
                <a:effectLst/>
              </a:rPr>
              <a:t>Так, например, еще в конце XV века при великом князе Московском Иване III возникает пожарная служба. </a:t>
            </a:r>
            <a:endParaRPr lang="ru-RU" sz="190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ru-RU" smtClean="0"/>
              <a:pPr rtl="0">
                <a:spcAft>
                  <a:spcPts val="60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На Руси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339C05-7FDE-43F7-92DE-56D4AD271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1" b="1"/>
          <a:stretch/>
        </p:blipFill>
        <p:spPr bwMode="auto">
          <a:xfrm>
            <a:off x="5183187" y="987425"/>
            <a:ext cx="6182253" cy="48815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97996452-7AA5-46DB-30E9-B25D33B2B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До появления профессиональных пожарных команд пожары тушили</a:t>
            </a:r>
          </a:p>
          <a:p>
            <a:r>
              <a:rPr lang="ru-RU" dirty="0"/>
              <a:t>«Всем миром» – каждый должен был принимать посильное участие в тушении  пожара. </a:t>
            </a:r>
          </a:p>
          <a:p>
            <a:r>
              <a:rPr lang="ru-RU" dirty="0"/>
              <a:t>В городах для этого существовали специальные пожарные резервуары, например большие закопанные в землю бочки.</a:t>
            </a:r>
            <a:endParaRPr lang="en-US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ru-RU" b="1" cap="all" spc="100" smtClean="0"/>
              <a:pPr rtl="0">
                <a:spcAft>
                  <a:spcPts val="600"/>
                </a:spcAft>
              </a:pPr>
              <a:t>3</a:t>
            </a:fld>
            <a:endParaRPr lang="ru-RU" b="1" cap="all" spc="100"/>
          </a:p>
        </p:txBody>
      </p:sp>
    </p:spTree>
    <p:extLst>
      <p:ext uri="{BB962C8B-B14F-4D97-AF65-F5344CB8AC3E}">
        <p14:creationId xmlns:p14="http://schemas.microsoft.com/office/powerpoint/2010/main" val="78391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В России 17-18 веков</a:t>
            </a:r>
          </a:p>
        </p:txBody>
      </p:sp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97996452-7AA5-46DB-30E9-B25D33B2B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 fontScale="92500" lnSpcReduction="10000"/>
          </a:bodyPr>
          <a:lstStyle/>
          <a:p>
            <a:endParaRPr lang="ru-RU" b="0" i="0" dirty="0">
              <a:solidFill>
                <a:srgbClr val="141414"/>
              </a:solidFill>
              <a:effectLst/>
            </a:endParaRPr>
          </a:p>
          <a:p>
            <a:r>
              <a:rPr lang="ru-RU" b="0" i="0" dirty="0">
                <a:solidFill>
                  <a:srgbClr val="141414"/>
                </a:solidFill>
                <a:effectLst/>
              </a:rPr>
              <a:t>Первый вариант пожарной службы появился при Алексее Тишайшем в двадцатых годах XVII столетия. </a:t>
            </a:r>
          </a:p>
          <a:p>
            <a:r>
              <a:rPr lang="ru-RU" b="0" i="0" dirty="0">
                <a:solidFill>
                  <a:srgbClr val="141414"/>
                </a:solidFill>
                <a:effectLst/>
              </a:rPr>
              <a:t>Первой пожарной станцией стало здание Земского Собора в Кремле.</a:t>
            </a:r>
          </a:p>
          <a:p>
            <a:r>
              <a:rPr lang="ru-RU" b="0" i="0" dirty="0">
                <a:solidFill>
                  <a:srgbClr val="141414"/>
                </a:solidFill>
                <a:effectLst/>
              </a:rPr>
              <a:t>В 1710 году Петр I велел построить по всему по всему Петербургу водонапорные и наблюдательные вышки.</a:t>
            </a:r>
            <a:endParaRPr lang="ru-RU" dirty="0">
              <a:solidFill>
                <a:srgbClr val="141414"/>
              </a:solidFill>
            </a:endParaRPr>
          </a:p>
          <a:p>
            <a:endParaRPr lang="ru-RU" dirty="0">
              <a:solidFill>
                <a:srgbClr val="141414"/>
              </a:solidFill>
            </a:endParaRPr>
          </a:p>
          <a:p>
            <a:endParaRPr lang="ru-RU" dirty="0">
              <a:solidFill>
                <a:srgbClr val="141414"/>
              </a:solidFill>
            </a:endParaRPr>
          </a:p>
          <a:p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*Сохранившееся здание Грановитой палаты в Кремле первое каменное строение Московского Кремля построенное при Иване 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</a:rPr>
              <a:t>(место провидения Земских Соборов. другие здания комплекса не сохранились)</a:t>
            </a:r>
            <a:endParaRPr lang="en-US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ru-RU" b="1" cap="all" spc="100" smtClean="0"/>
              <a:pPr rtl="0">
                <a:spcAft>
                  <a:spcPts val="600"/>
                </a:spcAft>
              </a:pPr>
              <a:t>4</a:t>
            </a:fld>
            <a:endParaRPr lang="ru-RU" b="1" cap="all" spc="100"/>
          </a:p>
        </p:txBody>
      </p:sp>
      <p:pic>
        <p:nvPicPr>
          <p:cNvPr id="8194" name="Picture 2" descr="Грановитая Палата">
            <a:extLst>
              <a:ext uri="{FF2B5EF4-FFF2-40B4-BE49-F238E27FC236}">
                <a16:creationId xmlns:a16="http://schemas.microsoft.com/office/drawing/2014/main" id="{3576E28D-9B15-43BF-9F73-918014ED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67" y="1652587"/>
            <a:ext cx="5715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5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В Российской Империи</a:t>
            </a:r>
          </a:p>
        </p:txBody>
      </p:sp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97996452-7AA5-46DB-30E9-B25D33B2B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ru-RU" b="0" i="0" dirty="0">
              <a:solidFill>
                <a:srgbClr val="141414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0" i="0" dirty="0">
                <a:solidFill>
                  <a:srgbClr val="141414"/>
                </a:solidFill>
                <a:effectLst/>
              </a:rPr>
              <a:t>В начале XIX века правительство решает создать отделения пожарной охраны не только в Москве и Санкт-Петербурге, но и во всех городах Российской Империи.</a:t>
            </a:r>
          </a:p>
          <a:p>
            <a:r>
              <a:rPr lang="ru-RU" dirty="0">
                <a:solidFill>
                  <a:srgbClr val="141414"/>
                </a:solidFill>
              </a:rPr>
              <a:t>К</a:t>
            </a:r>
            <a:r>
              <a:rPr lang="ru-RU" b="0" i="0" dirty="0">
                <a:solidFill>
                  <a:srgbClr val="141414"/>
                </a:solidFill>
                <a:effectLst/>
              </a:rPr>
              <a:t>роме профессиональных охранных отрядов, руководимых полицией, горожане создавали добровольческие пожарные дружины.</a:t>
            </a:r>
          </a:p>
          <a:p>
            <a:endParaRPr lang="ru-RU" dirty="0">
              <a:solidFill>
                <a:srgbClr val="141414"/>
              </a:solidFill>
            </a:endParaRPr>
          </a:p>
          <a:p>
            <a:r>
              <a:rPr lang="ru-RU" sz="12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*Городская пожарная часть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1200" b="0" i="0" dirty="0" err="1">
                <a:solidFill>
                  <a:schemeClr val="accent6">
                    <a:lumMod val="50000"/>
                  </a:schemeClr>
                </a:solidFill>
                <a:effectLst/>
              </a:rPr>
              <a:t>Ростова</a:t>
            </a:r>
            <a:endParaRPr lang="ru-RU" sz="1200" b="0" i="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endParaRPr lang="ru-RU" b="0" i="0" dirty="0">
              <a:solidFill>
                <a:srgbClr val="141414"/>
              </a:solidFill>
              <a:effectLst/>
              <a:latin typeface="Georgia" panose="02040502050405020303" pitchFamily="18" charset="0"/>
            </a:endParaRPr>
          </a:p>
          <a:p>
            <a:endParaRPr lang="ru-RU" b="0" i="0" dirty="0">
              <a:solidFill>
                <a:srgbClr val="141414"/>
              </a:solidFill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ru-RU" b="1" cap="all" spc="100" smtClean="0"/>
              <a:pPr rtl="0">
                <a:spcAft>
                  <a:spcPts val="600"/>
                </a:spcAft>
              </a:pPr>
              <a:t>5</a:t>
            </a:fld>
            <a:endParaRPr lang="ru-RU" b="1" cap="all" spc="10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90A6EB6-0FE4-453D-8688-B6F495F10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257300"/>
            <a:ext cx="7147219" cy="43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0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Развитие</a:t>
            </a:r>
          </a:p>
        </p:txBody>
      </p:sp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97996452-7AA5-46DB-30E9-B25D33B2B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ru-RU" dirty="0"/>
              <a:t>Шли годы, увеличивалось число городского населения, площадь городской застройки, это требовало все большего числа пожарных бригад.</a:t>
            </a:r>
          </a:p>
          <a:p>
            <a:r>
              <a:rPr lang="ru-RU" dirty="0"/>
              <a:t>В городах строятся специальные пожарные вышки – каланчи.</a:t>
            </a:r>
          </a:p>
          <a:p>
            <a:r>
              <a:rPr lang="ru-RU" dirty="0"/>
              <a:t>Некоторые сохранились по сей день.</a:t>
            </a:r>
          </a:p>
          <a:p>
            <a:r>
              <a:rPr lang="ru-RU" dirty="0"/>
              <a:t>Как например пожарная каланча в  Сокольниках в Москве.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Вспомните выражение: высокий как каланча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Как вы думаете для чего были нужны каланчи?</a:t>
            </a:r>
          </a:p>
          <a:p>
            <a:endParaRPr lang="en-US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ru-RU" b="1" cap="all" spc="100" smtClean="0"/>
              <a:pPr rtl="0">
                <a:spcAft>
                  <a:spcPts val="600"/>
                </a:spcAft>
              </a:pPr>
              <a:t>6</a:t>
            </a:fld>
            <a:endParaRPr lang="ru-RU" b="1" cap="all" spc="100"/>
          </a:p>
        </p:txBody>
      </p:sp>
      <p:pic>
        <p:nvPicPr>
          <p:cNvPr id="5122" name="Picture 2" descr="Пожарная каланча в Сокольниках (г. Москва)">
            <a:extLst>
              <a:ext uri="{FF2B5EF4-FFF2-40B4-BE49-F238E27FC236}">
                <a16:creationId xmlns:a16="http://schemas.microsoft.com/office/drawing/2014/main" id="{1AFC7E94-37C9-4EDC-A546-49341D0F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65" y="1149179"/>
            <a:ext cx="7102108" cy="438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6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Сегодня</a:t>
            </a:r>
          </a:p>
        </p:txBody>
      </p:sp>
      <p:pic>
        <p:nvPicPr>
          <p:cNvPr id="6" name="Рисунок 5" descr="Похожее изображение">
            <a:extLst>
              <a:ext uri="{FF2B5EF4-FFF2-40B4-BE49-F238E27FC236}">
                <a16:creationId xmlns:a16="http://schemas.microsoft.com/office/drawing/2014/main" id="{CE03CBE4-EBB2-4345-B395-C4B2559B30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r="15817" b="1"/>
          <a:stretch/>
        </p:blipFill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97996452-7AA5-46DB-30E9-B25D33B2B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endParaRPr lang="ru-RU" spc="-50" dirty="0">
              <a:effectLst/>
            </a:endParaRPr>
          </a:p>
          <a:p>
            <a:r>
              <a:rPr lang="ru-RU" spc="-50" dirty="0">
                <a:effectLst/>
              </a:rPr>
              <a:t>В современной России вся работа по ликвидации катастроф находится в руках МЧС. </a:t>
            </a:r>
          </a:p>
          <a:p>
            <a:r>
              <a:rPr lang="ru-RU" spc="-50" dirty="0">
                <a:effectLst/>
              </a:rPr>
              <a:t>Название этого министерства расшифровывается, как Министерство Чрезвычайных Ситуаций.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Пожарная часть МЧС России</a:t>
            </a:r>
          </a:p>
          <a:p>
            <a:endParaRPr lang="en-US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ru-RU" b="1" cap="all" spc="100" smtClean="0"/>
              <a:pPr rtl="0">
                <a:spcAft>
                  <a:spcPts val="600"/>
                </a:spcAft>
              </a:pPr>
              <a:t>7</a:t>
            </a:fld>
            <a:endParaRPr lang="ru-RU" b="1" cap="all" spc="100"/>
          </a:p>
        </p:txBody>
      </p:sp>
    </p:spTree>
    <p:extLst>
      <p:ext uri="{BB962C8B-B14F-4D97-AF65-F5344CB8AC3E}">
        <p14:creationId xmlns:p14="http://schemas.microsoft.com/office/powerpoint/2010/main" val="251018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kern="1200" dirty="0">
                <a:latin typeface="+mj-lt"/>
                <a:ea typeface="+mj-ea"/>
                <a:cs typeface="+mj-cs"/>
              </a:rPr>
              <a:t>Сегодня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36A929-D2D4-4250-AAF4-8981C355F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752" y="1681163"/>
            <a:ext cx="4553712" cy="823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400" b="1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217" name="Рисунок 2" descr="Картинки по запросу">
            <a:extLst>
              <a:ext uri="{FF2B5EF4-FFF2-40B4-BE49-F238E27FC236}">
                <a16:creationId xmlns:a16="http://schemas.microsoft.com/office/drawing/2014/main" id="{18C10611-BF80-4054-9028-46154E0EF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5"/>
          <a:stretch/>
        </p:blipFill>
        <p:spPr bwMode="auto">
          <a:xfrm>
            <a:off x="1444752" y="2505075"/>
            <a:ext cx="4553712" cy="36845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BE031AF-BB6E-47F3-974F-0CA25A469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848" y="1681163"/>
            <a:ext cx="4553712" cy="823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700" b="1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97996452-7AA5-46DB-30E9-B25D33B2B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6405" y="2505075"/>
            <a:ext cx="4882155" cy="3684588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endParaRPr lang="ru-RU" sz="1600" spc="-50" dirty="0">
              <a:effectLst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ru-RU" sz="640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состав МЧС входят как привычные всем пожарные части, так и специальные отряды.</a:t>
            </a:r>
            <a:r>
              <a:rPr lang="ru-RU" sz="6400" spc="-50" dirty="0">
                <a:solidFill>
                  <a:srgbClr val="000000"/>
                </a:solidFill>
              </a:rPr>
              <a:t> </a:t>
            </a:r>
          </a:p>
          <a:p>
            <a:pPr marL="0" indent="0" fontAlgn="base">
              <a:spcAft>
                <a:spcPct val="0"/>
              </a:spcAft>
              <a:buNone/>
            </a:pPr>
            <a:endParaRPr kumimoji="0" lang="ru-RU" altLang="ru-RU" sz="6400" i="0" u="none" strike="noStrike" kern="1200" cap="none" normalizeH="0" baseline="0" dirty="0">
              <a:ln>
                <a:noFill/>
              </a:ln>
              <a:effectLst/>
              <a:ea typeface="+mn-ea"/>
              <a:cs typeface="+mn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kumimoji="0" lang="ru-RU" altLang="ru-RU" sz="6400" i="0" u="none" strike="noStrike" kern="1200" cap="none" normalizeH="0" baseline="0" dirty="0">
                <a:ln>
                  <a:noFill/>
                </a:ln>
                <a:effectLst/>
                <a:ea typeface="+mn-ea"/>
                <a:cs typeface="+mn-cs"/>
              </a:rPr>
              <a:t>Есть подразделения, которые занимаются поиском пропавших людей в зонах стихийных бедствий. 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ru-RU" sz="6400" spc="-5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ru-RU" sz="640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то же время работа российских спасателей не ограничивается только помощью дома. Сотрудники МЧС всегда готовы прийти на помощь в случае чрезвычайных ситуаций в другие страны.</a:t>
            </a:r>
          </a:p>
          <a:p>
            <a:pPr marL="0" indent="0" fontAlgn="base">
              <a:spcAft>
                <a:spcPct val="0"/>
              </a:spcAft>
              <a:buNone/>
            </a:pPr>
            <a:endParaRPr kumimoji="0" lang="ru-RU" altLang="ru-RU" sz="6400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  <a:p>
            <a:endParaRPr lang="ru-RU" sz="1600" dirty="0"/>
          </a:p>
          <a:p>
            <a:pPr marL="0" indent="0">
              <a:buNone/>
            </a:pP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ru-RU" sz="4800" dirty="0"/>
              <a:t> 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Спасатели готовиться к тренировочным прыжкам</a:t>
            </a:r>
          </a:p>
        </p:txBody>
      </p:sp>
      <p:sp>
        <p:nvSpPr>
          <p:cNvPr id="9" name="Номер слайда 5" hidden="1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ru-RU" b="1" cap="all" spc="100" smtClean="0"/>
              <a:pPr rtl="0">
                <a:spcAft>
                  <a:spcPts val="600"/>
                </a:spcAft>
              </a:pPr>
              <a:t>8</a:t>
            </a:fld>
            <a:endParaRPr lang="ru-RU" b="1" cap="all" spc="100"/>
          </a:p>
        </p:txBody>
      </p:sp>
    </p:spTree>
    <p:extLst>
      <p:ext uri="{BB962C8B-B14F-4D97-AF65-F5344CB8AC3E}">
        <p14:creationId xmlns:p14="http://schemas.microsoft.com/office/powerpoint/2010/main" val="214736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kern="1200" dirty="0">
                <a:latin typeface="+mj-lt"/>
                <a:ea typeface="+mj-ea"/>
                <a:cs typeface="+mj-cs"/>
              </a:rPr>
              <a:t>Сегодня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36A929-D2D4-4250-AAF4-8981C355F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752" y="1681163"/>
            <a:ext cx="4553712" cy="823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400" b="1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E031AF-BB6E-47F3-974F-0CA25A469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848" y="1681163"/>
            <a:ext cx="4553712" cy="823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700" b="1" i="0" u="none" strike="noStrike" kern="1200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97996452-7AA5-46DB-30E9-B25D33B2B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159635"/>
            <a:ext cx="4882155" cy="3684588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indent="0">
              <a:lnSpc>
                <a:spcPct val="150000"/>
              </a:lnSpc>
              <a:buNone/>
            </a:pPr>
            <a:r>
              <a:rPr lang="ru-RU" sz="2600" spc="-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составе МЧС есть подразделения задача которых ликвидировать последствия техногенных катастроф на сложных технических объектах. Таких как большие магистральные трубопроводы или атомные электростанции.</a:t>
            </a:r>
          </a:p>
          <a:p>
            <a:pPr indent="0" algn="just">
              <a:lnSpc>
                <a:spcPct val="150000"/>
              </a:lnSpc>
              <a:buNone/>
            </a:pPr>
            <a:endParaRPr lang="ru-RU" sz="2600" spc="-5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* Тренировка спасателей при аварии на химическом предприятии</a:t>
            </a:r>
          </a:p>
        </p:txBody>
      </p:sp>
      <p:sp>
        <p:nvSpPr>
          <p:cNvPr id="9" name="Номер слайда 5" hidden="1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ru-RU" b="1" cap="all" spc="100" smtClean="0"/>
              <a:pPr rtl="0">
                <a:spcAft>
                  <a:spcPts val="600"/>
                </a:spcAft>
              </a:pPr>
              <a:t>9</a:t>
            </a:fld>
            <a:endParaRPr lang="ru-RU" b="1" cap="all" spc="1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450730-72FA-43FC-9828-C16205A19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0" y="2093119"/>
            <a:ext cx="5730240" cy="3817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58293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2_TF89338750_Win32.potx" id="{1C3AEEAC-0F27-4CFA-8ACD-9680D3AD60AA}" vid="{6E63C9F9-8FC9-48F9-9811-2BE3375EB0F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{68E327BE-8E12-468E-B9C7-5033111F7027}tf89338750_win32</Template>
  <TotalTime>94</TotalTime>
  <Words>606</Words>
  <Application>Microsoft Office PowerPoint</Application>
  <PresentationFormat>Широкоэкранный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Georgia</vt:lpstr>
      <vt:lpstr>Times New Roman</vt:lpstr>
      <vt:lpstr>Univers</vt:lpstr>
      <vt:lpstr>GradientUnivers</vt:lpstr>
      <vt:lpstr> МЧС России «СПАСЕНИЕ ВО ИМЯ ЖИЗНИ — НАШЕ ПРИЗВАНИЕ!»  Кто НАС ЗАЩИЩАЕТ Окружающий Мир 3 класс</vt:lpstr>
      <vt:lpstr>Возникновение</vt:lpstr>
      <vt:lpstr>На Руси</vt:lpstr>
      <vt:lpstr>В России 17-18 веков</vt:lpstr>
      <vt:lpstr>В Российской Империи</vt:lpstr>
      <vt:lpstr>Развитие</vt:lpstr>
      <vt:lpstr>Сегодня</vt:lpstr>
      <vt:lpstr>Сегодня</vt:lpstr>
      <vt:lpstr>Сегодня</vt:lpstr>
      <vt:lpstr>Сегодня</vt:lpstr>
      <vt:lpstr>Сегодня</vt:lpstr>
      <vt:lpstr>Сегодня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МЧС России Кто НАС ЗАЩИЩАЕТ Окружающий Мир 3 класс</dc:title>
  <dc:creator>Андрей Прокопенко</dc:creator>
  <cp:lastModifiedBy>User</cp:lastModifiedBy>
  <cp:revision>14</cp:revision>
  <dcterms:created xsi:type="dcterms:W3CDTF">2022-10-21T07:25:26Z</dcterms:created>
  <dcterms:modified xsi:type="dcterms:W3CDTF">2025-08-19T05:57:43Z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