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7" r:id="rId4"/>
    <p:sldId id="262" r:id="rId5"/>
    <p:sldId id="263" r:id="rId6"/>
    <p:sldId id="269" r:id="rId7"/>
    <p:sldId id="299" r:id="rId8"/>
    <p:sldId id="301" r:id="rId9"/>
    <p:sldId id="270" r:id="rId10"/>
    <p:sldId id="298" r:id="rId11"/>
    <p:sldId id="271" r:id="rId12"/>
    <p:sldId id="296" r:id="rId13"/>
    <p:sldId id="297" r:id="rId14"/>
    <p:sldId id="272" r:id="rId15"/>
    <p:sldId id="293" r:id="rId16"/>
    <p:sldId id="294" r:id="rId17"/>
    <p:sldId id="273" r:id="rId18"/>
    <p:sldId id="289" r:id="rId19"/>
    <p:sldId id="291" r:id="rId20"/>
    <p:sldId id="292" r:id="rId21"/>
    <p:sldId id="302" r:id="rId22"/>
    <p:sldId id="274" r:id="rId23"/>
    <p:sldId id="287" r:id="rId24"/>
    <p:sldId id="288" r:id="rId25"/>
    <p:sldId id="275" r:id="rId26"/>
    <p:sldId id="278" r:id="rId27"/>
    <p:sldId id="285" r:id="rId28"/>
    <p:sldId id="286" r:id="rId29"/>
    <p:sldId id="281" r:id="rId30"/>
    <p:sldId id="261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6600"/>
    <a:srgbClr val="D60093"/>
    <a:srgbClr val="990033"/>
    <a:srgbClr val="6600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692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88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8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69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86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5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4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30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8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7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DE7F2-EB53-4A3E-A050-BF8F0358DFB2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3AEB-8CE1-4640-86FD-D7EDB94D38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05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25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7" y="0"/>
            <a:ext cx="12191999" cy="68258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6962" y="507076"/>
            <a:ext cx="10011295" cy="2161309"/>
          </a:xfr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 Проекта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n w="28575">
                  <a:solidFill>
                    <a:srgbClr val="7030A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«Орлята  России»  </a:t>
            </a:r>
            <a:br>
              <a:rPr lang="ru-RU" sz="4800" b="1" dirty="0" smtClean="0">
                <a:ln w="28575">
                  <a:solidFill>
                    <a:srgbClr val="7030A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учебном и  воспитательном  процессе</a:t>
            </a:r>
            <a:endParaRPr lang="ru-RU" sz="3600" b="1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85011" y="4748328"/>
            <a:ext cx="9218813" cy="1889924"/>
          </a:xfrm>
        </p:spPr>
        <p:txBody>
          <a:bodyPr>
            <a:no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Никитина Марина Николаевна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 СОШ №15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Егорьевск Московской области, 2025 год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540" y="71293"/>
            <a:ext cx="1414717" cy="1416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30" y="4748328"/>
            <a:ext cx="2816596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4691"/>
            <a:ext cx="10515600" cy="922713"/>
          </a:xfrm>
        </p:spPr>
        <p:txBody>
          <a:bodyPr>
            <a:normAutofit/>
          </a:bodyPr>
          <a:lstStyle/>
          <a:p>
            <a:pPr algn="ctr"/>
            <a:r>
              <a:rPr lang="ru-RU" b="1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ЭРУДИТ!</a:t>
            </a:r>
            <a:endParaRPr lang="ru-RU" dirty="0">
              <a:solidFill>
                <a:srgbClr val="D60093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003"/>
            <a:ext cx="3263503" cy="4351338"/>
          </a:xfrm>
          <a:ln w="28575">
            <a:solidFill>
              <a:srgbClr val="D60093"/>
            </a:solidFill>
          </a:ln>
        </p:spPr>
      </p:pic>
      <p:sp>
        <p:nvSpPr>
          <p:cNvPr id="8" name="Подзаголовок 7"/>
          <p:cNvSpPr>
            <a:spLocks noGrp="1"/>
          </p:cNvSpPr>
          <p:nvPr>
            <p:ph sz="half" idx="2"/>
          </p:nvPr>
        </p:nvSpPr>
        <p:spPr>
          <a:xfrm>
            <a:off x="838199" y="5570340"/>
            <a:ext cx="4307379" cy="106321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Софья  -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муниципального этапа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«Юный эрудит»</a:t>
            </a:r>
            <a:endParaRPr lang="ru-RU" sz="28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241" y="184845"/>
            <a:ext cx="1307071" cy="1307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714" t="18315" r="50374" b="49685"/>
          <a:stretch/>
        </p:blipFill>
        <p:spPr>
          <a:xfrm>
            <a:off x="256677" y="184846"/>
            <a:ext cx="1339368" cy="1272400"/>
          </a:xfrm>
          <a:prstGeom prst="rect">
            <a:avLst/>
          </a:prstGeom>
          <a:ln w="38100">
            <a:solidFill>
              <a:srgbClr val="D60093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15" y="2726575"/>
            <a:ext cx="5238195" cy="3906980"/>
          </a:xfrm>
          <a:prstGeom prst="rect">
            <a:avLst/>
          </a:prstGeom>
          <a:ln w="28575">
            <a:solidFill>
              <a:srgbClr val="D60093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31272"/>
          <a:stretch/>
        </p:blipFill>
        <p:spPr>
          <a:xfrm>
            <a:off x="4408257" y="1047404"/>
            <a:ext cx="3729326" cy="3300152"/>
          </a:xfrm>
          <a:prstGeom prst="rect">
            <a:avLst/>
          </a:prstGeom>
          <a:ln w="28575">
            <a:solidFill>
              <a:srgbClr val="D60093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8271165" y="1457246"/>
            <a:ext cx="3679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– 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Регионального этапа НПК </a:t>
            </a:r>
          </a:p>
          <a:p>
            <a:pPr algn="ctr"/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- исследователь»</a:t>
            </a:r>
            <a:endParaRPr lang="ru-RU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5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365125"/>
            <a:ext cx="10936704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Орлёнок </a:t>
            </a:r>
            <a:r>
              <a:rPr lang="ru-RU" b="1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МАСТЕР!</a:t>
            </a:r>
            <a:endParaRPr lang="ru-RU" dirty="0">
              <a:solidFill>
                <a:srgbClr val="FF99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743673"/>
              </p:ext>
            </p:extLst>
          </p:nvPr>
        </p:nvGraphicFramePr>
        <p:xfrm>
          <a:off x="545432" y="1315454"/>
          <a:ext cx="11085094" cy="5381198"/>
        </p:xfrm>
        <a:graphic>
          <a:graphicData uri="http://schemas.openxmlformats.org/drawingml/2006/table">
            <a:tbl>
              <a:tblPr firstRow="1" firstCol="1" bandRow="1"/>
              <a:tblGrid>
                <a:gridCol w="11085094">
                  <a:extLst>
                    <a:ext uri="{9D8B030D-6E8A-4147-A177-3AD203B41FA5}">
                      <a16:colId xmlns:a16="http://schemas.microsoft.com/office/drawing/2014/main" val="1071438748"/>
                    </a:ext>
                  </a:extLst>
                </a:gridCol>
              </a:tblGrid>
              <a:tr h="673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Символ  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ШКАТУЛКА  МАСТЕРА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972175"/>
                  </a:ext>
                </a:extLst>
              </a:tr>
              <a:tr h="1572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Девиз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smtClean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Орлят России творческий полёт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 вершинам мастерства зовет!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375928"/>
                  </a:ext>
                </a:extLst>
              </a:tr>
              <a:tr h="3135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Воспитательный потенциал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Воспитание трудолюбия, уважения к людям различных профессий, мастерам своего дела, воспитание ценностного отношения к прекрасному, формирование основ эстетической культуры — эстетическое воспитание, приобщение к духовным ценностям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62488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275" t="51579" r="51310" b="16982"/>
          <a:stretch/>
        </p:blipFill>
        <p:spPr>
          <a:xfrm>
            <a:off x="225647" y="184845"/>
            <a:ext cx="1761096" cy="1700368"/>
          </a:xfrm>
          <a:prstGeom prst="rect">
            <a:avLst/>
          </a:prstGeom>
          <a:ln w="28575">
            <a:solidFill>
              <a:srgbClr val="CC6600"/>
            </a:solidFill>
          </a:ln>
        </p:spPr>
      </p:pic>
    </p:spTree>
    <p:extLst>
      <p:ext uri="{BB962C8B-B14F-4D97-AF65-F5344CB8AC3E}">
        <p14:creationId xmlns:p14="http://schemas.microsoft.com/office/powerpoint/2010/main" val="11911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365125"/>
            <a:ext cx="10936704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Орлёнок </a:t>
            </a:r>
            <a:r>
              <a:rPr lang="ru-RU" b="1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МАСТЕР!</a:t>
            </a:r>
            <a:endParaRPr lang="ru-RU" dirty="0">
              <a:solidFill>
                <a:srgbClr val="FF99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275" t="51579" r="51310" b="16982"/>
          <a:stretch/>
        </p:blipFill>
        <p:spPr>
          <a:xfrm>
            <a:off x="225646" y="184845"/>
            <a:ext cx="1569903" cy="1515768"/>
          </a:xfrm>
          <a:prstGeom prst="rect">
            <a:avLst/>
          </a:prstGeom>
          <a:ln w="28575">
            <a:solidFill>
              <a:srgbClr val="CC660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70" y="1507807"/>
            <a:ext cx="4047170" cy="4876109"/>
          </a:xfrm>
          <a:ln w="38100">
            <a:solidFill>
              <a:srgbClr val="CC66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88" y="1507807"/>
            <a:ext cx="3633863" cy="4845150"/>
          </a:xfrm>
          <a:prstGeom prst="rect">
            <a:avLst/>
          </a:prstGeom>
          <a:ln w="38100">
            <a:solidFill>
              <a:srgbClr val="CC6600"/>
            </a:solidFill>
          </a:ln>
        </p:spPr>
      </p:pic>
    </p:spTree>
    <p:extLst>
      <p:ext uri="{BB962C8B-B14F-4D97-AF65-F5344CB8AC3E}">
        <p14:creationId xmlns:p14="http://schemas.microsoft.com/office/powerpoint/2010/main" val="17909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184846"/>
            <a:ext cx="10936704" cy="74618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Орлёнок </a:t>
            </a:r>
            <a:r>
              <a:rPr lang="ru-RU" b="1" dirty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МАСТЕР!</a:t>
            </a:r>
            <a:endParaRPr lang="ru-RU" dirty="0">
              <a:solidFill>
                <a:srgbClr val="FF99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" b="15516"/>
          <a:stretch/>
        </p:blipFill>
        <p:spPr>
          <a:xfrm>
            <a:off x="1132757" y="803061"/>
            <a:ext cx="9638313" cy="5547863"/>
          </a:xfrm>
          <a:ln w="38100">
            <a:solidFill>
              <a:srgbClr val="CC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924" y="184846"/>
            <a:ext cx="1027388" cy="1027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275" t="51579" r="51310" b="16982"/>
          <a:stretch/>
        </p:blipFill>
        <p:spPr>
          <a:xfrm>
            <a:off x="200965" y="151596"/>
            <a:ext cx="1297809" cy="1253058"/>
          </a:xfrm>
          <a:prstGeom prst="rect">
            <a:avLst/>
          </a:prstGeom>
          <a:solidFill>
            <a:schemeClr val="accent2"/>
          </a:solidFill>
          <a:ln w="38100">
            <a:solidFill>
              <a:srgbClr val="CC66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749040" y="6281222"/>
            <a:ext cx="5478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Оформляем рекреацию школы</a:t>
            </a:r>
            <a:endParaRPr lang="ru-RU" sz="2400" b="1" dirty="0">
              <a:solidFill>
                <a:srgbClr val="CC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184845"/>
            <a:ext cx="10936704" cy="133915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ДОБРОВОЛЕЦ!</a:t>
            </a:r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686765"/>
              </p:ext>
            </p:extLst>
          </p:nvPr>
        </p:nvGraphicFramePr>
        <p:xfrm>
          <a:off x="272716" y="1315454"/>
          <a:ext cx="11677596" cy="5608320"/>
        </p:xfrm>
        <a:graphic>
          <a:graphicData uri="http://schemas.openxmlformats.org/drawingml/2006/table">
            <a:tbl>
              <a:tblPr firstRow="1" firstCol="1" bandRow="1"/>
              <a:tblGrid>
                <a:gridCol w="11677596">
                  <a:extLst>
                    <a:ext uri="{9D8B030D-6E8A-4147-A177-3AD203B41FA5}">
                      <a16:colId xmlns:a16="http://schemas.microsoft.com/office/drawing/2014/main" val="1071438748"/>
                    </a:ext>
                  </a:extLst>
                </a:gridCol>
              </a:tblGrid>
              <a:tr h="473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Символ  -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КРУГ ДОБРА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972175"/>
                  </a:ext>
                </a:extLst>
              </a:tr>
              <a:tr h="14202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Девиз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Доброе дело из добрых идей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делаю сам и в команде друзей!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375928"/>
                  </a:ext>
                </a:extLst>
              </a:tr>
              <a:tr h="3432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Воспитательный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потенциал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Воспитание милосердия, доброты, стремления прийти на помощь ближнему, привычки, потребности в деятельности, приносящей созидательные плоды.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Воспитание трудолюбия, уважения к людям различных профессий, мастерам своего дела, воспитание ценностного отношения к прекрасному, формирование основ эстетической культуры — эстетическое воспитание, приобщение к духовным ценностям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62488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022" t="22307" r="13185" b="25021"/>
          <a:stretch/>
        </p:blipFill>
        <p:spPr>
          <a:xfrm>
            <a:off x="417095" y="204716"/>
            <a:ext cx="1990469" cy="18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184845"/>
            <a:ext cx="10936704" cy="133915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ДОБРОВОЛЕЦ!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022" t="22307" r="13185" b="25021"/>
          <a:stretch/>
        </p:blipFill>
        <p:spPr>
          <a:xfrm>
            <a:off x="417095" y="204716"/>
            <a:ext cx="1990469" cy="189679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8" y="2664083"/>
            <a:ext cx="4825945" cy="3619459"/>
          </a:xfrm>
          <a:ln w="38100">
            <a:solidFill>
              <a:srgbClr val="7030A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0" r="7403" b="19139"/>
          <a:stretch/>
        </p:blipFill>
        <p:spPr>
          <a:xfrm>
            <a:off x="5212191" y="1856942"/>
            <a:ext cx="6832952" cy="287299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419898" y="5460321"/>
            <a:ext cx="62096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Орлята класса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орлят – дошколят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8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184845"/>
            <a:ext cx="10936704" cy="133915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ДОБРОВОЛЕЦ!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022" t="22307" r="13185" b="25021"/>
          <a:stretch/>
        </p:blipFill>
        <p:spPr>
          <a:xfrm>
            <a:off x="0" y="0"/>
            <a:ext cx="1909010" cy="1819173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24000"/>
            <a:ext cx="6322731" cy="4742048"/>
          </a:xfrm>
          <a:ln w="3810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0" r="8712"/>
          <a:stretch/>
        </p:blipFill>
        <p:spPr>
          <a:xfrm>
            <a:off x="128337" y="2470484"/>
            <a:ext cx="5662863" cy="409234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007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526" y="365125"/>
            <a:ext cx="886727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СПОРТСМЕН!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806480"/>
              </p:ext>
            </p:extLst>
          </p:nvPr>
        </p:nvGraphicFramePr>
        <p:xfrm>
          <a:off x="561474" y="1315454"/>
          <a:ext cx="11069051" cy="5261809"/>
        </p:xfrm>
        <a:graphic>
          <a:graphicData uri="http://schemas.openxmlformats.org/drawingml/2006/table">
            <a:tbl>
              <a:tblPr firstRow="1" firstCol="1" bandRow="1"/>
              <a:tblGrid>
                <a:gridCol w="11069051">
                  <a:extLst>
                    <a:ext uri="{9D8B030D-6E8A-4147-A177-3AD203B41FA5}">
                      <a16:colId xmlns:a16="http://schemas.microsoft.com/office/drawing/2014/main" val="1071438748"/>
                    </a:ext>
                  </a:extLst>
                </a:gridCol>
              </a:tblGrid>
              <a:tr h="6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Символ  -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ПЕРСОНАЖ ЗОЖИК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972175"/>
                  </a:ext>
                </a:extLst>
              </a:tr>
              <a:tr h="1697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Девиз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 спортом дружить –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здоровым быть!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375928"/>
                  </a:ext>
                </a:extLst>
              </a:tr>
              <a:tr h="2933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Воспитательный потенциал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Воспитание культуры здорового и безопасного образа жизни, воспитание силы воли, терпения, целеустремленности, упорства и настойчивости, умения работать в команде 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62488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024" t="19719" r="51683" b="49544"/>
          <a:stretch/>
        </p:blipFill>
        <p:spPr>
          <a:xfrm>
            <a:off x="142545" y="136720"/>
            <a:ext cx="2209958" cy="214150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0535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526" y="365125"/>
            <a:ext cx="886727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СПОРТСМЕН!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393" y="136721"/>
            <a:ext cx="1177341" cy="1177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024" t="19719" r="51683" b="49544"/>
          <a:stretch/>
        </p:blipFill>
        <p:spPr>
          <a:xfrm>
            <a:off x="142545" y="136721"/>
            <a:ext cx="2343982" cy="227138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2479856"/>
            <a:ext cx="3095593" cy="4127458"/>
          </a:xfrm>
          <a:ln w="28575">
            <a:solidFill>
              <a:srgbClr val="0000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74" y="1272411"/>
            <a:ext cx="7267074" cy="5450306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32916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526" y="365125"/>
            <a:ext cx="886727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СПОРТСМЕН!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024" t="19719" r="51683" b="49544"/>
          <a:stretch/>
        </p:blipFill>
        <p:spPr>
          <a:xfrm>
            <a:off x="142545" y="136721"/>
            <a:ext cx="2343982" cy="2271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16" y="1434015"/>
            <a:ext cx="3861352" cy="5148469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15891" r="10820"/>
          <a:stretch/>
        </p:blipFill>
        <p:spPr>
          <a:xfrm>
            <a:off x="625641" y="2636505"/>
            <a:ext cx="5473959" cy="4002756"/>
          </a:xfr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8233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9" y="94840"/>
            <a:ext cx="1670858" cy="9354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166255"/>
            <a:ext cx="1247528" cy="1247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666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030" y="96832"/>
            <a:ext cx="1505843" cy="1505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685" y="94840"/>
            <a:ext cx="150584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526" y="365125"/>
            <a:ext cx="886727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СПОРТСМЕН!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425" y="184845"/>
            <a:ext cx="960887" cy="960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024" t="19719" r="51683" b="49544"/>
          <a:stretch/>
        </p:blipFill>
        <p:spPr>
          <a:xfrm>
            <a:off x="142545" y="136721"/>
            <a:ext cx="1320495" cy="1279594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65" y="1314310"/>
            <a:ext cx="4032019" cy="5376025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559" y="1326012"/>
            <a:ext cx="2459400" cy="5332034"/>
          </a:xfrm>
          <a:ln w="38100">
            <a:solidFill>
              <a:srgbClr val="0000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14"/>
          <a:stretch/>
        </p:blipFill>
        <p:spPr>
          <a:xfrm>
            <a:off x="236711" y="2327565"/>
            <a:ext cx="4116595" cy="350656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6608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6526" y="365125"/>
            <a:ext cx="886727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СПОРТСМЕН!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425" y="184845"/>
            <a:ext cx="960887" cy="960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024" t="19719" r="51683" b="49544"/>
          <a:stretch/>
        </p:blipFill>
        <p:spPr>
          <a:xfrm>
            <a:off x="142545" y="136721"/>
            <a:ext cx="1320495" cy="1279594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5" y="1870968"/>
            <a:ext cx="6514052" cy="4885539"/>
          </a:xfrm>
          <a:ln w="28575">
            <a:solidFill>
              <a:srgbClr val="0000FF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63" y="1326012"/>
            <a:ext cx="4081264" cy="5441685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42659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365125"/>
            <a:ext cx="1093670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ЭКОЛОГ!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7941380"/>
              </p:ext>
            </p:extLst>
          </p:nvPr>
        </p:nvGraphicFramePr>
        <p:xfrm>
          <a:off x="914400" y="1870968"/>
          <a:ext cx="10716126" cy="4385453"/>
        </p:xfrm>
        <a:graphic>
          <a:graphicData uri="http://schemas.openxmlformats.org/drawingml/2006/table">
            <a:tbl>
              <a:tblPr firstRow="1" firstCol="1" bandRow="1"/>
              <a:tblGrid>
                <a:gridCol w="10716126">
                  <a:extLst>
                    <a:ext uri="{9D8B030D-6E8A-4147-A177-3AD203B41FA5}">
                      <a16:colId xmlns:a16="http://schemas.microsoft.com/office/drawing/2014/main" val="1071438748"/>
                    </a:ext>
                  </a:extLst>
                </a:gridCol>
              </a:tblGrid>
              <a:tr h="998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Символ</a:t>
                      </a:r>
                      <a:r>
                        <a:rPr lang="en-US" sz="3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РЮКЗАЧОК ЭКОЛОГА 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972175"/>
                  </a:ext>
                </a:extLst>
              </a:tr>
              <a:tr h="14975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Девиз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Защищать планету важно!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Это должен делать каждый!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375928"/>
                  </a:ext>
                </a:extLst>
              </a:tr>
              <a:tr h="18895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Воспитательный потенциал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Воспитание экологической культуры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62488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234" t="49474" r="30351" b="19509"/>
          <a:stretch/>
        </p:blipFill>
        <p:spPr>
          <a:xfrm>
            <a:off x="140370" y="184845"/>
            <a:ext cx="2966733" cy="28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365125"/>
            <a:ext cx="1093670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ЭКОЛОГ!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234" t="49474" r="30351" b="19509"/>
          <a:stretch/>
        </p:blipFill>
        <p:spPr>
          <a:xfrm>
            <a:off x="140371" y="184846"/>
            <a:ext cx="2025314" cy="192928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6" y="1929566"/>
            <a:ext cx="6047872" cy="4535904"/>
          </a:xfrm>
          <a:ln w="38100">
            <a:solidFill>
              <a:srgbClr val="00B05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4" t="-551" r="1804" b="13304"/>
          <a:stretch/>
        </p:blipFill>
        <p:spPr>
          <a:xfrm>
            <a:off x="7059375" y="1690689"/>
            <a:ext cx="4154057" cy="483236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1671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365125"/>
            <a:ext cx="1093670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ЭКОЛОГ!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6234" t="49474" r="30351" b="19509"/>
          <a:stretch/>
        </p:blipFill>
        <p:spPr>
          <a:xfrm>
            <a:off x="140370" y="184846"/>
            <a:ext cx="2474493" cy="235716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13" y="1785756"/>
            <a:ext cx="3669099" cy="4892133"/>
          </a:xfr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72" y="2298394"/>
            <a:ext cx="5839326" cy="437949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55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7788" y="365125"/>
            <a:ext cx="8386011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ХРАНИТЕЛЬ исторической памяти!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2307404"/>
              </p:ext>
            </p:extLst>
          </p:nvPr>
        </p:nvGraphicFramePr>
        <p:xfrm>
          <a:off x="545432" y="1540042"/>
          <a:ext cx="11085094" cy="5101390"/>
        </p:xfrm>
        <a:graphic>
          <a:graphicData uri="http://schemas.openxmlformats.org/drawingml/2006/table">
            <a:tbl>
              <a:tblPr firstRow="1" firstCol="1" bandRow="1"/>
              <a:tblGrid>
                <a:gridCol w="11085094">
                  <a:extLst>
                    <a:ext uri="{9D8B030D-6E8A-4147-A177-3AD203B41FA5}">
                      <a16:colId xmlns:a16="http://schemas.microsoft.com/office/drawing/2014/main" val="1071438748"/>
                    </a:ext>
                  </a:extLst>
                </a:gridCol>
              </a:tblGrid>
              <a:tr h="10111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Символ  -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АЛЬБОМ «МЫ – ХРАНИТЕЛИ!»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972175"/>
                  </a:ext>
                </a:extLst>
              </a:tr>
              <a:tr h="1643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Девиз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Храним историю страны!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Её традициям верны!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375928"/>
                  </a:ext>
                </a:extLst>
              </a:tr>
              <a:tr h="24470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Воспитательный потенциал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Ценностно-ориентировочная деятельность по осмыслению личностного отношения к семье,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 Родине,</a:t>
                      </a:r>
                      <a:r>
                        <a:rPr lang="ru-RU" sz="3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 своему окружению и к себе лично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62488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9813" t="18596" r="6211" b="48842"/>
          <a:stretch/>
        </p:blipFill>
        <p:spPr>
          <a:xfrm>
            <a:off x="319787" y="184845"/>
            <a:ext cx="2648001" cy="261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847" y="184845"/>
            <a:ext cx="1505843" cy="15058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Орленок – Хранитель исторической памяти!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492538" y="2756190"/>
            <a:ext cx="4267200" cy="2771775"/>
          </a:xfrm>
          <a:ln>
            <a:solidFill>
              <a:srgbClr val="0000FF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838200" y="5715000"/>
            <a:ext cx="10857807" cy="711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к празднику!                                                    Акция «Наши герои!»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«Боевое Братство»                                                                          Аллея Героев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5791" b="17249"/>
          <a:stretch/>
        </p:blipFill>
        <p:spPr>
          <a:xfrm>
            <a:off x="249215" y="1587731"/>
            <a:ext cx="6826419" cy="3940234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16" y="184845"/>
            <a:ext cx="1520169" cy="149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7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847" y="184845"/>
            <a:ext cx="1505843" cy="15058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Орленок – Хранитель исторической памяти!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838200" y="5715000"/>
            <a:ext cx="10857807" cy="7112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Нет в России семьи такой,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б не памятен был свой герой!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6" y="184845"/>
            <a:ext cx="1520169" cy="14992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256" y="1315320"/>
            <a:ext cx="3267739" cy="435292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885" y="1412864"/>
            <a:ext cx="5675868" cy="425537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5086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7005" y="127427"/>
            <a:ext cx="1140815" cy="11408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845"/>
            <a:ext cx="10515600" cy="68142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Орленок – Хранитель исторической памяти!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838200" y="5902036"/>
            <a:ext cx="10857807" cy="781396"/>
          </a:xfrm>
          <a:ln>
            <a:solidFill>
              <a:srgbClr val="7030A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в России семьи такой,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б не памятен был свой герой!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6" y="184845"/>
            <a:ext cx="1139009" cy="1123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604" y="1148612"/>
            <a:ext cx="3708821" cy="494048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76" y="1362660"/>
            <a:ext cx="3666079" cy="48835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701" y="844335"/>
            <a:ext cx="3796437" cy="505770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816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484" y="184846"/>
            <a:ext cx="1090206" cy="1090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0"/>
            <a:ext cx="8587048" cy="16845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r="7891"/>
          <a:stretch/>
        </p:blipFill>
        <p:spPr>
          <a:xfrm>
            <a:off x="270310" y="1353118"/>
            <a:ext cx="4389204" cy="2464748"/>
          </a:xfrm>
          <a:ln w="38100">
            <a:solidFill>
              <a:srgbClr val="0000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63" y="184845"/>
            <a:ext cx="1285281" cy="12697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11229"/>
          <a:stretch/>
        </p:blipFill>
        <p:spPr>
          <a:xfrm>
            <a:off x="5512357" y="1353117"/>
            <a:ext cx="4083592" cy="246474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r="10878"/>
          <a:stretch/>
        </p:blipFill>
        <p:spPr>
          <a:xfrm>
            <a:off x="7286722" y="3929144"/>
            <a:ext cx="4221893" cy="266700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r="9074"/>
          <a:stretch/>
        </p:blipFill>
        <p:spPr>
          <a:xfrm>
            <a:off x="2217149" y="3929144"/>
            <a:ext cx="4522123" cy="2745185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7381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258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6705" y="307571"/>
            <a:ext cx="10011295" cy="473825"/>
          </a:xfrm>
        </p:spPr>
        <p:txBody>
          <a:bodyPr>
            <a:normAutofit fontScale="90000"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255" y="4480560"/>
            <a:ext cx="8689569" cy="21576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228" y="71293"/>
            <a:ext cx="1506029" cy="1508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30" y="4748328"/>
            <a:ext cx="2816596" cy="1889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25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55846"/>
          <a:stretch/>
        </p:blipFill>
        <p:spPr>
          <a:xfrm>
            <a:off x="3353970" y="140619"/>
            <a:ext cx="5936600" cy="28775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54000"/>
          <a:stretch/>
        </p:blipFill>
        <p:spPr>
          <a:xfrm>
            <a:off x="4780548" y="4283242"/>
            <a:ext cx="6224336" cy="2404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05" y="4748326"/>
            <a:ext cx="2800681" cy="18792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2402" y="270892"/>
            <a:ext cx="150584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258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 flipV="1">
            <a:off x="11463251" y="6109854"/>
            <a:ext cx="665018" cy="715970"/>
          </a:xfrm>
        </p:spPr>
        <p:txBody>
          <a:bodyPr>
            <a:norm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2131" y="4106488"/>
            <a:ext cx="9468195" cy="2169622"/>
          </a:xfrm>
          <a:solidFill>
            <a:schemeClr val="bg1">
              <a:lumMod val="95000"/>
            </a:schemeClr>
          </a:solidFill>
          <a:scene3d>
            <a:camera prst="isometricOffAxis1Right"/>
            <a:lightRig rig="threePt" dir="t"/>
          </a:scene3d>
        </p:spPr>
        <p:txBody>
          <a:bodyPr>
            <a:normAutofit/>
          </a:bodyPr>
          <a:lstStyle/>
          <a:p>
            <a:r>
              <a:rPr lang="ru-RU" sz="3200" b="1" spc="50" dirty="0" smtClean="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</a:p>
          <a:p>
            <a:r>
              <a:rPr lang="ru-RU" sz="4000" b="1" dirty="0">
                <a:ln w="12700">
                  <a:solidFill>
                    <a:srgbClr val="7030A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000" b="1" dirty="0" smtClean="0">
                <a:ln w="12700">
                  <a:solidFill>
                    <a:srgbClr val="7030A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 внимание, </a:t>
            </a:r>
          </a:p>
          <a:p>
            <a:r>
              <a:rPr lang="ru-RU" sz="3600" b="1" dirty="0" smtClean="0">
                <a:ln w="28575">
                  <a:solidFill>
                    <a:srgbClr val="660033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 и  поддержку! </a:t>
            </a:r>
            <a:endParaRPr lang="ru-RU" sz="3600" b="1" dirty="0">
              <a:ln w="28575">
                <a:solidFill>
                  <a:srgbClr val="660033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228" y="71293"/>
            <a:ext cx="1506029" cy="1508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7" t="55363" r="3546" b="3364"/>
          <a:stretch/>
        </p:blipFill>
        <p:spPr>
          <a:xfrm>
            <a:off x="114991" y="4580311"/>
            <a:ext cx="2818015" cy="18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422824" cy="6500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780" y="0"/>
            <a:ext cx="150584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0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949" y="365125"/>
            <a:ext cx="10929851" cy="78203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Украшаем кабинет!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Материалы для печати к «Разговоры о Важном» «Орлята России» | Шаблоны для  печати | Разговоры о важном | Дзен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t="18140" r="2900" b="17896"/>
          <a:stretch/>
        </p:blipFill>
        <p:spPr bwMode="auto">
          <a:xfrm>
            <a:off x="1886988" y="1305098"/>
            <a:ext cx="9401695" cy="545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330" y="274984"/>
            <a:ext cx="1505843" cy="1505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47" y="5213683"/>
            <a:ext cx="2301897" cy="1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5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365125"/>
            <a:ext cx="1093670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лидер!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211629"/>
              </p:ext>
            </p:extLst>
          </p:nvPr>
        </p:nvGraphicFramePr>
        <p:xfrm>
          <a:off x="545432" y="1690686"/>
          <a:ext cx="11085094" cy="4982829"/>
        </p:xfrm>
        <a:graphic>
          <a:graphicData uri="http://schemas.openxmlformats.org/drawingml/2006/table">
            <a:tbl>
              <a:tblPr firstRow="1" firstCol="1" bandRow="1"/>
              <a:tblGrid>
                <a:gridCol w="11085094">
                  <a:extLst>
                    <a:ext uri="{9D8B030D-6E8A-4147-A177-3AD203B41FA5}">
                      <a16:colId xmlns:a16="http://schemas.microsoft.com/office/drawing/2014/main" val="1071438748"/>
                    </a:ext>
                  </a:extLst>
                </a:gridCol>
              </a:tblGrid>
              <a:tr h="6288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Символ  - </a:t>
                      </a: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КОНСТРУКТОР ЛИДЕР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972175"/>
                  </a:ext>
                </a:extLst>
              </a:tr>
              <a:tr h="1692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Девиз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Лидер команду ведёт за собой –</a:t>
                      </a:r>
                      <a:endParaRPr lang="ru-RU" sz="3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дружен и крепок </a:t>
                      </a:r>
                      <a:r>
                        <a:rPr lang="ru-RU" sz="36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орлятский</a:t>
                      </a:r>
                      <a:r>
                        <a:rPr lang="ru-RU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строй!</a:t>
                      </a:r>
                      <a:endParaRPr lang="ru-RU" sz="3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375928"/>
                  </a:ext>
                </a:extLst>
              </a:tr>
              <a:tr h="2661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Воспитательный потенциал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Воспитание инициативности, ответственности, коммуникабельности, умения вдохновлять людей, организовывать слаженную работу команды, воспитание чувства коллективизма, товарищества и дружбы.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62488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9728" b="15747"/>
          <a:stretch/>
        </p:blipFill>
        <p:spPr>
          <a:xfrm>
            <a:off x="225646" y="184845"/>
            <a:ext cx="1687819" cy="177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4567"/>
            <a:ext cx="9144000" cy="7481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лидер!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524000" y="6051665"/>
            <a:ext cx="9144000" cy="54032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Движением Первых – в Орлята России!    </a:t>
            </a:r>
            <a:endParaRPr lang="ru-RU" sz="3200" b="1" dirty="0">
              <a:solidFill>
                <a:srgbClr val="CC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4894" r="1915" b="3225"/>
          <a:stretch/>
        </p:blipFill>
        <p:spPr>
          <a:xfrm>
            <a:off x="192507" y="1795549"/>
            <a:ext cx="5429250" cy="3889375"/>
          </a:xfrm>
          <a:ln w="38100">
            <a:solidFill>
              <a:srgbClr val="CC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349" y="33450"/>
            <a:ext cx="1152079" cy="1152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7079" b="18277"/>
          <a:stretch/>
        </p:blipFill>
        <p:spPr>
          <a:xfrm>
            <a:off x="192507" y="33450"/>
            <a:ext cx="1644606" cy="16959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0442"/>
          <a:stretch/>
        </p:blipFill>
        <p:spPr>
          <a:xfrm>
            <a:off x="6212272" y="1185529"/>
            <a:ext cx="5140780" cy="4591758"/>
          </a:xfrm>
          <a:prstGeom prst="rect">
            <a:avLst/>
          </a:prstGeom>
          <a:ln w="38100">
            <a:solidFill>
              <a:srgbClr val="CC6600"/>
            </a:solidFill>
          </a:ln>
        </p:spPr>
      </p:pic>
    </p:spTree>
    <p:extLst>
      <p:ext uri="{BB962C8B-B14F-4D97-AF65-F5344CB8AC3E}">
        <p14:creationId xmlns:p14="http://schemas.microsoft.com/office/powerpoint/2010/main" val="19421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365125"/>
            <a:ext cx="1093670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лидер!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2" y="1870968"/>
            <a:ext cx="5801784" cy="4351338"/>
          </a:xfrm>
          <a:solidFill>
            <a:srgbClr val="CC6600"/>
          </a:solidFill>
          <a:ln w="28575">
            <a:solidFill>
              <a:srgbClr val="CC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96" y="73763"/>
            <a:ext cx="1155030" cy="1595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b="22985"/>
          <a:stretch/>
        </p:blipFill>
        <p:spPr>
          <a:xfrm>
            <a:off x="6325438" y="1795549"/>
            <a:ext cx="5703370" cy="3017083"/>
          </a:xfrm>
          <a:prstGeom prst="rect">
            <a:avLst/>
          </a:prstGeom>
          <a:ln w="28575">
            <a:solidFill>
              <a:srgbClr val="CC66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706" y="4812632"/>
            <a:ext cx="6481010" cy="17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0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6" y="365125"/>
            <a:ext cx="1093670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Орлёнок – </a:t>
            </a:r>
            <a:r>
              <a:rPr lang="ru-RU" b="1" dirty="0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ЭРУДИТ!</a:t>
            </a:r>
            <a:endParaRPr lang="ru-RU" dirty="0">
              <a:solidFill>
                <a:srgbClr val="D60093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061424"/>
              </p:ext>
            </p:extLst>
          </p:nvPr>
        </p:nvGraphicFramePr>
        <p:xfrm>
          <a:off x="545432" y="1427747"/>
          <a:ext cx="11404880" cy="5238241"/>
        </p:xfrm>
        <a:graphic>
          <a:graphicData uri="http://schemas.openxmlformats.org/drawingml/2006/table">
            <a:tbl>
              <a:tblPr firstRow="1" firstCol="1" bandRow="1"/>
              <a:tblGrid>
                <a:gridCol w="11404880">
                  <a:extLst>
                    <a:ext uri="{9D8B030D-6E8A-4147-A177-3AD203B41FA5}">
                      <a16:colId xmlns:a16="http://schemas.microsoft.com/office/drawing/2014/main" val="1071438748"/>
                    </a:ext>
                  </a:extLst>
                </a:gridCol>
              </a:tblGrid>
              <a:tr h="1065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Символ 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–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КОНВЕРТ – КОПИЛКА ЭРУДИТА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972175"/>
                  </a:ext>
                </a:extLst>
              </a:tr>
              <a:tr h="1598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Девиз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b="1" dirty="0" smtClean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Узнаём и открываем!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Знаем, делаем, решаем!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375928"/>
                  </a:ext>
                </a:extLst>
              </a:tr>
              <a:tr h="2574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Воспитательный потенциал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Воспитание  интереса к научно-познавательной и исследовательской деятельности, к изобретательству, развитие стремления к новым знаниям и открытиям.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462488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469" y="184845"/>
            <a:ext cx="1505843" cy="1505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714" t="18315" r="50374" b="49685"/>
          <a:stretch/>
        </p:blipFill>
        <p:spPr>
          <a:xfrm>
            <a:off x="256675" y="184845"/>
            <a:ext cx="2553027" cy="2425377"/>
          </a:xfrm>
          <a:prstGeom prst="rect">
            <a:avLst/>
          </a:prstGeom>
          <a:ln w="38100">
            <a:solidFill>
              <a:srgbClr val="D60093"/>
            </a:solidFill>
          </a:ln>
        </p:spPr>
      </p:pic>
    </p:spTree>
    <p:extLst>
      <p:ext uri="{BB962C8B-B14F-4D97-AF65-F5344CB8AC3E}">
        <p14:creationId xmlns:p14="http://schemas.microsoft.com/office/powerpoint/2010/main" val="304827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523</Words>
  <Application>Microsoft Office PowerPoint</Application>
  <PresentationFormat>Широкоэкранный</PresentationFormat>
  <Paragraphs>95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Реализация  Проекта  «Орлята  России»   в  учебном и  воспитательном  процессе</vt:lpstr>
      <vt:lpstr>Презентация PowerPoint</vt:lpstr>
      <vt:lpstr>Презентация PowerPoint</vt:lpstr>
      <vt:lpstr>Презентация PowerPoint</vt:lpstr>
      <vt:lpstr>Украшаем кабинет!</vt:lpstr>
      <vt:lpstr>Орлёнок – лидер!</vt:lpstr>
      <vt:lpstr>Орлёнок – лидер!</vt:lpstr>
      <vt:lpstr>Орлёнок – лидер!</vt:lpstr>
      <vt:lpstr>Орлёнок – ЭРУДИТ!</vt:lpstr>
      <vt:lpstr>Орлёнок – ЭРУДИТ!</vt:lpstr>
      <vt:lpstr>         Орлёнок – МАСТЕР!</vt:lpstr>
      <vt:lpstr>         Орлёнок – МАСТЕР!</vt:lpstr>
      <vt:lpstr>         Орлёнок – МАСТЕР!</vt:lpstr>
      <vt:lpstr>Орлёнок – ДОБРОВОЛЕЦ!</vt:lpstr>
      <vt:lpstr>Орлёнок – ДОБРОВОЛЕЦ!</vt:lpstr>
      <vt:lpstr>Орлёнок – ДОБРОВОЛЕЦ!</vt:lpstr>
      <vt:lpstr>Орлёнок – СПОРТСМЕН!</vt:lpstr>
      <vt:lpstr>Орлёнок – СПОРТСМЕН!</vt:lpstr>
      <vt:lpstr>Орлёнок – СПОРТСМЕН!</vt:lpstr>
      <vt:lpstr>Орлёнок – СПОРТСМЕН!</vt:lpstr>
      <vt:lpstr>Орлёнок – СПОРТСМЕН!</vt:lpstr>
      <vt:lpstr>Орлёнок – ЭКОЛОГ!</vt:lpstr>
      <vt:lpstr>Орлёнок – ЭКОЛОГ!</vt:lpstr>
      <vt:lpstr>Орлёнок – ЭКОЛОГ!</vt:lpstr>
      <vt:lpstr>Орлёнок – ХРАНИТЕЛЬ исторической памяти!</vt:lpstr>
      <vt:lpstr>             Орленок – Хранитель исторической памяти!</vt:lpstr>
      <vt:lpstr>             Орленок – Хранитель исторической памяти!</vt:lpstr>
      <vt:lpstr>             Орленок – Хранитель исторической памяти!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*</dc:creator>
  <cp:lastModifiedBy>*</cp:lastModifiedBy>
  <cp:revision>36</cp:revision>
  <dcterms:created xsi:type="dcterms:W3CDTF">2025-04-07T14:49:09Z</dcterms:created>
  <dcterms:modified xsi:type="dcterms:W3CDTF">2025-08-11T17:48:12Z</dcterms:modified>
</cp:coreProperties>
</file>