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427758"/>
          </a:xfrm>
        </p:spPr>
        <p:txBody>
          <a:bodyPr>
            <a:no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600" b="1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3528" y="1268760"/>
            <a:ext cx="8363272" cy="3948038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r>
              <a:rPr lang="ru-RU" sz="7200" dirty="0" smtClean="0">
                <a:solidFill>
                  <a:srgbClr val="FFFF00"/>
                </a:solidFill>
              </a:rPr>
              <a:t>Урок русского языка «Поиграем – почитаем»</a:t>
            </a:r>
            <a:endParaRPr lang="ru-RU" sz="7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092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67511" y="281554"/>
            <a:ext cx="8640961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41575" algn="l"/>
              </a:tabLst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Calibri" pitchFamily="34" charset="0"/>
                <a:cs typeface="Times New Roman" pitchFamily="18" charset="0"/>
              </a:rPr>
              <a:t>9. Соедини слова линией так, чтобы получились предложения: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41575" algn="l"/>
              </a:tabLst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cs typeface="Arial" pitchFamily="34" charset="0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>
            <a:off x="2267744" y="2852936"/>
            <a:ext cx="3456384" cy="1008112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8" name="Прямоугольник 7"/>
          <p:cNvSpPr/>
          <p:nvPr/>
        </p:nvSpPr>
        <p:spPr>
          <a:xfrm>
            <a:off x="611560" y="2551837"/>
            <a:ext cx="770485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        МЫ</a:t>
            </a:r>
            <a:r>
              <a:rPr lang="ru-RU" sz="3200" dirty="0"/>
              <a:t>	</a:t>
            </a:r>
            <a:r>
              <a:rPr lang="ru-RU" sz="3200" dirty="0" smtClean="0"/>
              <a:t>                                ЧИТАЮ</a:t>
            </a:r>
            <a:endParaRPr lang="ru-RU" sz="3200" dirty="0"/>
          </a:p>
          <a:p>
            <a:r>
              <a:rPr lang="ru-RU" sz="3200" dirty="0" smtClean="0"/>
              <a:t>        ТЫ</a:t>
            </a:r>
            <a:r>
              <a:rPr lang="ru-RU" sz="3200" dirty="0"/>
              <a:t>	</a:t>
            </a:r>
            <a:r>
              <a:rPr lang="ru-RU" sz="3200" dirty="0" smtClean="0"/>
              <a:t>                                ЧИТАЕТЕ</a:t>
            </a:r>
            <a:endParaRPr lang="ru-RU" sz="3200" dirty="0"/>
          </a:p>
          <a:p>
            <a:r>
              <a:rPr lang="ru-RU" sz="3200" dirty="0" smtClean="0"/>
              <a:t>        ОНИ</a:t>
            </a:r>
            <a:r>
              <a:rPr lang="ru-RU" sz="3200" dirty="0"/>
              <a:t>	</a:t>
            </a:r>
            <a:r>
              <a:rPr lang="ru-RU" sz="3200" dirty="0" smtClean="0"/>
              <a:t>                                ЧИТАЕМ</a:t>
            </a:r>
            <a:endParaRPr lang="ru-RU" sz="3200" dirty="0"/>
          </a:p>
          <a:p>
            <a:r>
              <a:rPr lang="ru-RU" sz="3200" dirty="0" smtClean="0"/>
              <a:t>        ВЫ</a:t>
            </a:r>
            <a:r>
              <a:rPr lang="ru-RU" sz="3200" dirty="0"/>
              <a:t>	</a:t>
            </a:r>
            <a:r>
              <a:rPr lang="ru-RU" sz="3200" dirty="0" smtClean="0"/>
              <a:t>                                ЧИТАЮТ</a:t>
            </a:r>
            <a:endParaRPr lang="ru-RU" sz="3200" dirty="0"/>
          </a:p>
          <a:p>
            <a:r>
              <a:rPr lang="ru-RU" sz="3200" dirty="0" smtClean="0"/>
              <a:t>        Я</a:t>
            </a:r>
            <a:r>
              <a:rPr lang="ru-RU" sz="3200" dirty="0"/>
              <a:t>	</a:t>
            </a:r>
            <a:r>
              <a:rPr lang="ru-RU" sz="3200" dirty="0" smtClean="0"/>
              <a:t>                                ЧИТАЕТ</a:t>
            </a:r>
            <a:endParaRPr lang="ru-RU" sz="3200" dirty="0"/>
          </a:p>
          <a:p>
            <a:r>
              <a:rPr lang="ru-RU" sz="3200" dirty="0" smtClean="0"/>
              <a:t>        ОН</a:t>
            </a:r>
            <a:r>
              <a:rPr lang="ru-RU" sz="3200" dirty="0"/>
              <a:t>	</a:t>
            </a:r>
            <a:r>
              <a:rPr lang="ru-RU" sz="3200" dirty="0" smtClean="0"/>
              <a:t>                                ЧИТАЕШЬ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8502320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3" y="697222"/>
            <a:ext cx="80648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FFFF00"/>
                </a:solidFill>
              </a:rPr>
              <a:t>10. Соедини линией названия фруктов и сока: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47564" y="2646218"/>
            <a:ext cx="784887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   ИЗ АПЕЛЬСИНОВ</a:t>
            </a:r>
            <a:r>
              <a:rPr lang="ru-RU" sz="2400" dirty="0"/>
              <a:t>	</a:t>
            </a:r>
            <a:r>
              <a:rPr lang="ru-RU" sz="2400" dirty="0" smtClean="0"/>
              <a:t>                              ЯГОДНЫЙ</a:t>
            </a:r>
            <a:endParaRPr lang="ru-RU" sz="2400" dirty="0"/>
          </a:p>
          <a:p>
            <a:r>
              <a:rPr lang="ru-RU" sz="2400" dirty="0" smtClean="0"/>
              <a:t>   ИЗ </a:t>
            </a:r>
            <a:r>
              <a:rPr lang="ru-RU" sz="2400" dirty="0"/>
              <a:t>ЯБЛОК	</a:t>
            </a:r>
            <a:r>
              <a:rPr lang="ru-RU" sz="2400" dirty="0" smtClean="0"/>
              <a:t>                                          АПЕЛЬСИНОВЫЙ</a:t>
            </a:r>
            <a:endParaRPr lang="ru-RU" sz="2400" dirty="0"/>
          </a:p>
          <a:p>
            <a:r>
              <a:rPr lang="ru-RU" sz="2400" dirty="0" smtClean="0"/>
              <a:t>   ИЗ </a:t>
            </a:r>
            <a:r>
              <a:rPr lang="ru-RU" sz="2400" dirty="0"/>
              <a:t>ЯГОД	</a:t>
            </a:r>
            <a:r>
              <a:rPr lang="ru-RU" sz="2400" dirty="0" smtClean="0"/>
              <a:t>                                          ЯБЛОЧНЫЙ</a:t>
            </a:r>
            <a:endParaRPr lang="ru-RU" sz="2400" dirty="0"/>
          </a:p>
          <a:p>
            <a:r>
              <a:rPr lang="ru-RU" sz="2400" dirty="0" smtClean="0"/>
              <a:t>   ИЗ </a:t>
            </a:r>
            <a:r>
              <a:rPr lang="ru-RU" sz="2400" dirty="0"/>
              <a:t>ПОМИДОРОВ	</a:t>
            </a:r>
            <a:r>
              <a:rPr lang="ru-RU" sz="2400" dirty="0" smtClean="0"/>
              <a:t>                              ВИНОГРАДНЫЙ</a:t>
            </a:r>
            <a:endParaRPr lang="ru-RU" sz="2400" dirty="0"/>
          </a:p>
          <a:p>
            <a:r>
              <a:rPr lang="ru-RU" sz="2400" dirty="0" smtClean="0"/>
              <a:t>   ИЗ </a:t>
            </a:r>
            <a:r>
              <a:rPr lang="ru-RU" sz="2400" dirty="0"/>
              <a:t>ВИНОГРАДА	</a:t>
            </a:r>
            <a:r>
              <a:rPr lang="ru-RU" sz="2400" dirty="0" smtClean="0"/>
              <a:t>                              ТОМАТНЫЙ</a:t>
            </a:r>
            <a:endParaRPr lang="ru-RU" sz="2400" dirty="0"/>
          </a:p>
        </p:txBody>
      </p:sp>
      <p:cxnSp>
        <p:nvCxnSpPr>
          <p:cNvPr id="4" name="Прямая со стрелкой 3"/>
          <p:cNvCxnSpPr/>
          <p:nvPr/>
        </p:nvCxnSpPr>
        <p:spPr>
          <a:xfrm flipV="1">
            <a:off x="2483768" y="2924944"/>
            <a:ext cx="3240360" cy="69077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812051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7544" y="309716"/>
            <a:ext cx="81369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FFFF00"/>
                </a:solidFill>
              </a:rPr>
              <a:t>11. </a:t>
            </a:r>
            <a:r>
              <a:rPr lang="ru-RU" sz="3200" b="1" dirty="0" smtClean="0">
                <a:solidFill>
                  <a:srgbClr val="FFFF00"/>
                </a:solidFill>
              </a:rPr>
              <a:t>Прочитайте скороговорку не переворачивая листка.</a:t>
            </a:r>
            <a:endParaRPr lang="ru-RU" sz="3200" b="1" dirty="0">
              <a:solidFill>
                <a:srgbClr val="FFFF00"/>
              </a:solidFill>
            </a:endParaRPr>
          </a:p>
        </p:txBody>
      </p:sp>
      <p:pic>
        <p:nvPicPr>
          <p:cNvPr id="6146" name="Picture 2" descr="C:\Users\Ирина\Desktop\ОВЗ картинки\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1796" y="2204864"/>
            <a:ext cx="4332076" cy="4332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Ирина\Desktop\ОВЗ картинки\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20" y="2204864"/>
            <a:ext cx="4332076" cy="4332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8172400" y="5877272"/>
            <a:ext cx="720080" cy="57606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707904" y="5661248"/>
            <a:ext cx="720080" cy="79208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4370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620688"/>
            <a:ext cx="741682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dirty="0">
                <a:solidFill>
                  <a:srgbClr val="FFFF00"/>
                </a:solidFill>
              </a:rPr>
              <a:t>В конце участники получают вкусные презенты.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411760" y="3717032"/>
            <a:ext cx="48245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dirty="0">
                <a:solidFill>
                  <a:srgbClr val="FFFF00"/>
                </a:solidFill>
              </a:rPr>
              <a:t>Всем спасибо.</a:t>
            </a:r>
          </a:p>
        </p:txBody>
      </p:sp>
    </p:spTree>
    <p:extLst>
      <p:ext uri="{BB962C8B-B14F-4D97-AF65-F5344CB8AC3E}">
        <p14:creationId xmlns:p14="http://schemas.microsoft.com/office/powerpoint/2010/main" val="2268748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>
                <a:solidFill>
                  <a:srgbClr val="FFFF00"/>
                </a:solidFill>
              </a:rPr>
              <a:t>1.Первое задание похоже на </a:t>
            </a:r>
            <a:r>
              <a:rPr lang="ru-RU" sz="2400" b="1" dirty="0" err="1" smtClean="0">
                <a:solidFill>
                  <a:srgbClr val="FFFF00"/>
                </a:solidFill>
              </a:rPr>
              <a:t>судоку</a:t>
            </a:r>
            <a:r>
              <a:rPr lang="ru-RU" sz="2400" b="1" dirty="0" smtClean="0">
                <a:solidFill>
                  <a:srgbClr val="FFFF00"/>
                </a:solidFill>
              </a:rPr>
              <a:t>.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844824"/>
            <a:ext cx="3008313" cy="4281339"/>
          </a:xfrm>
        </p:spPr>
        <p:txBody>
          <a:bodyPr/>
          <a:lstStyle/>
          <a:p>
            <a:r>
              <a:rPr lang="ru-RU" sz="1800" dirty="0" err="1"/>
              <a:t>Судоку</a:t>
            </a:r>
            <a:r>
              <a:rPr lang="ru-RU" sz="1800" dirty="0"/>
              <a:t> –это цифровая головоломка: надо найти место для цифр, а в нашем задании пустые клетки надо заполнять буквами. Перед нами таблица. В каждом ряду и в каждой колонке есть по одной букве Ш, по одной букве Ж, по одной букве З и С, по одной Щ и по одной букве Ч. В пустые клетки таблицы надо вписать какую-то из этих букв: Ш, Ж, З, С или Щ, или Ч.</a:t>
            </a:r>
          </a:p>
          <a:p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43443608"/>
              </p:ext>
            </p:extLst>
          </p:nvPr>
        </p:nvGraphicFramePr>
        <p:xfrm>
          <a:off x="3635896" y="476672"/>
          <a:ext cx="5112568" cy="59862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885"/>
                <a:gridCol w="862569"/>
                <a:gridCol w="862569"/>
                <a:gridCol w="862569"/>
                <a:gridCol w="793361"/>
                <a:gridCol w="793615"/>
              </a:tblGrid>
              <a:tr h="7829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Ж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Щ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 marL="3816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3816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Ч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Ш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З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</a:tr>
              <a:tr h="9755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Ш</a:t>
                      </a:r>
                      <a:endParaRPr lang="ru-RU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Ч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 marL="3816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3816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С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012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Щ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З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</a:tr>
              <a:tr h="10123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С</a:t>
                      </a:r>
                      <a:endParaRPr lang="ru-RU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 marL="3816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</a:endParaRPr>
                    </a:p>
                    <a:p>
                      <a:pPr marL="3816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З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Ч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012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Ж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019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Щ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</a:tr>
              <a:tr h="9755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Ч</a:t>
                      </a:r>
                      <a:endParaRPr lang="ru-RU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З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 marL="3816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Ш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Щ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012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019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Ж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</a:tr>
              <a:tr h="9755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3816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Ж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 marL="3816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Щ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С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012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Ч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019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Ш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</a:tr>
              <a:tr h="9755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3816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Щ</a:t>
                      </a:r>
                      <a:endParaRPr lang="ru-RU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С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 marL="3816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З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012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Ш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Ч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6182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404664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FF00"/>
                </a:solidFill>
              </a:rPr>
              <a:t>2. Скороговорка – это короткое стихотворение, которое трудно прочитать, правильно произнести (рассказать). Ещё труднее прочитать его быстро (скоро).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2204864"/>
            <a:ext cx="374441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- Щуку я тащу, тащу, щуку я не упущу.</a:t>
            </a:r>
          </a:p>
          <a:p>
            <a:r>
              <a:rPr lang="ru-RU" dirty="0"/>
              <a:t>- Волки рыщут, пищу ищут.</a:t>
            </a:r>
          </a:p>
          <a:p>
            <a:r>
              <a:rPr lang="ru-RU" dirty="0"/>
              <a:t>- Щебетал щегол и щёлкал, раздувал, как шарик, щёки.</a:t>
            </a:r>
          </a:p>
          <a:p>
            <a:r>
              <a:rPr lang="ru-RU" dirty="0"/>
              <a:t>- Цыпленок и курица пьют водицу на улице.</a:t>
            </a:r>
          </a:p>
          <a:p>
            <a:r>
              <a:rPr lang="ru-RU" dirty="0"/>
              <a:t>- Скворцы и синицы – весёлые птицы.</a:t>
            </a:r>
          </a:p>
          <a:p>
            <a:r>
              <a:rPr lang="ru-RU" dirty="0"/>
              <a:t>- Дима дарит дыни Дине. Дыни Дима дарит Дине.</a:t>
            </a:r>
          </a:p>
          <a:p>
            <a:r>
              <a:rPr lang="ru-RU" dirty="0"/>
              <a:t>- На дворе трава, на траве дрова.</a:t>
            </a:r>
          </a:p>
          <a:p>
            <a:r>
              <a:rPr lang="ru-RU" dirty="0"/>
              <a:t>- Не руби дрова на траве двора.</a:t>
            </a:r>
          </a:p>
          <a:p>
            <a:r>
              <a:rPr lang="ru-RU" dirty="0"/>
              <a:t>- Три сороки-тараторки тараторили на горке.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870973" y="2204864"/>
            <a:ext cx="35638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- Тридцать три вагона в ряд, тараторят, тарахтят.</a:t>
            </a:r>
          </a:p>
          <a:p>
            <a:r>
              <a:rPr lang="ru-RU" dirty="0"/>
              <a:t>- Течёт речка, печёт печка.</a:t>
            </a:r>
          </a:p>
          <a:p>
            <a:r>
              <a:rPr lang="ru-RU" dirty="0"/>
              <a:t>- Черепаха, не скучая, час сидит за чашкой чая.</a:t>
            </a:r>
          </a:p>
          <a:p>
            <a:r>
              <a:rPr lang="ru-RU" dirty="0"/>
              <a:t>- Очень часто бьются у Танечки блюдца.</a:t>
            </a:r>
          </a:p>
          <a:p>
            <a:r>
              <a:rPr lang="ru-RU" dirty="0"/>
              <a:t>- Уголёк в уголок отнеси. Уголёк в уголке погаси.</a:t>
            </a:r>
          </a:p>
          <a:p>
            <a:r>
              <a:rPr lang="ru-RU" dirty="0"/>
              <a:t>- У редьки и репки корень крепкий.</a:t>
            </a:r>
          </a:p>
          <a:p>
            <a:r>
              <a:rPr lang="ru-RU" dirty="0"/>
              <a:t>- Что за колокольня без колоколов?</a:t>
            </a:r>
          </a:p>
          <a:p>
            <a:r>
              <a:rPr lang="ru-RU" dirty="0"/>
              <a:t>- У ежа и ёлки иголки колки.</a:t>
            </a:r>
          </a:p>
        </p:txBody>
      </p:sp>
    </p:spTree>
    <p:extLst>
      <p:ext uri="{BB962C8B-B14F-4D97-AF65-F5344CB8AC3E}">
        <p14:creationId xmlns:p14="http://schemas.microsoft.com/office/powerpoint/2010/main" val="3837116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3754760" cy="252028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FFFF00"/>
                </a:solidFill>
                <a:effectLst/>
              </a:rPr>
              <a:t>3. Заполни таблицу. В какую графу надо записать каждое слово?</a:t>
            </a:r>
            <a:r>
              <a:rPr lang="ru-RU" sz="2800" dirty="0">
                <a:solidFill>
                  <a:srgbClr val="FFFF00"/>
                </a:solidFill>
                <a:effectLst/>
              </a:rPr>
              <a:t/>
            </a:r>
            <a:br>
              <a:rPr lang="ru-RU" sz="2800" dirty="0">
                <a:solidFill>
                  <a:srgbClr val="FFFF00"/>
                </a:solidFill>
                <a:effectLst/>
              </a:rPr>
            </a:b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0" y="548679"/>
            <a:ext cx="4248472" cy="2016225"/>
          </a:xfrm>
        </p:spPr>
        <p:txBody>
          <a:bodyPr/>
          <a:lstStyle/>
          <a:p>
            <a:r>
              <a:rPr lang="ru-RU" sz="2400" dirty="0"/>
              <a:t>РТЫ, ГЛАЗ, ЩЁКИ, </a:t>
            </a:r>
            <a:r>
              <a:rPr lang="ru-RU" sz="2400" dirty="0" smtClean="0"/>
              <a:t>ЗУБ, ГЛАЗÁ</a:t>
            </a:r>
            <a:r>
              <a:rPr lang="ru-RU" sz="2400" dirty="0"/>
              <a:t>, УХО, ЛОБ, НОСЫ, ЩЕКÁ, ЛБЫ, РОТ, УШИ, НОС, </a:t>
            </a:r>
            <a:r>
              <a:rPr lang="ru-RU" sz="2400" dirty="0" smtClean="0"/>
              <a:t>ЗУБЫ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01892460"/>
              </p:ext>
            </p:extLst>
          </p:nvPr>
        </p:nvGraphicFramePr>
        <p:xfrm>
          <a:off x="755576" y="2564905"/>
          <a:ext cx="7992070" cy="40324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5514"/>
                <a:gridCol w="3956556"/>
              </a:tblGrid>
              <a:tr h="4413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Единственное число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Множественное число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</a:tr>
              <a:tr h="5437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</a:tr>
              <a:tr h="5379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</a:tr>
              <a:tr h="532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</a:tr>
              <a:tr h="5398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</a:tr>
              <a:tr h="5675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</a:tr>
              <a:tr h="5283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</a:tr>
              <a:tr h="341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3786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3250704" cy="1656184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FFFF00"/>
                </a:solidFill>
                <a:effectLst/>
              </a:rPr>
              <a:t>4. Раздели слова на две группы:</a:t>
            </a:r>
            <a:endParaRPr lang="ru-RU" sz="3200" dirty="0">
              <a:solidFill>
                <a:srgbClr val="FFFF00"/>
              </a:solidFill>
              <a:effectLst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51920" y="476673"/>
            <a:ext cx="4968552" cy="2016224"/>
          </a:xfrm>
        </p:spPr>
        <p:txBody>
          <a:bodyPr/>
          <a:lstStyle/>
          <a:p>
            <a:r>
              <a:rPr lang="ru-RU" sz="2400" dirty="0"/>
              <a:t>СОБАКА, ЗАЯЦ, КОЗА, БЫК, БАРАН, МАЛЬЧИК, КОШКА, КОТ, МЫШКА, ДЕВОЧКА, ДЕД, СТРЕКОЗА, ЖУК, МОРЖ, ВОЛК, ЛИСА.</a:t>
            </a:r>
          </a:p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26951747"/>
              </p:ext>
            </p:extLst>
          </p:nvPr>
        </p:nvGraphicFramePr>
        <p:xfrm>
          <a:off x="755576" y="2564905"/>
          <a:ext cx="7704856" cy="38884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90488"/>
                <a:gridCol w="3814368"/>
              </a:tblGrid>
              <a:tr h="4256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Мужской род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Женский род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</a:tr>
              <a:tr h="5243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</a:tr>
              <a:tr h="518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</a:tr>
              <a:tr h="513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</a:tr>
              <a:tr h="5206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</a:tr>
              <a:tr h="5472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</a:tr>
              <a:tr h="5094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</a:tr>
              <a:tr h="329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81" marR="5768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6780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424936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FFFF00"/>
                </a:solidFill>
              </a:rPr>
              <a:t>5</a:t>
            </a:r>
            <a:r>
              <a:rPr lang="ru-RU" sz="3600" b="1" dirty="0">
                <a:solidFill>
                  <a:srgbClr val="FFFF00"/>
                </a:solidFill>
              </a:rPr>
              <a:t>. Кто моложе? Кто старше</a:t>
            </a:r>
            <a:r>
              <a:rPr lang="ru-RU" sz="3600" b="1" dirty="0" smtClean="0">
                <a:solidFill>
                  <a:srgbClr val="FFFF00"/>
                </a:solidFill>
              </a:rPr>
              <a:t>?</a:t>
            </a:r>
          </a:p>
          <a:p>
            <a:endParaRPr lang="ru-RU" sz="2800" dirty="0" smtClean="0"/>
          </a:p>
          <a:p>
            <a:endParaRPr lang="ru-RU" sz="2800" dirty="0"/>
          </a:p>
          <a:p>
            <a:r>
              <a:rPr lang="ru-RU" sz="2800" dirty="0"/>
              <a:t>СЕРЕЖЕ 10 ЛЕТ. ОЛЕЧКЕ – 12 ЛЕТ.</a:t>
            </a:r>
          </a:p>
          <a:p>
            <a:r>
              <a:rPr lang="ru-RU" sz="2800" dirty="0"/>
              <a:t>ВАНЕ – 4 ГОДА. АНЕ – 7 ЛЕТ</a:t>
            </a:r>
            <a:r>
              <a:rPr lang="ru-RU" sz="2800" dirty="0" smtClean="0"/>
              <a:t>.</a:t>
            </a:r>
          </a:p>
          <a:p>
            <a:endParaRPr lang="ru-RU" sz="2800" dirty="0"/>
          </a:p>
          <a:p>
            <a:r>
              <a:rPr lang="ru-RU" sz="2800" dirty="0"/>
              <a:t>Кто самый старший? __________________________</a:t>
            </a:r>
            <a:br>
              <a:rPr lang="ru-RU" sz="2800" dirty="0"/>
            </a:br>
            <a:r>
              <a:rPr lang="ru-RU" sz="2800" dirty="0"/>
              <a:t>Кто старше Ани? _____________________________</a:t>
            </a:r>
            <a:br>
              <a:rPr lang="ru-RU" sz="2800" dirty="0"/>
            </a:br>
            <a:r>
              <a:rPr lang="ru-RU" sz="2800" dirty="0"/>
              <a:t>Кто моложе Ани? _____________________________</a:t>
            </a:r>
            <a:br>
              <a:rPr lang="ru-RU" sz="2800" dirty="0"/>
            </a:br>
            <a:r>
              <a:rPr lang="ru-RU" sz="2800" dirty="0"/>
              <a:t>Кто самый младший? __________________________</a:t>
            </a:r>
            <a:br>
              <a:rPr lang="ru-RU" sz="2800" dirty="0"/>
            </a:br>
            <a:r>
              <a:rPr lang="ru-RU" sz="2800" dirty="0"/>
              <a:t>Ты старше или моложе Оли? 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569703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06489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FFFF00"/>
                </a:solidFill>
              </a:rPr>
              <a:t>6. Вставь </a:t>
            </a:r>
            <a:r>
              <a:rPr lang="ru-RU" sz="3600" b="1" dirty="0" smtClean="0">
                <a:solidFill>
                  <a:srgbClr val="FFFF00"/>
                </a:solidFill>
              </a:rPr>
              <a:t>букву </a:t>
            </a:r>
            <a:r>
              <a:rPr lang="ru-RU" sz="3600" b="1" dirty="0">
                <a:solidFill>
                  <a:srgbClr val="FFFF00"/>
                </a:solidFill>
              </a:rPr>
              <a:t>в слова и прочитай скороговорки</a:t>
            </a:r>
            <a:r>
              <a:rPr lang="ru-RU" sz="3600" b="1" dirty="0" smtClean="0">
                <a:solidFill>
                  <a:srgbClr val="FFFF00"/>
                </a:solidFill>
              </a:rPr>
              <a:t>:</a:t>
            </a:r>
          </a:p>
          <a:p>
            <a:endParaRPr lang="ru-RU" sz="2800" dirty="0"/>
          </a:p>
          <a:p>
            <a:r>
              <a:rPr lang="ru-RU" sz="2800" dirty="0"/>
              <a:t>У М....ШАТ БЫЛ ВКУСН....Й С....Р. СГР....ЗЛИ М....ШИ С....Р ДО </a:t>
            </a:r>
            <a:r>
              <a:rPr lang="ru-RU" sz="2800" dirty="0" smtClean="0"/>
              <a:t>Д…Р.</a:t>
            </a:r>
          </a:p>
          <a:p>
            <a:endParaRPr lang="ru-RU" sz="2800" dirty="0"/>
          </a:p>
          <a:p>
            <a:r>
              <a:rPr lang="ru-RU" sz="2800" dirty="0"/>
              <a:t>Р....БУ ЛОВИТ Р....БОЛОВ В РЕКУ ВЕСЬ УШЁЛ УЛОВ</a:t>
            </a:r>
            <a:r>
              <a:rPr lang="ru-RU" sz="2800" dirty="0" smtClean="0"/>
              <a:t>.</a:t>
            </a:r>
          </a:p>
          <a:p>
            <a:endParaRPr lang="ru-RU" sz="2800" dirty="0"/>
          </a:p>
          <a:p>
            <a:r>
              <a:rPr lang="ru-RU" sz="2800" dirty="0"/>
              <a:t>УГОЛ....К В УГОЛ....К ПРИНЕСИ, В УГОЛКЕ УГОЛ....К ПОГАСИ!</a:t>
            </a:r>
          </a:p>
        </p:txBody>
      </p:sp>
    </p:spTree>
    <p:extLst>
      <p:ext uri="{BB962C8B-B14F-4D97-AF65-F5344CB8AC3E}">
        <p14:creationId xmlns:p14="http://schemas.microsoft.com/office/powerpoint/2010/main" val="2306982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859806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FFFF00"/>
                </a:solidFill>
                <a:effectLst/>
              </a:rPr>
              <a:t>7. Какие музыкальные инструменты нужны музыкантам?</a:t>
            </a:r>
            <a:r>
              <a:rPr lang="ru-RU" sz="2000" dirty="0">
                <a:solidFill>
                  <a:srgbClr val="FFFF00"/>
                </a:solidFill>
                <a:effectLst/>
              </a:rPr>
              <a:t/>
            </a:r>
            <a:br>
              <a:rPr lang="ru-RU" sz="2000" dirty="0">
                <a:solidFill>
                  <a:srgbClr val="FFFF00"/>
                </a:solidFill>
                <a:effectLst/>
              </a:rPr>
            </a:br>
            <a:endParaRPr lang="ru-RU" sz="2000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67544" y="2060848"/>
            <a:ext cx="3008313" cy="4353347"/>
          </a:xfrm>
        </p:spPr>
        <p:txBody>
          <a:bodyPr/>
          <a:lstStyle/>
          <a:p>
            <a:r>
              <a:rPr lang="ru-RU" sz="2000" dirty="0"/>
              <a:t>- Какой музыкальный инструмент нужен скрипачу?</a:t>
            </a:r>
          </a:p>
          <a:p>
            <a:r>
              <a:rPr lang="ru-RU" sz="2000" dirty="0"/>
              <a:t>- Какой музыкальный инструмент нужен балалаечнику?</a:t>
            </a:r>
          </a:p>
          <a:p>
            <a:r>
              <a:rPr lang="ru-RU" sz="2000" dirty="0"/>
              <a:t>- Какой музыкальный инструмент у флейтистки?</a:t>
            </a:r>
          </a:p>
          <a:p>
            <a:r>
              <a:rPr lang="ru-RU" sz="2000" dirty="0"/>
              <a:t>- А у барабанщика?</a:t>
            </a:r>
          </a:p>
          <a:p>
            <a:r>
              <a:rPr lang="ru-RU" sz="2000" dirty="0"/>
              <a:t>- Какой музыкальный инструмент нужен гармонисту?</a:t>
            </a:r>
          </a:p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7831794"/>
              </p:ext>
            </p:extLst>
          </p:nvPr>
        </p:nvGraphicFramePr>
        <p:xfrm>
          <a:off x="4211960" y="332656"/>
          <a:ext cx="4466390" cy="61786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6564"/>
                <a:gridCol w="744398"/>
                <a:gridCol w="744398"/>
                <a:gridCol w="744398"/>
                <a:gridCol w="682234"/>
                <a:gridCol w="744398"/>
              </a:tblGrid>
              <a:tr h="10297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Р</a:t>
                      </a:r>
                      <a:endParaRPr lang="ru-RU" sz="800" dirty="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И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 marL="3816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3816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П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К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А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Б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</a:tr>
              <a:tr h="10297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К</a:t>
                      </a:r>
                      <a:endParaRPr lang="ru-RU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А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 marL="3816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3816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А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012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А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</a:tr>
              <a:tr h="10297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С</a:t>
                      </a:r>
                      <a:endParaRPr lang="ru-RU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Й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 marL="3816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3816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Б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Ф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012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</a:endParaRPr>
                    </a:p>
                    <a:p>
                      <a:pPr marL="2019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Е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</a:tr>
              <a:tr h="10297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А</a:t>
                      </a:r>
                      <a:endParaRPr lang="ru-RU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К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 marL="3816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А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А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012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Р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019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Й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</a:tr>
              <a:tr h="10297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3816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Б</a:t>
                      </a:r>
                      <a:endParaRPr lang="ru-RU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А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 marL="3816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Р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Г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012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М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0193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Т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</a:tr>
              <a:tr h="10297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3816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А</a:t>
                      </a:r>
                      <a:endParaRPr lang="ru-RU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Н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 marL="38163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Ь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Н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800">
                        <a:effectLst/>
                      </a:endParaRPr>
                    </a:p>
                    <a:p>
                      <a:pPr marL="2012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О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</a:endParaRPr>
                    </a:p>
                    <a:p>
                      <a:pPr marL="2914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А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39" marR="4893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18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980728"/>
            <a:ext cx="784887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FFFF00"/>
                </a:solidFill>
              </a:rPr>
              <a:t>8. Соедини слова линиями</a:t>
            </a:r>
            <a:r>
              <a:rPr lang="ru-RU" sz="4000" b="1" dirty="0" smtClean="0">
                <a:solidFill>
                  <a:srgbClr val="FFFF00"/>
                </a:solidFill>
              </a:rPr>
              <a:t>:</a:t>
            </a:r>
          </a:p>
          <a:p>
            <a:endParaRPr lang="ru-RU" sz="40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ru-RU" sz="3200" dirty="0"/>
          </a:p>
          <a:p>
            <a:r>
              <a:rPr lang="ru-RU" sz="3200" dirty="0"/>
              <a:t>ДЕТЕНЫШИ	</a:t>
            </a:r>
            <a:r>
              <a:rPr lang="ru-RU" sz="3200" dirty="0" smtClean="0"/>
              <a:t>                             У РЫБ</a:t>
            </a:r>
          </a:p>
          <a:p>
            <a:endParaRPr lang="ru-RU" sz="3200" dirty="0"/>
          </a:p>
          <a:p>
            <a:r>
              <a:rPr lang="ru-RU" sz="3200" dirty="0" smtClean="0"/>
              <a:t>ПТЕНЦЫ      </a:t>
            </a:r>
            <a:r>
              <a:rPr lang="ru-RU" sz="3200" dirty="0"/>
              <a:t>	</a:t>
            </a:r>
            <a:r>
              <a:rPr lang="ru-RU" sz="3200" dirty="0" smtClean="0"/>
              <a:t>                             У ЗВЕРЕЙ</a:t>
            </a:r>
          </a:p>
          <a:p>
            <a:endParaRPr lang="ru-RU" sz="3200" dirty="0"/>
          </a:p>
          <a:p>
            <a:r>
              <a:rPr lang="ru-RU" sz="3200" dirty="0"/>
              <a:t>МАЛЬКИ	</a:t>
            </a:r>
            <a:r>
              <a:rPr lang="ru-RU" sz="3200" dirty="0" smtClean="0"/>
              <a:t>                                      У </a:t>
            </a:r>
            <a:r>
              <a:rPr lang="ru-RU" sz="3200" dirty="0"/>
              <a:t>ПТИЦ</a:t>
            </a:r>
          </a:p>
        </p:txBody>
      </p:sp>
    </p:spTree>
    <p:extLst>
      <p:ext uri="{BB962C8B-B14F-4D97-AF65-F5344CB8AC3E}">
        <p14:creationId xmlns:p14="http://schemas.microsoft.com/office/powerpoint/2010/main" val="41327757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103</TotalTime>
  <Words>554</Words>
  <Application>Microsoft Office PowerPoint</Application>
  <PresentationFormat>Экран (4:3)</PresentationFormat>
  <Paragraphs>259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Апекс</vt:lpstr>
      <vt:lpstr>       </vt:lpstr>
      <vt:lpstr>1.Первое задание похоже на судоку.</vt:lpstr>
      <vt:lpstr>Презентация PowerPoint</vt:lpstr>
      <vt:lpstr>3. Заполни таблицу. В какую графу надо записать каждое слово? </vt:lpstr>
      <vt:lpstr>4. Раздели слова на две группы:</vt:lpstr>
      <vt:lpstr>Презентация PowerPoint</vt:lpstr>
      <vt:lpstr>Презентация PowerPoint</vt:lpstr>
      <vt:lpstr>7. Какие музыкальные инструменты нужны музыкантам?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1.Первое задание похоже на судоку</dc:title>
  <dc:creator>Ирина</dc:creator>
  <cp:lastModifiedBy>Ирина</cp:lastModifiedBy>
  <cp:revision>15</cp:revision>
  <dcterms:created xsi:type="dcterms:W3CDTF">2024-10-23T16:57:11Z</dcterms:created>
  <dcterms:modified xsi:type="dcterms:W3CDTF">2024-10-23T19:16:56Z</dcterms:modified>
</cp:coreProperties>
</file>