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9"/>
  </p:notesMasterIdLst>
  <p:sldIdLst>
    <p:sldId id="310" r:id="rId3"/>
    <p:sldId id="260" r:id="rId4"/>
    <p:sldId id="306" r:id="rId5"/>
    <p:sldId id="283" r:id="rId6"/>
    <p:sldId id="309" r:id="rId7"/>
    <p:sldId id="282" r:id="rId8"/>
    <p:sldId id="307" r:id="rId9"/>
    <p:sldId id="293" r:id="rId10"/>
    <p:sldId id="302" r:id="rId11"/>
    <p:sldId id="301" r:id="rId12"/>
    <p:sldId id="303" r:id="rId13"/>
    <p:sldId id="305" r:id="rId14"/>
    <p:sldId id="299" r:id="rId15"/>
    <p:sldId id="308" r:id="rId16"/>
    <p:sldId id="300" r:id="rId17"/>
    <p:sldId id="311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6B2F"/>
    <a:srgbClr val="C0D597"/>
    <a:srgbClr val="9BBB59"/>
    <a:srgbClr val="DEE9C9"/>
    <a:srgbClr val="A7B882"/>
    <a:srgbClr val="4A25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3" autoAdjust="0"/>
    <p:restoredTop sz="94660"/>
  </p:normalViewPr>
  <p:slideViewPr>
    <p:cSldViewPr>
      <p:cViewPr>
        <p:scale>
          <a:sx n="60" d="100"/>
          <a:sy n="60" d="100"/>
        </p:scale>
        <p:origin x="-1470" y="-105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CB59A-1C10-44D9-8DE8-13C0041EAC32}" type="datetimeFigureOut">
              <a:rPr lang="ru-RU" smtClean="0"/>
              <a:t>12.07.2024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C1BA1-049B-41E1-B97E-D57739C9CCA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610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68681-29FD-449C-94B3-EDED9152E235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42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7E1073-5B3B-451E-B8DF-257ECB92FCC6}" type="slidenum">
              <a:rPr lang="ru-RU" smtClean="0">
                <a:latin typeface="Arial" pitchFamily="34" charset="0"/>
              </a:rPr>
              <a:pPr/>
              <a:t>9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6FF66E9-4606-4DAC-92F1-3DDECE1E4DEB}" type="slidenum">
              <a:rPr lang="ru-RU" smtClean="0">
                <a:latin typeface="Arial" pitchFamily="34" charset="0"/>
              </a:rPr>
              <a:pPr/>
              <a:t>11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6FF66E9-4606-4DAC-92F1-3DDECE1E4DEB}" type="slidenum">
              <a:rPr lang="ru-RU" smtClean="0">
                <a:latin typeface="Arial" pitchFamily="34" charset="0"/>
              </a:rPr>
              <a:pPr/>
              <a:t>12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Галлий – крайне необычный металл серебристого цвета: он хрупкий как стекло, плавится при комнатной температуре и при этом чрезвычайно агрессивен к другим металлам.</a:t>
            </a:r>
          </a:p>
          <a:p>
            <a:r>
              <a:rPr lang="ru-RU" dirty="0" smtClean="0"/>
              <a:t>Особенно опасен галлий для меди и алюминия: он «пропитывает» их насквозь, попадая в кристаллическую решетку. Металлы окисляются и потом рассыпаются. Используется в соединении например с мышьяком в качестве полупроводника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C1BA1-049B-41E1-B97E-D57739C9CCAB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833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411560" y="2409732"/>
            <a:ext cx="6400800" cy="486054"/>
          </a:xfrm>
        </p:spPr>
        <p:txBody>
          <a:bodyPr/>
          <a:lstStyle>
            <a:lvl1pPr marL="342900" indent="-342900" algn="ctr">
              <a:spcBef>
                <a:spcPct val="20000"/>
              </a:spcBef>
              <a:buNone/>
              <a:defRPr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marL="342900" indent="-342900" algn="ctr">
              <a:spcBef>
                <a:spcPct val="20000"/>
              </a:spcBef>
            </a:pPr>
            <a:r>
              <a:rPr lang="ru-RU" sz="3200" dirty="0" smtClean="0">
                <a:latin typeface="Arial" charset="0"/>
              </a:rPr>
              <a:t>по предмету, теме</a:t>
            </a:r>
            <a:endParaRPr lang="ru-RU" sz="3200" dirty="0">
              <a:latin typeface="Arial" charset="0"/>
            </a:endParaRP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31662-8875-4E84-BC6B-F057167AD8AA}" type="datetimeFigureOut">
              <a:rPr lang="ru-RU" smtClean="0">
                <a:solidFill>
                  <a:srgbClr val="4A2500"/>
                </a:solidFill>
              </a:rPr>
              <a:pPr/>
              <a:t>12.07.2024</a:t>
            </a:fld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A61F3-101E-4C70-910F-5EEC02D723F2}" type="slidenum">
              <a:rPr lang="ru-RU" smtClean="0">
                <a:solidFill>
                  <a:srgbClr val="4A2500"/>
                </a:solidFill>
              </a:rPr>
              <a:pPr/>
              <a:t>‹#›</a:t>
            </a:fld>
            <a:endParaRPr lang="ru-RU" dirty="0">
              <a:solidFill>
                <a:srgbClr val="4A2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856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вод отве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31662-8875-4E84-BC6B-F057167AD8AA}" type="datetimeFigureOut">
              <a:rPr lang="ru-RU" smtClean="0">
                <a:solidFill>
                  <a:srgbClr val="4A2500"/>
                </a:solidFill>
              </a:rPr>
              <a:pPr/>
              <a:t>12.07.2024</a:t>
            </a:fld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61F3-101E-4C70-910F-5EEC02D723F2}" type="slidenum">
              <a:rPr lang="ru-RU" smtClean="0">
                <a:solidFill>
                  <a:srgbClr val="4A2500"/>
                </a:solidFill>
              </a:rPr>
              <a:pPr/>
              <a:t>‹#›</a:t>
            </a:fld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1043608" y="1491631"/>
            <a:ext cx="7704856" cy="24302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43608" y="87474"/>
            <a:ext cx="7704856" cy="1073944"/>
          </a:xfrm>
        </p:spPr>
        <p:txBody>
          <a:bodyPr anchor="t"/>
          <a:lstStyle>
            <a:lvl1pPr algn="l">
              <a:defRPr b="0"/>
            </a:lvl1pPr>
          </a:lstStyle>
          <a:p>
            <a:r>
              <a:rPr lang="ru-RU" sz="4400" dirty="0" smtClean="0">
                <a:solidFill>
                  <a:schemeClr val="tx2"/>
                </a:solidFill>
                <a:latin typeface="Arial" charset="0"/>
              </a:rPr>
              <a:t>Текст задания</a:t>
            </a:r>
            <a:endParaRPr lang="ru-RU" sz="4400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040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нформацион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31662-8875-4E84-BC6B-F057167AD8AA}" type="datetimeFigureOut">
              <a:rPr lang="ru-RU" smtClean="0">
                <a:solidFill>
                  <a:srgbClr val="4A2500"/>
                </a:solidFill>
              </a:rPr>
              <a:pPr/>
              <a:t>12.07.2024</a:t>
            </a:fld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61F3-101E-4C70-910F-5EEC02D723F2}" type="slidenum">
              <a:rPr lang="ru-RU" smtClean="0">
                <a:solidFill>
                  <a:srgbClr val="4A2500"/>
                </a:solidFill>
              </a:rPr>
              <a:pPr/>
              <a:t>‹#›</a:t>
            </a:fld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66800" y="228600"/>
            <a:ext cx="7543800" cy="1073944"/>
          </a:xfrm>
        </p:spPr>
        <p:txBody>
          <a:bodyPr anchor="t"/>
          <a:lstStyle>
            <a:lvl1pPr>
              <a:defRPr b="0"/>
            </a:lvl1pPr>
          </a:lstStyle>
          <a:p>
            <a:r>
              <a:rPr lang="ru-RU" dirty="0" smtClean="0"/>
              <a:t>Текст заголовка</a:t>
            </a:r>
            <a:endParaRPr lang="ru-RU" dirty="0"/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1043608" y="1491630"/>
            <a:ext cx="7643192" cy="297033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9150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31662-8875-4E84-BC6B-F057167AD8AA}" type="datetimeFigureOut">
              <a:rPr lang="ru-RU" smtClean="0">
                <a:solidFill>
                  <a:srgbClr val="4A2500"/>
                </a:solidFill>
              </a:rPr>
              <a:pPr/>
              <a:t>12.07.2024</a:t>
            </a:fld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A61F3-101E-4C70-910F-5EEC02D723F2}" type="slidenum">
              <a:rPr lang="ru-RU" smtClean="0">
                <a:solidFill>
                  <a:srgbClr val="4A2500"/>
                </a:solidFill>
              </a:rPr>
              <a:pPr/>
              <a:t>‹#›</a:t>
            </a:fld>
            <a:endParaRPr lang="ru-RU" dirty="0">
              <a:solidFill>
                <a:srgbClr val="4A2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247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44AF-FE60-4547-9889-65D21C0B7E1D}" type="datetimeFigureOut">
              <a:rPr lang="ru-RU" smtClean="0">
                <a:solidFill>
                  <a:srgbClr val="4A2500"/>
                </a:solidFill>
              </a:rPr>
              <a:pPr/>
              <a:t>12.07.2024</a:t>
            </a:fld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074BC-12C2-48DA-852B-706AEC6FBBB7}" type="slidenum">
              <a:rPr lang="ru-RU" smtClean="0">
                <a:solidFill>
                  <a:srgbClr val="4A2500"/>
                </a:solidFill>
              </a:rPr>
              <a:pPr/>
              <a:t>‹#›</a:t>
            </a:fld>
            <a:endParaRPr lang="ru-RU" dirty="0">
              <a:solidFill>
                <a:srgbClr val="4A2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91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171450"/>
            <a:ext cx="7086600" cy="10858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61988" y="1428750"/>
            <a:ext cx="38100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24388" y="1428750"/>
            <a:ext cx="3810000" cy="3086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479941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9941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9941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75BB3-1CF9-4E45-9375-D3D24E29C1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0561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дание и отве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43608" y="87474"/>
            <a:ext cx="7776864" cy="1073944"/>
          </a:xfrm>
        </p:spPr>
        <p:txBody>
          <a:bodyPr anchor="t"/>
          <a:lstStyle>
            <a:lvl1pPr algn="l">
              <a:defRPr b="0"/>
            </a:lvl1pPr>
          </a:lstStyle>
          <a:p>
            <a:r>
              <a:rPr lang="ru-RU" sz="4400" dirty="0" smtClean="0">
                <a:solidFill>
                  <a:schemeClr val="tx2"/>
                </a:solidFill>
                <a:latin typeface="Arial" charset="0"/>
              </a:rPr>
              <a:t>Текст задания</a:t>
            </a:r>
            <a:endParaRPr lang="ru-RU" sz="4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1276672" y="1485900"/>
            <a:ext cx="7543800" cy="383772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lang="ru-RU" sz="2400" dirty="0" smtClean="0">
                <a:latin typeface="Arial" charset="0"/>
              </a:rPr>
              <a:t>Вариант ответа № 1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31662-8875-4E84-BC6B-F057167AD8AA}" type="datetimeFigureOut">
              <a:rPr lang="ru-RU" smtClean="0">
                <a:solidFill>
                  <a:srgbClr val="4A2500"/>
                </a:solidFill>
              </a:rPr>
              <a:pPr/>
              <a:t>12.07.2024</a:t>
            </a:fld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A61F3-101E-4C70-910F-5EEC02D723F2}" type="slidenum">
              <a:rPr lang="ru-RU" smtClean="0">
                <a:solidFill>
                  <a:srgbClr val="4A2500"/>
                </a:solidFill>
              </a:rPr>
              <a:pPr/>
              <a:t>‹#›</a:t>
            </a:fld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7" name="Содержимое 2"/>
          <p:cNvSpPr>
            <a:spLocks noGrp="1"/>
          </p:cNvSpPr>
          <p:nvPr>
            <p:ph idx="13" hasCustomPrompt="1"/>
          </p:nvPr>
        </p:nvSpPr>
        <p:spPr>
          <a:xfrm>
            <a:off x="1276672" y="1961373"/>
            <a:ext cx="7543800" cy="383772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lang="ru-RU" sz="2400" dirty="0" smtClean="0">
                <a:latin typeface="Arial" charset="0"/>
              </a:rPr>
              <a:t>Вариант ответа № 2</a:t>
            </a:r>
          </a:p>
        </p:txBody>
      </p:sp>
      <p:sp>
        <p:nvSpPr>
          <p:cNvPr id="8" name="Содержимое 2"/>
          <p:cNvSpPr>
            <a:spLocks noGrp="1"/>
          </p:cNvSpPr>
          <p:nvPr>
            <p:ph idx="14" hasCustomPrompt="1"/>
          </p:nvPr>
        </p:nvSpPr>
        <p:spPr>
          <a:xfrm>
            <a:off x="1276672" y="2436846"/>
            <a:ext cx="7543800" cy="383772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lang="ru-RU" sz="2400" dirty="0" smtClean="0">
                <a:latin typeface="Arial" charset="0"/>
              </a:rPr>
              <a:t>Вариант ответа № 3</a:t>
            </a:r>
          </a:p>
        </p:txBody>
      </p:sp>
      <p:sp>
        <p:nvSpPr>
          <p:cNvPr id="9" name="Содержимое 2"/>
          <p:cNvSpPr>
            <a:spLocks noGrp="1"/>
          </p:cNvSpPr>
          <p:nvPr>
            <p:ph idx="15" hasCustomPrompt="1"/>
          </p:nvPr>
        </p:nvSpPr>
        <p:spPr>
          <a:xfrm>
            <a:off x="1276672" y="2912319"/>
            <a:ext cx="7543800" cy="383772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lang="ru-RU" sz="2400" dirty="0" smtClean="0">
                <a:latin typeface="Arial" charset="0"/>
              </a:rPr>
              <a:t>Вариант ответа № 4</a:t>
            </a:r>
          </a:p>
        </p:txBody>
      </p:sp>
      <p:sp>
        <p:nvSpPr>
          <p:cNvPr id="10" name="Содержимое 2"/>
          <p:cNvSpPr>
            <a:spLocks noGrp="1"/>
          </p:cNvSpPr>
          <p:nvPr>
            <p:ph idx="16" hasCustomPrompt="1"/>
          </p:nvPr>
        </p:nvSpPr>
        <p:spPr>
          <a:xfrm>
            <a:off x="1276672" y="3387792"/>
            <a:ext cx="7543800" cy="383772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lang="ru-RU" sz="2400" dirty="0" smtClean="0">
                <a:latin typeface="Arial" charset="0"/>
              </a:rPr>
              <a:t>Вариант ответа № 5</a:t>
            </a:r>
          </a:p>
        </p:txBody>
      </p:sp>
      <p:sp>
        <p:nvSpPr>
          <p:cNvPr id="11" name="Содержимое 2"/>
          <p:cNvSpPr>
            <a:spLocks noGrp="1"/>
          </p:cNvSpPr>
          <p:nvPr>
            <p:ph idx="17" hasCustomPrompt="1"/>
          </p:nvPr>
        </p:nvSpPr>
        <p:spPr>
          <a:xfrm>
            <a:off x="1276672" y="3863265"/>
            <a:ext cx="7543800" cy="383772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lang="ru-RU" sz="2400" dirty="0" smtClean="0">
                <a:latin typeface="Arial" charset="0"/>
              </a:rPr>
              <a:t>Вариант ответа № 6</a:t>
            </a:r>
          </a:p>
        </p:txBody>
      </p:sp>
    </p:spTree>
    <p:extLst>
      <p:ext uri="{BB962C8B-B14F-4D97-AF65-F5344CB8AC3E}">
        <p14:creationId xmlns:p14="http://schemas.microsoft.com/office/powerpoint/2010/main" val="2483536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еремещаемые объе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31662-8875-4E84-BC6B-F057167AD8AA}" type="datetimeFigureOut">
              <a:rPr lang="ru-RU" smtClean="0">
                <a:solidFill>
                  <a:srgbClr val="4A2500"/>
                </a:solidFill>
              </a:rPr>
              <a:pPr/>
              <a:t>12.07.2024</a:t>
            </a:fld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61F3-101E-4C70-910F-5EEC02D723F2}" type="slidenum">
              <a:rPr lang="ru-RU" smtClean="0">
                <a:solidFill>
                  <a:srgbClr val="4A2500"/>
                </a:solidFill>
              </a:rPr>
              <a:pPr/>
              <a:t>‹#›</a:t>
            </a:fld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43608" y="87474"/>
            <a:ext cx="7776864" cy="1073944"/>
          </a:xfrm>
        </p:spPr>
        <p:txBody>
          <a:bodyPr anchor="t"/>
          <a:lstStyle>
            <a:lvl1pPr algn="l">
              <a:defRPr b="0"/>
            </a:lvl1pPr>
          </a:lstStyle>
          <a:p>
            <a:r>
              <a:rPr lang="ru-RU" sz="4400" dirty="0" smtClean="0">
                <a:solidFill>
                  <a:schemeClr val="tx2"/>
                </a:solidFill>
                <a:latin typeface="Arial" charset="0"/>
              </a:rPr>
              <a:t>Текст задания</a:t>
            </a:r>
            <a:endParaRPr lang="ru-RU" sz="4400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71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вод отве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31662-8875-4E84-BC6B-F057167AD8AA}" type="datetimeFigureOut">
              <a:rPr lang="ru-RU" smtClean="0">
                <a:solidFill>
                  <a:srgbClr val="4A2500"/>
                </a:solidFill>
              </a:rPr>
              <a:pPr/>
              <a:t>12.07.2024</a:t>
            </a:fld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61F3-101E-4C70-910F-5EEC02D723F2}" type="slidenum">
              <a:rPr lang="ru-RU" smtClean="0">
                <a:solidFill>
                  <a:srgbClr val="4A2500"/>
                </a:solidFill>
              </a:rPr>
              <a:pPr/>
              <a:t>‹#›</a:t>
            </a:fld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1043608" y="1491631"/>
            <a:ext cx="7704856" cy="24302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43608" y="87474"/>
            <a:ext cx="7704856" cy="1073944"/>
          </a:xfrm>
        </p:spPr>
        <p:txBody>
          <a:bodyPr anchor="t"/>
          <a:lstStyle>
            <a:lvl1pPr algn="l">
              <a:defRPr b="0"/>
            </a:lvl1pPr>
          </a:lstStyle>
          <a:p>
            <a:r>
              <a:rPr lang="ru-RU" sz="4400" dirty="0" smtClean="0">
                <a:solidFill>
                  <a:schemeClr val="tx2"/>
                </a:solidFill>
                <a:latin typeface="Arial" charset="0"/>
              </a:rPr>
              <a:t>Текст задания</a:t>
            </a:r>
            <a:endParaRPr lang="ru-RU" sz="4400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546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нформацион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31662-8875-4E84-BC6B-F057167AD8AA}" type="datetimeFigureOut">
              <a:rPr lang="ru-RU" smtClean="0">
                <a:solidFill>
                  <a:srgbClr val="4A2500"/>
                </a:solidFill>
              </a:rPr>
              <a:pPr/>
              <a:t>12.07.2024</a:t>
            </a:fld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61F3-101E-4C70-910F-5EEC02D723F2}" type="slidenum">
              <a:rPr lang="ru-RU" smtClean="0">
                <a:solidFill>
                  <a:srgbClr val="4A2500"/>
                </a:solidFill>
              </a:rPr>
              <a:pPr/>
              <a:t>‹#›</a:t>
            </a:fld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66800" y="228600"/>
            <a:ext cx="7543800" cy="1073944"/>
          </a:xfrm>
        </p:spPr>
        <p:txBody>
          <a:bodyPr anchor="t"/>
          <a:lstStyle>
            <a:lvl1pPr>
              <a:defRPr b="0"/>
            </a:lvl1pPr>
          </a:lstStyle>
          <a:p>
            <a:r>
              <a:rPr lang="ru-RU" dirty="0" smtClean="0"/>
              <a:t>Текст заголовка</a:t>
            </a:r>
            <a:endParaRPr lang="ru-RU" dirty="0"/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1043608" y="1491630"/>
            <a:ext cx="7643192" cy="297033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6679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31662-8875-4E84-BC6B-F057167AD8AA}" type="datetimeFigureOut">
              <a:rPr lang="ru-RU" smtClean="0">
                <a:solidFill>
                  <a:srgbClr val="4A2500"/>
                </a:solidFill>
              </a:rPr>
              <a:pPr/>
              <a:t>12.07.2024</a:t>
            </a:fld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A61F3-101E-4C70-910F-5EEC02D723F2}" type="slidenum">
              <a:rPr lang="ru-RU" smtClean="0">
                <a:solidFill>
                  <a:srgbClr val="4A2500"/>
                </a:solidFill>
              </a:rPr>
              <a:pPr/>
              <a:t>‹#›</a:t>
            </a:fld>
            <a:endParaRPr lang="ru-RU" dirty="0">
              <a:solidFill>
                <a:srgbClr val="4A2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306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411560" y="2409732"/>
            <a:ext cx="6400800" cy="486054"/>
          </a:xfrm>
        </p:spPr>
        <p:txBody>
          <a:bodyPr/>
          <a:lstStyle>
            <a:lvl1pPr marL="342900" indent="-342900" algn="ctr">
              <a:spcBef>
                <a:spcPct val="20000"/>
              </a:spcBef>
              <a:buNone/>
              <a:defRPr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marL="342900" indent="-342900" algn="ctr">
              <a:spcBef>
                <a:spcPct val="20000"/>
              </a:spcBef>
            </a:pPr>
            <a:r>
              <a:rPr lang="ru-RU" sz="3200" dirty="0" smtClean="0">
                <a:latin typeface="Arial" charset="0"/>
              </a:rPr>
              <a:t>по предмету, теме</a:t>
            </a:r>
            <a:endParaRPr lang="ru-RU" sz="3200" dirty="0">
              <a:latin typeface="Arial" charset="0"/>
            </a:endParaRP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31662-8875-4E84-BC6B-F057167AD8AA}" type="datetimeFigureOut">
              <a:rPr lang="ru-RU" smtClean="0">
                <a:solidFill>
                  <a:srgbClr val="4A2500"/>
                </a:solidFill>
              </a:rPr>
              <a:pPr/>
              <a:t>12.07.2024</a:t>
            </a:fld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A61F3-101E-4C70-910F-5EEC02D723F2}" type="slidenum">
              <a:rPr lang="ru-RU" smtClean="0">
                <a:solidFill>
                  <a:srgbClr val="4A2500"/>
                </a:solidFill>
              </a:rPr>
              <a:pPr/>
              <a:t>‹#›</a:t>
            </a:fld>
            <a:endParaRPr lang="ru-RU" dirty="0">
              <a:solidFill>
                <a:srgbClr val="4A2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187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дание и отве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43608" y="87474"/>
            <a:ext cx="7776864" cy="1073944"/>
          </a:xfrm>
        </p:spPr>
        <p:txBody>
          <a:bodyPr anchor="t"/>
          <a:lstStyle>
            <a:lvl1pPr algn="l">
              <a:defRPr b="0"/>
            </a:lvl1pPr>
          </a:lstStyle>
          <a:p>
            <a:r>
              <a:rPr lang="ru-RU" sz="4400" dirty="0" smtClean="0">
                <a:solidFill>
                  <a:schemeClr val="tx2"/>
                </a:solidFill>
                <a:latin typeface="Arial" charset="0"/>
              </a:rPr>
              <a:t>Текст задания</a:t>
            </a:r>
            <a:endParaRPr lang="ru-RU" sz="4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1276672" y="1485900"/>
            <a:ext cx="7543800" cy="383772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lang="ru-RU" sz="2400" dirty="0" smtClean="0">
                <a:latin typeface="Arial" charset="0"/>
              </a:rPr>
              <a:t>Вариант ответа № 1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31662-8875-4E84-BC6B-F057167AD8AA}" type="datetimeFigureOut">
              <a:rPr lang="ru-RU" smtClean="0">
                <a:solidFill>
                  <a:srgbClr val="4A2500"/>
                </a:solidFill>
              </a:rPr>
              <a:pPr/>
              <a:t>12.07.2024</a:t>
            </a:fld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A61F3-101E-4C70-910F-5EEC02D723F2}" type="slidenum">
              <a:rPr lang="ru-RU" smtClean="0">
                <a:solidFill>
                  <a:srgbClr val="4A2500"/>
                </a:solidFill>
              </a:rPr>
              <a:pPr/>
              <a:t>‹#›</a:t>
            </a:fld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7" name="Содержимое 2"/>
          <p:cNvSpPr>
            <a:spLocks noGrp="1"/>
          </p:cNvSpPr>
          <p:nvPr>
            <p:ph idx="13" hasCustomPrompt="1"/>
          </p:nvPr>
        </p:nvSpPr>
        <p:spPr>
          <a:xfrm>
            <a:off x="1276672" y="1961373"/>
            <a:ext cx="7543800" cy="383772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lang="ru-RU" sz="2400" dirty="0" smtClean="0">
                <a:latin typeface="Arial" charset="0"/>
              </a:rPr>
              <a:t>Вариант ответа № 2</a:t>
            </a:r>
          </a:p>
        </p:txBody>
      </p:sp>
      <p:sp>
        <p:nvSpPr>
          <p:cNvPr id="8" name="Содержимое 2"/>
          <p:cNvSpPr>
            <a:spLocks noGrp="1"/>
          </p:cNvSpPr>
          <p:nvPr>
            <p:ph idx="14" hasCustomPrompt="1"/>
          </p:nvPr>
        </p:nvSpPr>
        <p:spPr>
          <a:xfrm>
            <a:off x="1276672" y="2436846"/>
            <a:ext cx="7543800" cy="383772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lang="ru-RU" sz="2400" dirty="0" smtClean="0">
                <a:latin typeface="Arial" charset="0"/>
              </a:rPr>
              <a:t>Вариант ответа № 3</a:t>
            </a:r>
          </a:p>
        </p:txBody>
      </p:sp>
      <p:sp>
        <p:nvSpPr>
          <p:cNvPr id="9" name="Содержимое 2"/>
          <p:cNvSpPr>
            <a:spLocks noGrp="1"/>
          </p:cNvSpPr>
          <p:nvPr>
            <p:ph idx="15" hasCustomPrompt="1"/>
          </p:nvPr>
        </p:nvSpPr>
        <p:spPr>
          <a:xfrm>
            <a:off x="1276672" y="2912319"/>
            <a:ext cx="7543800" cy="383772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lang="ru-RU" sz="2400" dirty="0" smtClean="0">
                <a:latin typeface="Arial" charset="0"/>
              </a:rPr>
              <a:t>Вариант ответа № 4</a:t>
            </a:r>
          </a:p>
        </p:txBody>
      </p:sp>
      <p:sp>
        <p:nvSpPr>
          <p:cNvPr id="10" name="Содержимое 2"/>
          <p:cNvSpPr>
            <a:spLocks noGrp="1"/>
          </p:cNvSpPr>
          <p:nvPr>
            <p:ph idx="16" hasCustomPrompt="1"/>
          </p:nvPr>
        </p:nvSpPr>
        <p:spPr>
          <a:xfrm>
            <a:off x="1276672" y="3387792"/>
            <a:ext cx="7543800" cy="383772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lang="ru-RU" sz="2400" dirty="0" smtClean="0">
                <a:latin typeface="Arial" charset="0"/>
              </a:rPr>
              <a:t>Вариант ответа № 5</a:t>
            </a:r>
          </a:p>
        </p:txBody>
      </p:sp>
      <p:sp>
        <p:nvSpPr>
          <p:cNvPr id="11" name="Содержимое 2"/>
          <p:cNvSpPr>
            <a:spLocks noGrp="1"/>
          </p:cNvSpPr>
          <p:nvPr>
            <p:ph idx="17" hasCustomPrompt="1"/>
          </p:nvPr>
        </p:nvSpPr>
        <p:spPr>
          <a:xfrm>
            <a:off x="1276672" y="3863265"/>
            <a:ext cx="7543800" cy="383772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lang="ru-RU" sz="2400" dirty="0" smtClean="0">
                <a:latin typeface="Arial" charset="0"/>
              </a:rPr>
              <a:t>Вариант ответа № 6</a:t>
            </a:r>
          </a:p>
        </p:txBody>
      </p:sp>
    </p:spTree>
    <p:extLst>
      <p:ext uri="{BB962C8B-B14F-4D97-AF65-F5344CB8AC3E}">
        <p14:creationId xmlns:p14="http://schemas.microsoft.com/office/powerpoint/2010/main" val="158100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еремещаемые объе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31662-8875-4E84-BC6B-F057167AD8AA}" type="datetimeFigureOut">
              <a:rPr lang="ru-RU" smtClean="0">
                <a:solidFill>
                  <a:srgbClr val="4A2500"/>
                </a:solidFill>
              </a:rPr>
              <a:pPr/>
              <a:t>12.07.2024</a:t>
            </a:fld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61F3-101E-4C70-910F-5EEC02D723F2}" type="slidenum">
              <a:rPr lang="ru-RU" smtClean="0">
                <a:solidFill>
                  <a:srgbClr val="4A2500"/>
                </a:solidFill>
              </a:rPr>
              <a:pPr/>
              <a:t>‹#›</a:t>
            </a:fld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43608" y="87474"/>
            <a:ext cx="7776864" cy="1073944"/>
          </a:xfrm>
        </p:spPr>
        <p:txBody>
          <a:bodyPr anchor="t"/>
          <a:lstStyle>
            <a:lvl1pPr algn="l">
              <a:defRPr b="0"/>
            </a:lvl1pPr>
          </a:lstStyle>
          <a:p>
            <a:r>
              <a:rPr lang="ru-RU" sz="4400" dirty="0" smtClean="0">
                <a:solidFill>
                  <a:schemeClr val="tx2"/>
                </a:solidFill>
                <a:latin typeface="Arial" charset="0"/>
              </a:rPr>
              <a:t>Текст задания</a:t>
            </a:r>
            <a:endParaRPr lang="ru-RU" sz="4400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195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5" y="4762"/>
            <a:ext cx="9140825" cy="5138738"/>
            <a:chOff x="0" y="4"/>
            <a:chExt cx="5758" cy="4316"/>
          </a:xfrm>
        </p:grpSpPr>
        <p:sp>
          <p:nvSpPr>
            <p:cNvPr id="71683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4A2500"/>
                </a:solidFill>
              </a:endParaRPr>
            </a:p>
          </p:txBody>
        </p:sp>
        <p:sp>
          <p:nvSpPr>
            <p:cNvPr id="71684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4A2500"/>
                </a:solidFill>
              </a:endParaRPr>
            </a:p>
          </p:txBody>
        </p:sp>
        <p:grpSp>
          <p:nvGrpSpPr>
            <p:cNvPr id="2058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71686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4A2500"/>
                  </a:solidFill>
                </a:endParaRPr>
              </a:p>
            </p:txBody>
          </p:sp>
          <p:sp>
            <p:nvSpPr>
              <p:cNvPr id="71687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4A2500"/>
                  </a:solidFill>
                </a:endParaRPr>
              </a:p>
            </p:txBody>
          </p:sp>
          <p:sp>
            <p:nvSpPr>
              <p:cNvPr id="71688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4A2500"/>
                  </a:solidFill>
                </a:endParaRPr>
              </a:p>
            </p:txBody>
          </p:sp>
          <p:sp>
            <p:nvSpPr>
              <p:cNvPr id="71689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4A2500"/>
                  </a:solidFill>
                </a:endParaRPr>
              </a:p>
            </p:txBody>
          </p:sp>
          <p:sp>
            <p:nvSpPr>
              <p:cNvPr id="71690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4A2500"/>
                  </a:solidFill>
                </a:endParaRPr>
              </a:p>
            </p:txBody>
          </p:sp>
          <p:sp>
            <p:nvSpPr>
              <p:cNvPr id="7169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4A2500"/>
                  </a:solidFill>
                </a:endParaRPr>
              </a:p>
            </p:txBody>
          </p:sp>
          <p:sp>
            <p:nvSpPr>
              <p:cNvPr id="71692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4A2500"/>
                  </a:solidFill>
                </a:endParaRPr>
              </a:p>
            </p:txBody>
          </p:sp>
          <p:sp>
            <p:nvSpPr>
              <p:cNvPr id="71693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4A2500"/>
                  </a:solidFill>
                </a:endParaRPr>
              </a:p>
            </p:txBody>
          </p:sp>
          <p:sp>
            <p:nvSpPr>
              <p:cNvPr id="7169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4A2500"/>
                  </a:solidFill>
                </a:endParaRPr>
              </a:p>
            </p:txBody>
          </p:sp>
        </p:grpSp>
      </p:grpSp>
      <p:sp>
        <p:nvSpPr>
          <p:cNvPr id="205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228600"/>
            <a:ext cx="7543800" cy="107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485900"/>
            <a:ext cx="7543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71697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0131662-8875-4E84-BC6B-F057167AD8AA}" type="datetimeFigureOut">
              <a:rPr lang="ru-RU" smtClean="0">
                <a:solidFill>
                  <a:srgbClr val="4A2500"/>
                </a:solidFill>
              </a:rPr>
              <a:pPr/>
              <a:t>12.07.2024</a:t>
            </a:fld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7169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7169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897A61F3-101E-4C70-910F-5EEC02D723F2}" type="slidenum">
              <a:rPr lang="ru-RU" smtClean="0">
                <a:solidFill>
                  <a:srgbClr val="4A2500"/>
                </a:solidFill>
              </a:rPr>
              <a:pPr/>
              <a:t>‹#›</a:t>
            </a:fld>
            <a:endParaRPr lang="ru-RU" dirty="0">
              <a:solidFill>
                <a:srgbClr val="4A25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0825" cy="5143500"/>
          </a:xfrm>
          <a:prstGeom prst="rect">
            <a:avLst/>
          </a:prstGeom>
        </p:spPr>
      </p:pic>
      <p:sp>
        <p:nvSpPr>
          <p:cNvPr id="7" name="Рамка 6"/>
          <p:cNvSpPr/>
          <p:nvPr/>
        </p:nvSpPr>
        <p:spPr>
          <a:xfrm>
            <a:off x="-2" y="4763"/>
            <a:ext cx="9140825" cy="5143500"/>
          </a:xfrm>
          <a:prstGeom prst="frame">
            <a:avLst>
              <a:gd name="adj1" fmla="val 3089"/>
            </a:avLst>
          </a:prstGeom>
          <a:solidFill>
            <a:srgbClr val="A7B88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4A2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15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5" y="4762"/>
            <a:ext cx="9140825" cy="5138738"/>
            <a:chOff x="0" y="4"/>
            <a:chExt cx="5758" cy="4316"/>
          </a:xfrm>
        </p:grpSpPr>
        <p:sp>
          <p:nvSpPr>
            <p:cNvPr id="71683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4A2500"/>
                </a:solidFill>
              </a:endParaRPr>
            </a:p>
          </p:txBody>
        </p:sp>
        <p:sp>
          <p:nvSpPr>
            <p:cNvPr id="71684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solidFill>
                  <a:srgbClr val="4A2500"/>
                </a:solidFill>
              </a:endParaRPr>
            </a:p>
          </p:txBody>
        </p:sp>
        <p:grpSp>
          <p:nvGrpSpPr>
            <p:cNvPr id="2058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71686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4A2500"/>
                  </a:solidFill>
                </a:endParaRPr>
              </a:p>
            </p:txBody>
          </p:sp>
          <p:sp>
            <p:nvSpPr>
              <p:cNvPr id="71687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4A2500"/>
                  </a:solidFill>
                </a:endParaRPr>
              </a:p>
            </p:txBody>
          </p:sp>
          <p:sp>
            <p:nvSpPr>
              <p:cNvPr id="71688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4A2500"/>
                  </a:solidFill>
                </a:endParaRPr>
              </a:p>
            </p:txBody>
          </p:sp>
          <p:sp>
            <p:nvSpPr>
              <p:cNvPr id="71689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4A2500"/>
                  </a:solidFill>
                </a:endParaRPr>
              </a:p>
            </p:txBody>
          </p:sp>
          <p:sp>
            <p:nvSpPr>
              <p:cNvPr id="71690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4A2500"/>
                  </a:solidFill>
                </a:endParaRPr>
              </a:p>
            </p:txBody>
          </p:sp>
          <p:sp>
            <p:nvSpPr>
              <p:cNvPr id="7169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4A2500"/>
                  </a:solidFill>
                </a:endParaRPr>
              </a:p>
            </p:txBody>
          </p:sp>
          <p:sp>
            <p:nvSpPr>
              <p:cNvPr id="71692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4A2500"/>
                  </a:solidFill>
                </a:endParaRPr>
              </a:p>
            </p:txBody>
          </p:sp>
          <p:sp>
            <p:nvSpPr>
              <p:cNvPr id="71693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4A2500"/>
                  </a:solidFill>
                </a:endParaRPr>
              </a:p>
            </p:txBody>
          </p:sp>
          <p:sp>
            <p:nvSpPr>
              <p:cNvPr id="7169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>
                  <a:solidFill>
                    <a:srgbClr val="4A2500"/>
                  </a:solidFill>
                </a:endParaRPr>
              </a:p>
            </p:txBody>
          </p:sp>
        </p:grpSp>
      </p:grpSp>
      <p:sp>
        <p:nvSpPr>
          <p:cNvPr id="205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228600"/>
            <a:ext cx="7543800" cy="107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485900"/>
            <a:ext cx="7543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71697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0131662-8875-4E84-BC6B-F057167AD8AA}" type="datetimeFigureOut">
              <a:rPr lang="ru-RU" smtClean="0">
                <a:solidFill>
                  <a:srgbClr val="4A2500"/>
                </a:solidFill>
              </a:rPr>
              <a:pPr/>
              <a:t>12.07.2024</a:t>
            </a:fld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7169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 dirty="0">
              <a:solidFill>
                <a:srgbClr val="4A2500"/>
              </a:solidFill>
            </a:endParaRPr>
          </a:p>
        </p:txBody>
      </p:sp>
      <p:sp>
        <p:nvSpPr>
          <p:cNvPr id="7169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897A61F3-101E-4C70-910F-5EEC02D723F2}" type="slidenum">
              <a:rPr lang="ru-RU" smtClean="0">
                <a:solidFill>
                  <a:srgbClr val="4A2500"/>
                </a:solidFill>
              </a:rPr>
              <a:pPr/>
              <a:t>‹#›</a:t>
            </a:fld>
            <a:endParaRPr lang="ru-RU" dirty="0">
              <a:solidFill>
                <a:srgbClr val="4A25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0825" cy="5143500"/>
          </a:xfrm>
          <a:prstGeom prst="rect">
            <a:avLst/>
          </a:prstGeom>
        </p:spPr>
      </p:pic>
      <p:sp>
        <p:nvSpPr>
          <p:cNvPr id="7" name="Рамка 6"/>
          <p:cNvSpPr/>
          <p:nvPr/>
        </p:nvSpPr>
        <p:spPr>
          <a:xfrm>
            <a:off x="-2" y="4763"/>
            <a:ext cx="9140825" cy="5143500"/>
          </a:xfrm>
          <a:prstGeom prst="frame">
            <a:avLst>
              <a:gd name="adj1" fmla="val 3089"/>
            </a:avLst>
          </a:prstGeom>
          <a:solidFill>
            <a:srgbClr val="A7B882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4A2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07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7" r:id="rId8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jpe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9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7654"/>
            <a:ext cx="3951817" cy="296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23528" y="195485"/>
            <a:ext cx="8496943" cy="864096"/>
          </a:xfrm>
          <a:prstGeom prst="roundRect">
            <a:avLst>
              <a:gd name="adj" fmla="val 13395"/>
            </a:avLst>
          </a:prstGeom>
          <a:gradFill rotWithShape="1">
            <a:gsLst>
              <a:gs pos="0">
                <a:srgbClr val="E1DFC1">
                  <a:tint val="50000"/>
                  <a:satMod val="300000"/>
                </a:srgbClr>
              </a:gs>
              <a:gs pos="35000">
                <a:srgbClr val="E1DFC1">
                  <a:tint val="37000"/>
                  <a:satMod val="300000"/>
                </a:srgbClr>
              </a:gs>
              <a:gs pos="100000">
                <a:srgbClr val="E1DFC1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E1DF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9C9800"/>
              </a:buClr>
              <a:buSzPct val="70000"/>
            </a:pPr>
            <a:r>
              <a:rPr lang="ru-RU" sz="3200" b="1" kern="0" dirty="0" smtClean="0">
                <a:solidFill>
                  <a:srgbClr val="326B2F"/>
                </a:solidFill>
              </a:rPr>
              <a:t> Металл плавится, воск плавиться</a:t>
            </a:r>
            <a:endParaRPr lang="ru-RU" sz="3200" b="1" dirty="0">
              <a:solidFill>
                <a:srgbClr val="326B2F"/>
              </a:solidFill>
              <a:latin typeface="Tahoma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184" y="303337"/>
            <a:ext cx="731520" cy="6483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5DBF1CE9-F983-4CDF-9BDC-C6D0500B4C87}"/>
              </a:ext>
            </a:extLst>
          </p:cNvPr>
          <p:cNvCxnSpPr>
            <a:cxnSpLocks/>
          </p:cNvCxnSpPr>
          <p:nvPr/>
        </p:nvCxnSpPr>
        <p:spPr>
          <a:xfrm>
            <a:off x="514114" y="1381451"/>
            <a:ext cx="8149590" cy="0"/>
          </a:xfrm>
          <a:prstGeom prst="line">
            <a:avLst/>
          </a:prstGeom>
          <a:noFill/>
          <a:ln w="76200" cap="flat" cmpd="thickThin" algn="ctr">
            <a:solidFill>
              <a:srgbClr val="326B2F"/>
            </a:solidFill>
            <a:prstDash val="solid"/>
          </a:ln>
          <a:effectLst/>
        </p:spPr>
      </p:cxn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" r="4924"/>
          <a:stretch/>
        </p:blipFill>
        <p:spPr bwMode="auto">
          <a:xfrm>
            <a:off x="4592020" y="1701213"/>
            <a:ext cx="3941136" cy="2962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40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nel"/>
          <p:cNvSpPr>
            <a:spLocks noChangeArrowheads="1"/>
          </p:cNvSpPr>
          <p:nvPr/>
        </p:nvSpPr>
        <p:spPr bwMode="auto">
          <a:xfrm>
            <a:off x="4658210" y="1551688"/>
            <a:ext cx="4287413" cy="3347853"/>
          </a:xfrm>
          <a:prstGeom prst="rect">
            <a:avLst/>
          </a:prstGeom>
          <a:solidFill>
            <a:srgbClr val="DEE9C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 dirty="0">
              <a:solidFill>
                <a:srgbClr val="BAC9D0"/>
              </a:solidFill>
              <a:latin typeface="Arial" charset="0"/>
            </a:endParaRPr>
          </a:p>
        </p:txBody>
      </p:sp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571501" y="4714875"/>
            <a:ext cx="10715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24" name="TextBox 9"/>
          <p:cNvSpPr txBox="1">
            <a:spLocks noChangeArrowheads="1"/>
          </p:cNvSpPr>
          <p:nvPr/>
        </p:nvSpPr>
        <p:spPr bwMode="auto">
          <a:xfrm>
            <a:off x="160177" y="1807639"/>
            <a:ext cx="24738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Поваренная соль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NaCl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5" name="TextBox 10"/>
          <p:cNvSpPr txBox="1">
            <a:spLocks noChangeArrowheads="1"/>
          </p:cNvSpPr>
          <p:nvPr/>
        </p:nvSpPr>
        <p:spPr bwMode="auto">
          <a:xfrm>
            <a:off x="5070" y="3435846"/>
            <a:ext cx="24738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Медный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купорос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CuSO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9pPr>
          </a:lstStyle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ru-RU" sz="3200" kern="0" dirty="0" smtClean="0">
                <a:solidFill>
                  <a:srgbClr val="326B2F"/>
                </a:solidFill>
                <a:latin typeface="+mn-lt"/>
                <a:ea typeface="+mn-ea"/>
                <a:cs typeface="+mn-cs"/>
              </a:rPr>
              <a:t>Диффузия</a:t>
            </a:r>
            <a:endParaRPr lang="ru-RU" sz="3200" kern="0" dirty="0">
              <a:solidFill>
                <a:srgbClr val="326B2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3528" y="123478"/>
            <a:ext cx="8496943" cy="864096"/>
          </a:xfrm>
          <a:prstGeom prst="roundRect">
            <a:avLst>
              <a:gd name="adj" fmla="val 13395"/>
            </a:avLst>
          </a:prstGeom>
          <a:gradFill rotWithShape="1">
            <a:gsLst>
              <a:gs pos="0">
                <a:srgbClr val="E1DFC1">
                  <a:tint val="50000"/>
                  <a:satMod val="300000"/>
                </a:srgbClr>
              </a:gs>
              <a:gs pos="35000">
                <a:srgbClr val="E1DFC1">
                  <a:tint val="37000"/>
                  <a:satMod val="300000"/>
                </a:srgbClr>
              </a:gs>
              <a:gs pos="100000">
                <a:srgbClr val="E1DFC1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E1DF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9C9800"/>
              </a:buClr>
              <a:buSzPct val="70000"/>
            </a:pPr>
            <a:r>
              <a:rPr lang="ru-RU" sz="3200" b="1" kern="0" dirty="0" smtClean="0">
                <a:solidFill>
                  <a:srgbClr val="326B2F"/>
                </a:solidFill>
                <a:latin typeface="Tahoma"/>
              </a:rPr>
              <a:t> </a:t>
            </a:r>
            <a:r>
              <a:rPr lang="ru-RU" sz="3200" b="1" kern="0" dirty="0" smtClean="0">
                <a:solidFill>
                  <a:srgbClr val="326B2F"/>
                </a:solidFill>
              </a:rPr>
              <a:t>Ионная решетка</a:t>
            </a:r>
            <a:endParaRPr lang="ru-RU" sz="3200" b="1" dirty="0">
              <a:solidFill>
                <a:srgbClr val="326B2F"/>
              </a:solidFill>
              <a:latin typeface="Tahoma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31329"/>
            <a:ext cx="731520" cy="6483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5DBF1CE9-F983-4CDF-9BDC-C6D0500B4C87}"/>
              </a:ext>
            </a:extLst>
          </p:cNvPr>
          <p:cNvCxnSpPr>
            <a:cxnSpLocks/>
          </p:cNvCxnSpPr>
          <p:nvPr/>
        </p:nvCxnSpPr>
        <p:spPr>
          <a:xfrm>
            <a:off x="441957" y="1203598"/>
            <a:ext cx="8378514" cy="0"/>
          </a:xfrm>
          <a:prstGeom prst="line">
            <a:avLst/>
          </a:prstGeom>
          <a:noFill/>
          <a:ln w="76200" cap="flat" cmpd="thickThin" algn="ctr">
            <a:solidFill>
              <a:srgbClr val="326B2F"/>
            </a:solidFill>
            <a:prstDash val="solid"/>
          </a:ln>
          <a:effectLst/>
        </p:spPr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658210" y="1633899"/>
            <a:ext cx="4287413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26B2F"/>
                </a:solidFill>
              </a:rPr>
              <a:t>Структурные </a:t>
            </a:r>
            <a:r>
              <a:rPr lang="ru-RU" sz="2000" b="1" dirty="0">
                <a:solidFill>
                  <a:srgbClr val="326B2F"/>
                </a:solidFill>
              </a:rPr>
              <a:t>частицы </a:t>
            </a:r>
            <a:r>
              <a:rPr lang="ru-RU" sz="2000" b="1" dirty="0">
                <a:solidFill>
                  <a:schemeClr val="dk1"/>
                </a:solidFill>
              </a:rPr>
              <a:t>– ионы</a:t>
            </a:r>
          </a:p>
          <a:p>
            <a:r>
              <a:rPr lang="ru-RU" sz="2000" b="1" dirty="0">
                <a:solidFill>
                  <a:srgbClr val="326B2F"/>
                </a:solidFill>
              </a:rPr>
              <a:t>Связь</a:t>
            </a:r>
            <a:r>
              <a:rPr lang="ru-RU" sz="2000" b="1" dirty="0">
                <a:solidFill>
                  <a:schemeClr val="dk1"/>
                </a:solidFill>
              </a:rPr>
              <a:t> </a:t>
            </a:r>
            <a:r>
              <a:rPr lang="ru-RU" sz="2000" b="1" dirty="0" smtClean="0">
                <a:solidFill>
                  <a:schemeClr val="dk1"/>
                </a:solidFill>
              </a:rPr>
              <a:t>– </a:t>
            </a:r>
            <a:r>
              <a:rPr lang="ru-RU" sz="2000" b="1" dirty="0">
                <a:solidFill>
                  <a:schemeClr val="dk1"/>
                </a:solidFill>
              </a:rPr>
              <a:t>ионная</a:t>
            </a:r>
          </a:p>
          <a:p>
            <a:r>
              <a:rPr lang="ru-RU" sz="2000" b="1" dirty="0" smtClean="0">
                <a:solidFill>
                  <a:srgbClr val="326B2F"/>
                </a:solidFill>
              </a:rPr>
              <a:t>Физические свойства: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dk1"/>
                </a:solidFill>
              </a:rPr>
              <a:t>высокая твёрдость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dk1"/>
                </a:solidFill>
              </a:rPr>
              <a:t>прочность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dk1"/>
                </a:solidFill>
              </a:rPr>
              <a:t>тугоплавкость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dk1"/>
                </a:solidFill>
              </a:rPr>
              <a:t>нелетучесть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dk1"/>
                </a:solidFill>
              </a:rPr>
              <a:t>растворы и </a:t>
            </a:r>
            <a:r>
              <a:rPr lang="ru-RU" sz="2000" b="1" dirty="0" smtClean="0">
                <a:solidFill>
                  <a:schemeClr val="dk1"/>
                </a:solidFill>
              </a:rPr>
              <a:t>расплавы</a:t>
            </a:r>
          </a:p>
          <a:p>
            <a:r>
              <a:rPr lang="ru-RU" sz="2000" b="1" dirty="0">
                <a:solidFill>
                  <a:schemeClr val="dk1"/>
                </a:solidFill>
              </a:rPr>
              <a:t>     </a:t>
            </a:r>
            <a:r>
              <a:rPr lang="ru-RU" sz="2000" b="1" dirty="0" smtClean="0">
                <a:solidFill>
                  <a:schemeClr val="dk1"/>
                </a:solidFill>
              </a:rPr>
              <a:t>электропроводны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dk1"/>
                </a:solidFill>
              </a:rPr>
              <a:t>не </a:t>
            </a:r>
            <a:r>
              <a:rPr lang="ru-RU" sz="2000" b="1" dirty="0">
                <a:solidFill>
                  <a:schemeClr val="dk1"/>
                </a:solidFill>
              </a:rPr>
              <a:t>летучи.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205" y="1431431"/>
            <a:ext cx="1864445" cy="1669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045" y="3283922"/>
            <a:ext cx="2106692" cy="166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95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37020" y="2618209"/>
            <a:ext cx="12144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Иод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b="1" baseline="-2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555776" y="2619195"/>
            <a:ext cx="15001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Вода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41622" y="3459653"/>
            <a:ext cx="192995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Углекислый газ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</a:t>
            </a:r>
            <a:r>
              <a:rPr lang="ru-RU" sz="24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b="1" baseline="-2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61214" y="372616"/>
            <a:ext cx="777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9pPr>
          </a:lstStyle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ru-RU" sz="3200" kern="0" smtClean="0">
                <a:solidFill>
                  <a:srgbClr val="326B2F"/>
                </a:solidFill>
                <a:latin typeface="+mn-lt"/>
                <a:ea typeface="+mn-ea"/>
                <a:cs typeface="+mn-cs"/>
              </a:rPr>
              <a:t>Диффузия</a:t>
            </a:r>
            <a:endParaRPr lang="ru-RU" sz="3200" kern="0" dirty="0">
              <a:solidFill>
                <a:srgbClr val="326B2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98942" y="267494"/>
            <a:ext cx="8496943" cy="864096"/>
          </a:xfrm>
          <a:prstGeom prst="roundRect">
            <a:avLst>
              <a:gd name="adj" fmla="val 13395"/>
            </a:avLst>
          </a:prstGeom>
          <a:gradFill rotWithShape="1">
            <a:gsLst>
              <a:gs pos="0">
                <a:srgbClr val="E1DFC1">
                  <a:tint val="50000"/>
                  <a:satMod val="300000"/>
                </a:srgbClr>
              </a:gs>
              <a:gs pos="35000">
                <a:srgbClr val="E1DFC1">
                  <a:tint val="37000"/>
                  <a:satMod val="300000"/>
                </a:srgbClr>
              </a:gs>
              <a:gs pos="100000">
                <a:srgbClr val="E1DFC1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E1DF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9C9800"/>
              </a:buClr>
              <a:buSzPct val="70000"/>
            </a:pPr>
            <a:r>
              <a:rPr lang="ru-RU" sz="3200" b="1" kern="0" dirty="0" smtClean="0">
                <a:solidFill>
                  <a:srgbClr val="326B2F"/>
                </a:solidFill>
              </a:rPr>
              <a:t>   </a:t>
            </a:r>
            <a:r>
              <a:rPr lang="ru-RU" sz="3200" b="1" kern="0" dirty="0">
                <a:solidFill>
                  <a:srgbClr val="326B2F"/>
                </a:solidFill>
              </a:rPr>
              <a:t>Молекулярная </a:t>
            </a:r>
            <a:r>
              <a:rPr lang="ru-RU" sz="3200" b="1" kern="0" dirty="0" smtClean="0">
                <a:solidFill>
                  <a:srgbClr val="326B2F"/>
                </a:solidFill>
              </a:rPr>
              <a:t>решётка</a:t>
            </a:r>
            <a:endParaRPr lang="ru-RU" sz="3200" b="1" dirty="0">
              <a:solidFill>
                <a:srgbClr val="326B2F"/>
              </a:solidFill>
              <a:latin typeface="Tahoma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790" y="375345"/>
            <a:ext cx="731520" cy="6483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5DBF1CE9-F983-4CDF-9BDC-C6D0500B4C87}"/>
              </a:ext>
            </a:extLst>
          </p:cNvPr>
          <p:cNvCxnSpPr>
            <a:cxnSpLocks/>
          </p:cNvCxnSpPr>
          <p:nvPr/>
        </p:nvCxnSpPr>
        <p:spPr>
          <a:xfrm>
            <a:off x="417371" y="1347614"/>
            <a:ext cx="8245939" cy="0"/>
          </a:xfrm>
          <a:prstGeom prst="line">
            <a:avLst/>
          </a:prstGeom>
          <a:noFill/>
          <a:ln w="76200" cap="flat" cmpd="thickThin" algn="ctr">
            <a:solidFill>
              <a:srgbClr val="326B2F"/>
            </a:solidFill>
            <a:prstDash val="solid"/>
          </a:ln>
          <a:effectLst/>
        </p:spPr>
      </p:cxnSp>
      <p:sp>
        <p:nvSpPr>
          <p:cNvPr id="19" name="Panel"/>
          <p:cNvSpPr>
            <a:spLocks noChangeArrowheads="1"/>
          </p:cNvSpPr>
          <p:nvPr/>
        </p:nvSpPr>
        <p:spPr bwMode="auto">
          <a:xfrm>
            <a:off x="4788024" y="1635646"/>
            <a:ext cx="4070222" cy="3289966"/>
          </a:xfrm>
          <a:prstGeom prst="rect">
            <a:avLst/>
          </a:prstGeom>
          <a:solidFill>
            <a:srgbClr val="DEE9C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 dirty="0">
              <a:solidFill>
                <a:srgbClr val="BAC9D0"/>
              </a:solidFill>
              <a:latin typeface="Arial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943945" y="1707654"/>
            <a:ext cx="3876527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26B2F"/>
                </a:solidFill>
              </a:rPr>
              <a:t>Структурные </a:t>
            </a:r>
            <a:r>
              <a:rPr lang="ru-RU" sz="2000" b="1" dirty="0">
                <a:solidFill>
                  <a:srgbClr val="326B2F"/>
                </a:solidFill>
              </a:rPr>
              <a:t>частицы </a:t>
            </a:r>
            <a:r>
              <a:rPr lang="ru-RU" sz="2000" b="1" dirty="0">
                <a:solidFill>
                  <a:schemeClr val="dk1"/>
                </a:solidFill>
              </a:rPr>
              <a:t>– </a:t>
            </a:r>
            <a:r>
              <a:rPr lang="ru-RU" sz="2000" b="1" dirty="0" smtClean="0">
                <a:solidFill>
                  <a:schemeClr val="dk1"/>
                </a:solidFill>
              </a:rPr>
              <a:t>молекулы</a:t>
            </a:r>
            <a:endParaRPr lang="ru-RU" sz="2000" b="1" dirty="0">
              <a:solidFill>
                <a:schemeClr val="dk1"/>
              </a:solidFill>
            </a:endParaRPr>
          </a:p>
          <a:p>
            <a:r>
              <a:rPr lang="ru-RU" sz="2000" b="1" dirty="0" smtClean="0">
                <a:solidFill>
                  <a:srgbClr val="326B2F"/>
                </a:solidFill>
              </a:rPr>
              <a:t>Связь</a:t>
            </a:r>
            <a:r>
              <a:rPr lang="ru-RU" sz="2000" b="1" dirty="0" smtClean="0">
                <a:solidFill>
                  <a:schemeClr val="dk1"/>
                </a:solidFill>
              </a:rPr>
              <a:t> – </a:t>
            </a:r>
            <a:r>
              <a:rPr lang="ru-RU" sz="2000" b="1" dirty="0">
                <a:solidFill>
                  <a:schemeClr val="dk1"/>
                </a:solidFill>
              </a:rPr>
              <a:t>ковалентная </a:t>
            </a:r>
            <a:r>
              <a:rPr lang="ru-RU" sz="2000" b="1" dirty="0" smtClean="0">
                <a:solidFill>
                  <a:schemeClr val="dk1"/>
                </a:solidFill>
              </a:rPr>
              <a:t> </a:t>
            </a:r>
            <a:r>
              <a:rPr lang="ru-RU" sz="2000" b="1" dirty="0" smtClean="0">
                <a:solidFill>
                  <a:srgbClr val="326B2F"/>
                </a:solidFill>
              </a:rPr>
              <a:t>Физические свойства: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dk1"/>
                </a:solidFill>
              </a:rPr>
              <a:t>малая </a:t>
            </a:r>
            <a:r>
              <a:rPr lang="ru-RU" sz="2000" b="1" dirty="0" smtClean="0">
                <a:solidFill>
                  <a:schemeClr val="dk1"/>
                </a:solidFill>
              </a:rPr>
              <a:t>твёрдость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dk1"/>
                </a:solidFill>
              </a:rPr>
              <a:t>хрупкость</a:t>
            </a:r>
            <a:endParaRPr lang="ru-RU" sz="2000" b="1" dirty="0">
              <a:solidFill>
                <a:schemeClr val="dk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dk1"/>
                </a:solidFill>
              </a:rPr>
              <a:t>легкоплавкость</a:t>
            </a:r>
            <a:endParaRPr lang="ru-RU" sz="2000" b="1" dirty="0">
              <a:solidFill>
                <a:schemeClr val="dk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dk1"/>
                </a:solidFill>
              </a:rPr>
              <a:t>летучесть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dk1"/>
                </a:solidFill>
              </a:rPr>
              <a:t>низкая </a:t>
            </a:r>
            <a:r>
              <a:rPr lang="en-US" sz="2000" b="1" dirty="0">
                <a:solidFill>
                  <a:schemeClr val="dk1"/>
                </a:solidFill>
              </a:rPr>
              <a:t>t</a:t>
            </a:r>
            <a:r>
              <a:rPr lang="ru-RU" sz="2000" b="1" dirty="0" err="1">
                <a:solidFill>
                  <a:schemeClr val="dk1"/>
                </a:solidFill>
              </a:rPr>
              <a:t>пл</a:t>
            </a:r>
            <a:endParaRPr lang="ru-RU" sz="2000" b="1" dirty="0">
              <a:solidFill>
                <a:schemeClr val="dk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dk1"/>
                </a:solidFill>
              </a:rPr>
              <a:t>способность к возгонке</a:t>
            </a:r>
            <a:endParaRPr lang="ru-RU" sz="2000" b="1" dirty="0">
              <a:solidFill>
                <a:schemeClr val="dk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17716"/>
            <a:ext cx="1872208" cy="110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900" y="1591928"/>
            <a:ext cx="1518463" cy="97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3" r="57281" b="26988"/>
          <a:stretch/>
        </p:blipFill>
        <p:spPr bwMode="auto">
          <a:xfrm>
            <a:off x="2271576" y="3257339"/>
            <a:ext cx="1880631" cy="1604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87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61214" y="372616"/>
            <a:ext cx="777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9pPr>
          </a:lstStyle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ru-RU" sz="3200" kern="0" smtClean="0">
                <a:solidFill>
                  <a:srgbClr val="326B2F"/>
                </a:solidFill>
                <a:latin typeface="+mn-lt"/>
                <a:ea typeface="+mn-ea"/>
                <a:cs typeface="+mn-cs"/>
              </a:rPr>
              <a:t>Диффузия</a:t>
            </a:r>
            <a:endParaRPr lang="ru-RU" sz="3200" kern="0" dirty="0">
              <a:solidFill>
                <a:srgbClr val="326B2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98942" y="267494"/>
            <a:ext cx="8496943" cy="864096"/>
          </a:xfrm>
          <a:prstGeom prst="roundRect">
            <a:avLst>
              <a:gd name="adj" fmla="val 13395"/>
            </a:avLst>
          </a:prstGeom>
          <a:gradFill rotWithShape="1">
            <a:gsLst>
              <a:gs pos="0">
                <a:srgbClr val="E1DFC1">
                  <a:tint val="50000"/>
                  <a:satMod val="300000"/>
                </a:srgbClr>
              </a:gs>
              <a:gs pos="35000">
                <a:srgbClr val="E1DFC1">
                  <a:tint val="37000"/>
                  <a:satMod val="300000"/>
                </a:srgbClr>
              </a:gs>
              <a:gs pos="100000">
                <a:srgbClr val="E1DFC1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E1DF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9C9800"/>
              </a:buClr>
              <a:buSzPct val="70000"/>
            </a:pPr>
            <a:r>
              <a:rPr lang="ru-RU" sz="3200" b="1" kern="0" dirty="0" smtClean="0">
                <a:solidFill>
                  <a:srgbClr val="326B2F"/>
                </a:solidFill>
              </a:rPr>
              <a:t>         Металлическая решётка</a:t>
            </a:r>
            <a:endParaRPr lang="ru-RU" sz="3200" b="1" dirty="0">
              <a:solidFill>
                <a:srgbClr val="326B2F"/>
              </a:solidFill>
              <a:latin typeface="Tahoma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790" y="375345"/>
            <a:ext cx="731520" cy="6483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5DBF1CE9-F983-4CDF-9BDC-C6D0500B4C87}"/>
              </a:ext>
            </a:extLst>
          </p:cNvPr>
          <p:cNvCxnSpPr>
            <a:cxnSpLocks/>
          </p:cNvCxnSpPr>
          <p:nvPr/>
        </p:nvCxnSpPr>
        <p:spPr>
          <a:xfrm>
            <a:off x="417371" y="1347614"/>
            <a:ext cx="8245939" cy="0"/>
          </a:xfrm>
          <a:prstGeom prst="line">
            <a:avLst/>
          </a:prstGeom>
          <a:noFill/>
          <a:ln w="76200" cap="flat" cmpd="thickThin" algn="ctr">
            <a:solidFill>
              <a:srgbClr val="326B2F"/>
            </a:solidFill>
            <a:prstDash val="solid"/>
          </a:ln>
          <a:effectLst/>
        </p:spPr>
      </p:cxnSp>
      <p:sp>
        <p:nvSpPr>
          <p:cNvPr id="19" name="Panel"/>
          <p:cNvSpPr>
            <a:spLocks noChangeArrowheads="1"/>
          </p:cNvSpPr>
          <p:nvPr/>
        </p:nvSpPr>
        <p:spPr bwMode="auto">
          <a:xfrm>
            <a:off x="3779912" y="1635646"/>
            <a:ext cx="5078334" cy="3024336"/>
          </a:xfrm>
          <a:prstGeom prst="rect">
            <a:avLst/>
          </a:prstGeom>
          <a:solidFill>
            <a:srgbClr val="DEE9C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 dirty="0">
              <a:solidFill>
                <a:srgbClr val="BAC9D0"/>
              </a:solidFill>
              <a:latin typeface="Arial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067945" y="1707654"/>
            <a:ext cx="471246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26B2F"/>
                </a:solidFill>
              </a:rPr>
              <a:t>Структурные </a:t>
            </a:r>
            <a:r>
              <a:rPr lang="ru-RU" sz="2000" b="1" dirty="0">
                <a:solidFill>
                  <a:srgbClr val="326B2F"/>
                </a:solidFill>
              </a:rPr>
              <a:t>частицы </a:t>
            </a:r>
            <a:r>
              <a:rPr lang="ru-RU" sz="2000" b="1" dirty="0">
                <a:solidFill>
                  <a:schemeClr val="dk1"/>
                </a:solidFill>
              </a:rPr>
              <a:t>– </a:t>
            </a:r>
            <a:r>
              <a:rPr lang="ru-RU" sz="2000" b="1" dirty="0" smtClean="0">
                <a:solidFill>
                  <a:schemeClr val="dk1"/>
                </a:solidFill>
              </a:rPr>
              <a:t>атомы и ионы</a:t>
            </a:r>
            <a:endParaRPr lang="ru-RU" sz="2000" b="1" dirty="0">
              <a:solidFill>
                <a:schemeClr val="dk1"/>
              </a:solidFill>
            </a:endParaRPr>
          </a:p>
          <a:p>
            <a:r>
              <a:rPr lang="ru-RU" sz="2000" b="1" dirty="0" smtClean="0">
                <a:solidFill>
                  <a:srgbClr val="326B2F"/>
                </a:solidFill>
              </a:rPr>
              <a:t>Связь</a:t>
            </a:r>
            <a:r>
              <a:rPr lang="ru-RU" sz="2000" b="1" dirty="0" smtClean="0">
                <a:solidFill>
                  <a:schemeClr val="dk1"/>
                </a:solidFill>
              </a:rPr>
              <a:t> – металлическая </a:t>
            </a:r>
            <a:r>
              <a:rPr lang="ru-RU" sz="2000" b="1" dirty="0" smtClean="0">
                <a:solidFill>
                  <a:srgbClr val="326B2F"/>
                </a:solidFill>
              </a:rPr>
              <a:t>Физические свойства: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dk1"/>
                </a:solidFill>
              </a:rPr>
              <a:t>твёрдое </a:t>
            </a:r>
            <a:r>
              <a:rPr lang="ru-RU" sz="2000" b="1" dirty="0">
                <a:solidFill>
                  <a:schemeClr val="dk1"/>
                </a:solidFill>
              </a:rPr>
              <a:t>агрегатное состояние (кроме ртути)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dk1"/>
                </a:solidFill>
              </a:rPr>
              <a:t>м</a:t>
            </a:r>
            <a:r>
              <a:rPr lang="ru-RU" sz="2000" b="1" dirty="0" smtClean="0">
                <a:solidFill>
                  <a:schemeClr val="dk1"/>
                </a:solidFill>
              </a:rPr>
              <a:t>еталлический </a:t>
            </a:r>
            <a:r>
              <a:rPr lang="ru-RU" sz="2000" b="1" dirty="0">
                <a:solidFill>
                  <a:schemeClr val="dk1"/>
                </a:solidFill>
              </a:rPr>
              <a:t>блеск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dk1"/>
                </a:solidFill>
              </a:rPr>
              <a:t>ковкость </a:t>
            </a:r>
            <a:r>
              <a:rPr lang="ru-RU" sz="2000" b="1" dirty="0">
                <a:solidFill>
                  <a:schemeClr val="dk1"/>
                </a:solidFill>
              </a:rPr>
              <a:t>и пластичность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err="1" smtClean="0">
                <a:solidFill>
                  <a:schemeClr val="dk1"/>
                </a:solidFill>
              </a:rPr>
              <a:t>электро</a:t>
            </a:r>
            <a:r>
              <a:rPr lang="ru-RU" sz="2000" b="1" dirty="0" smtClean="0">
                <a:solidFill>
                  <a:schemeClr val="dk1"/>
                </a:solidFill>
              </a:rPr>
              <a:t> </a:t>
            </a:r>
            <a:r>
              <a:rPr lang="ru-RU" sz="2000" b="1" dirty="0">
                <a:solidFill>
                  <a:schemeClr val="dk1"/>
                </a:solidFill>
              </a:rPr>
              <a:t>и теплопроводность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" t="14132" r="56724" b="8601"/>
          <a:stretch/>
        </p:blipFill>
        <p:spPr bwMode="auto">
          <a:xfrm>
            <a:off x="755576" y="1491630"/>
            <a:ext cx="2425095" cy="3512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225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nel"/>
          <p:cNvSpPr>
            <a:spLocks noChangeArrowheads="1"/>
          </p:cNvSpPr>
          <p:nvPr/>
        </p:nvSpPr>
        <p:spPr bwMode="auto">
          <a:xfrm>
            <a:off x="3491879" y="3357448"/>
            <a:ext cx="5234882" cy="1473220"/>
          </a:xfrm>
          <a:prstGeom prst="rect">
            <a:avLst/>
          </a:prstGeom>
          <a:solidFill>
            <a:srgbClr val="DEE9C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 dirty="0">
              <a:solidFill>
                <a:srgbClr val="BAC9D0"/>
              </a:solidFill>
              <a:latin typeface="Arial" charset="0"/>
            </a:endParaRPr>
          </a:p>
        </p:txBody>
      </p:sp>
      <p:sp>
        <p:nvSpPr>
          <p:cNvPr id="11" name="Panel"/>
          <p:cNvSpPr>
            <a:spLocks noChangeArrowheads="1"/>
          </p:cNvSpPr>
          <p:nvPr/>
        </p:nvSpPr>
        <p:spPr bwMode="auto">
          <a:xfrm>
            <a:off x="3491879" y="1419621"/>
            <a:ext cx="5256585" cy="1689517"/>
          </a:xfrm>
          <a:prstGeom prst="rect">
            <a:avLst/>
          </a:prstGeom>
          <a:solidFill>
            <a:srgbClr val="DEE9C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 dirty="0">
              <a:solidFill>
                <a:srgbClr val="BAC9D0"/>
              </a:solidFill>
              <a:latin typeface="Arial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491879" y="1442285"/>
            <a:ext cx="5207497" cy="1666853"/>
          </a:xfrm>
        </p:spPr>
        <p:txBody>
          <a:bodyPr/>
          <a:lstStyle/>
          <a:p>
            <a:pPr marL="0" indent="0">
              <a:buNone/>
            </a:pPr>
            <a:r>
              <a:rPr lang="ru-RU" sz="2000" b="1" kern="1200" dirty="0">
                <a:solidFill>
                  <a:schemeClr val="dk1"/>
                </a:solidFill>
              </a:rPr>
              <a:t>Каждое химически </a:t>
            </a:r>
            <a:r>
              <a:rPr lang="ru-RU" sz="2000" b="1" kern="1200" dirty="0" smtClean="0">
                <a:solidFill>
                  <a:schemeClr val="dk1"/>
                </a:solidFill>
              </a:rPr>
              <a:t>чистое вещество </a:t>
            </a:r>
            <a:r>
              <a:rPr lang="ru-RU" sz="2000" b="1" kern="1200" dirty="0">
                <a:solidFill>
                  <a:schemeClr val="dk1"/>
                </a:solidFill>
              </a:rPr>
              <a:t>независимо </a:t>
            </a:r>
            <a:r>
              <a:rPr lang="ru-RU" sz="2000" b="1" kern="1200" dirty="0" smtClean="0">
                <a:solidFill>
                  <a:schemeClr val="dk1"/>
                </a:solidFill>
              </a:rPr>
              <a:t>от местонахождения  </a:t>
            </a:r>
            <a:r>
              <a:rPr lang="ru-RU" sz="2000" b="1" kern="1200" dirty="0">
                <a:solidFill>
                  <a:schemeClr val="dk1"/>
                </a:solidFill>
              </a:rPr>
              <a:t>и </a:t>
            </a:r>
            <a:r>
              <a:rPr lang="ru-RU" sz="2000" b="1" kern="1200" dirty="0" smtClean="0">
                <a:solidFill>
                  <a:schemeClr val="dk1"/>
                </a:solidFill>
              </a:rPr>
              <a:t>способа </a:t>
            </a:r>
            <a:r>
              <a:rPr lang="ru-RU" sz="2000" b="1" kern="1200" dirty="0">
                <a:solidFill>
                  <a:schemeClr val="dk1"/>
                </a:solidFill>
              </a:rPr>
              <a:t>получения  имеет </a:t>
            </a:r>
            <a:r>
              <a:rPr lang="ru-RU" sz="2000" b="1" kern="1200" dirty="0" smtClean="0">
                <a:solidFill>
                  <a:schemeClr val="dk1"/>
                </a:solidFill>
              </a:rPr>
              <a:t>постоянный </a:t>
            </a:r>
            <a:r>
              <a:rPr lang="ru-RU" sz="2000" b="1" kern="1200" dirty="0">
                <a:solidFill>
                  <a:schemeClr val="dk1"/>
                </a:solidFill>
              </a:rPr>
              <a:t>состав и </a:t>
            </a:r>
            <a:r>
              <a:rPr lang="ru-RU" sz="2000" b="1" kern="1200" dirty="0" smtClean="0">
                <a:solidFill>
                  <a:schemeClr val="dk1"/>
                </a:solidFill>
              </a:rPr>
              <a:t>свойства</a:t>
            </a:r>
            <a:r>
              <a:rPr lang="ru-RU" sz="2000" b="1" kern="1200" dirty="0">
                <a:solidFill>
                  <a:schemeClr val="dk1"/>
                </a:solidFill>
              </a:rPr>
              <a:t>.</a:t>
            </a:r>
          </a:p>
          <a:p>
            <a:pPr algn="r">
              <a:buNone/>
            </a:pPr>
            <a:r>
              <a:rPr lang="ru-RU" sz="1800" b="1" kern="1200" dirty="0" smtClean="0">
                <a:solidFill>
                  <a:schemeClr val="dk1"/>
                </a:solidFill>
              </a:rPr>
              <a:t>Жозеф </a:t>
            </a:r>
            <a:r>
              <a:rPr lang="ru-RU" sz="1800" b="1" kern="1200" dirty="0">
                <a:solidFill>
                  <a:schemeClr val="dk1"/>
                </a:solidFill>
              </a:rPr>
              <a:t>Луи Пруст. 1808 г. </a:t>
            </a:r>
          </a:p>
          <a:p>
            <a:pPr marL="0" indent="0">
              <a:buNone/>
            </a:pPr>
            <a:endParaRPr lang="ru-RU" sz="1800" b="1" kern="1200" dirty="0">
              <a:solidFill>
                <a:schemeClr val="dk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9pPr>
          </a:lstStyle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ru-RU" sz="3200" kern="0" dirty="0" smtClean="0">
                <a:solidFill>
                  <a:srgbClr val="326B2F"/>
                </a:solidFill>
                <a:latin typeface="+mn-lt"/>
                <a:ea typeface="+mn-ea"/>
                <a:cs typeface="+mn-cs"/>
              </a:rPr>
              <a:t>Диффузия</a:t>
            </a:r>
            <a:endParaRPr lang="ru-RU" sz="3200" kern="0" dirty="0">
              <a:solidFill>
                <a:srgbClr val="326B2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123478"/>
            <a:ext cx="8496943" cy="864096"/>
          </a:xfrm>
          <a:prstGeom prst="roundRect">
            <a:avLst>
              <a:gd name="adj" fmla="val 13395"/>
            </a:avLst>
          </a:prstGeom>
          <a:gradFill rotWithShape="1">
            <a:gsLst>
              <a:gs pos="0">
                <a:srgbClr val="E1DFC1">
                  <a:tint val="50000"/>
                  <a:satMod val="300000"/>
                </a:srgbClr>
              </a:gs>
              <a:gs pos="35000">
                <a:srgbClr val="E1DFC1">
                  <a:tint val="37000"/>
                  <a:satMod val="300000"/>
                </a:srgbClr>
              </a:gs>
              <a:gs pos="100000">
                <a:srgbClr val="E1DFC1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E1DF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9C9800"/>
              </a:buClr>
              <a:buSzPct val="70000"/>
            </a:pPr>
            <a:r>
              <a:rPr lang="ru-RU" sz="3200" b="1" kern="0" dirty="0" smtClean="0">
                <a:solidFill>
                  <a:srgbClr val="326B2F"/>
                </a:solidFill>
                <a:latin typeface="Tahoma"/>
              </a:rPr>
              <a:t> </a:t>
            </a:r>
            <a:r>
              <a:rPr lang="ru-RU" sz="3200" b="1" kern="0" dirty="0" smtClean="0">
                <a:solidFill>
                  <a:srgbClr val="326B2F"/>
                </a:solidFill>
              </a:rPr>
              <a:t>Закон постоянства состава</a:t>
            </a:r>
            <a:endParaRPr lang="ru-RU" sz="3200" b="1" dirty="0">
              <a:solidFill>
                <a:srgbClr val="326B2F"/>
              </a:solidFill>
              <a:latin typeface="Tahoma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31329"/>
            <a:ext cx="731520" cy="6483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5DBF1CE9-F983-4CDF-9BDC-C6D0500B4C87}"/>
              </a:ext>
            </a:extLst>
          </p:cNvPr>
          <p:cNvCxnSpPr>
            <a:cxnSpLocks/>
          </p:cNvCxnSpPr>
          <p:nvPr/>
        </p:nvCxnSpPr>
        <p:spPr>
          <a:xfrm>
            <a:off x="441957" y="1203598"/>
            <a:ext cx="8245939" cy="0"/>
          </a:xfrm>
          <a:prstGeom prst="line">
            <a:avLst/>
          </a:prstGeom>
          <a:noFill/>
          <a:ln w="76200" cap="flat" cmpd="thickThin" algn="ctr">
            <a:solidFill>
              <a:srgbClr val="326B2F"/>
            </a:solidFill>
            <a:prstDash val="solid"/>
          </a:ln>
          <a:effectLst/>
        </p:spPr>
      </p:cxnSp>
      <p:sp>
        <p:nvSpPr>
          <p:cNvPr id="2" name="Прямоугольник 1"/>
          <p:cNvSpPr/>
          <p:nvPr/>
        </p:nvSpPr>
        <p:spPr>
          <a:xfrm>
            <a:off x="3491879" y="3429456"/>
            <a:ext cx="52565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dk1"/>
                </a:solidFill>
              </a:rPr>
              <a:t>Например состав воды, в атмосфере, Мировом океане, ледниках и живых организмах отражает </a:t>
            </a:r>
            <a:r>
              <a:rPr lang="ru-RU" sz="2000" b="1" dirty="0" smtClean="0">
                <a:solidFill>
                  <a:schemeClr val="dk1"/>
                </a:solidFill>
              </a:rPr>
              <a:t>формула </a:t>
            </a:r>
            <a:endParaRPr lang="en-US" sz="2000" b="1" dirty="0" smtClean="0">
              <a:solidFill>
                <a:schemeClr val="dk1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H</a:t>
            </a:r>
            <a:r>
              <a:rPr lang="en-US" b="1" dirty="0" smtClean="0">
                <a:solidFill>
                  <a:srgbClr val="C00000"/>
                </a:solidFill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</a:rPr>
              <a:t>O</a:t>
            </a:r>
            <a:r>
              <a:rPr lang="ru-RU" sz="2800" b="1" dirty="0" smtClean="0">
                <a:solidFill>
                  <a:schemeClr val="dk1"/>
                </a:solidFill>
              </a:rPr>
              <a:t> </a:t>
            </a:r>
            <a:endParaRPr lang="ru-RU" sz="2800" b="1" dirty="0">
              <a:solidFill>
                <a:schemeClr val="dk1"/>
              </a:solidFill>
            </a:endParaRPr>
          </a:p>
        </p:txBody>
      </p:sp>
      <p:sp>
        <p:nvSpPr>
          <p:cNvPr id="4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42" y="1419621"/>
            <a:ext cx="2680701" cy="3379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38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0" y="-5495"/>
            <a:ext cx="9141214" cy="1063229"/>
          </a:xfrm>
        </p:spPr>
        <p:txBody>
          <a:bodyPr/>
          <a:lstStyle/>
          <a:p>
            <a:pPr algn="ctr" eaLnBrk="1" hangingPunct="1"/>
            <a:r>
              <a:rPr lang="ru-RU" sz="2400" dirty="0" smtClean="0">
                <a:solidFill>
                  <a:srgbClr val="326B2F"/>
                </a:solidFill>
                <a:latin typeface="+mn-lt"/>
                <a:ea typeface="+mn-ea"/>
                <a:cs typeface="+mn-cs"/>
              </a:rPr>
              <a:t>Определите кристаллические и аморфные вещества</a:t>
            </a:r>
            <a:endParaRPr lang="ru-RU" sz="2400" dirty="0">
              <a:solidFill>
                <a:srgbClr val="326B2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6630" name="Picture 12" descr="http://t0.gstatic.com/images?q=tbn:ANd9GcT3AtEM9szxloV2eTKkwN5VFsbj6YfGdztaz2atMFDe54ozw-ry97oRuA"/>
          <p:cNvPicPr>
            <a:picLocks noChangeAspect="1" noChangeArrowheads="1"/>
          </p:cNvPicPr>
          <p:nvPr/>
        </p:nvPicPr>
        <p:blipFill rotWithShape="1">
          <a:blip r:embed="rId2"/>
          <a:srcRect l="6091" r="8008"/>
          <a:stretch/>
        </p:blipFill>
        <p:spPr bwMode="auto">
          <a:xfrm>
            <a:off x="5436096" y="1163078"/>
            <a:ext cx="1235526" cy="80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4" descr="http://t0.gstatic.com/images?q=tbn:ANd9GcSqr8hy4XfzzEEb-ogfJroFc7TWMtVJEA8RVI70DW3bDh6oHPO5DsAUVTI"/>
          <p:cNvPicPr>
            <a:picLocks noChangeAspect="1" noChangeArrowheads="1"/>
          </p:cNvPicPr>
          <p:nvPr/>
        </p:nvPicPr>
        <p:blipFill rotWithShape="1">
          <a:blip r:embed="rId3"/>
          <a:srcRect l="6342" r="6342"/>
          <a:stretch/>
        </p:blipFill>
        <p:spPr bwMode="auto">
          <a:xfrm>
            <a:off x="4014915" y="1169968"/>
            <a:ext cx="1208012" cy="79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AutoShape 22" descr="http://t3.gstatic.com/images?q=tbn:ANd9GcRsjBMdWouZHhjCdMBnYVbTy0ZsBp-XDUedPxZPcF7easMtlBpgD1Ltaw"/>
          <p:cNvSpPr>
            <a:spLocks noChangeAspect="1" noChangeArrowheads="1"/>
          </p:cNvSpPr>
          <p:nvPr/>
        </p:nvSpPr>
        <p:spPr bwMode="auto">
          <a:xfrm>
            <a:off x="144463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35" name="TextBox 17"/>
          <p:cNvSpPr txBox="1">
            <a:spLocks noChangeArrowheads="1"/>
          </p:cNvSpPr>
          <p:nvPr/>
        </p:nvSpPr>
        <p:spPr bwMode="auto">
          <a:xfrm>
            <a:off x="228530" y="1199189"/>
            <a:ext cx="2417587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b="1" dirty="0">
                <a:solidFill>
                  <a:schemeClr val="dk1"/>
                </a:solidFill>
              </a:rPr>
              <a:t>) Пищевая сода  </a:t>
            </a:r>
            <a:r>
              <a:rPr lang="en-US" sz="2000" b="1" dirty="0">
                <a:solidFill>
                  <a:schemeClr val="dk1"/>
                </a:solidFill>
              </a:rPr>
              <a:t>NaHCO</a:t>
            </a:r>
            <a:r>
              <a:rPr lang="en-US" sz="1400" b="1" dirty="0">
                <a:solidFill>
                  <a:schemeClr val="dk1"/>
                </a:solidFill>
              </a:rPr>
              <a:t>3</a:t>
            </a:r>
            <a:endParaRPr lang="ru-RU" sz="1400" b="1" dirty="0">
              <a:solidFill>
                <a:schemeClr val="dk1"/>
              </a:solidFill>
            </a:endParaRPr>
          </a:p>
        </p:txBody>
      </p:sp>
      <p:sp>
        <p:nvSpPr>
          <p:cNvPr id="26636" name="TextBox 18"/>
          <p:cNvSpPr txBox="1">
            <a:spLocks noChangeArrowheads="1"/>
          </p:cNvSpPr>
          <p:nvPr/>
        </p:nvSpPr>
        <p:spPr bwMode="auto">
          <a:xfrm>
            <a:off x="6721926" y="1153631"/>
            <a:ext cx="209854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>
                <a:solidFill>
                  <a:schemeClr val="dk1"/>
                </a:solidFill>
              </a:rPr>
              <a:t>) Полиэтилен  </a:t>
            </a:r>
            <a:r>
              <a:rPr lang="ru-RU" b="1" dirty="0" smtClean="0">
                <a:solidFill>
                  <a:schemeClr val="dk1"/>
                </a:solidFill>
              </a:rPr>
              <a:t>      </a:t>
            </a:r>
          </a:p>
          <a:p>
            <a:r>
              <a:rPr lang="ru-RU" sz="2000" b="1" dirty="0">
                <a:solidFill>
                  <a:schemeClr val="dk1"/>
                </a:solidFill>
              </a:rPr>
              <a:t> </a:t>
            </a:r>
            <a:r>
              <a:rPr lang="ru-RU" sz="2000" b="1" dirty="0" smtClean="0">
                <a:solidFill>
                  <a:schemeClr val="dk1"/>
                </a:solidFill>
              </a:rPr>
              <a:t>  (-</a:t>
            </a:r>
            <a:r>
              <a:rPr lang="ru-RU" sz="2000" b="1" dirty="0">
                <a:solidFill>
                  <a:schemeClr val="dk1"/>
                </a:solidFill>
              </a:rPr>
              <a:t>СН</a:t>
            </a:r>
            <a:r>
              <a:rPr lang="ru-RU" sz="1400" b="1" dirty="0">
                <a:solidFill>
                  <a:schemeClr val="dk1"/>
                </a:solidFill>
              </a:rPr>
              <a:t>2</a:t>
            </a:r>
            <a:r>
              <a:rPr lang="ru-RU" sz="2000" b="1" dirty="0">
                <a:solidFill>
                  <a:schemeClr val="dk1"/>
                </a:solidFill>
              </a:rPr>
              <a:t>-СН</a:t>
            </a:r>
            <a:r>
              <a:rPr lang="ru-RU" sz="1400" b="1" dirty="0">
                <a:solidFill>
                  <a:schemeClr val="dk1"/>
                </a:solidFill>
              </a:rPr>
              <a:t>2</a:t>
            </a:r>
            <a:r>
              <a:rPr lang="ru-RU" sz="2000" b="1" dirty="0">
                <a:solidFill>
                  <a:schemeClr val="dk1"/>
                </a:solidFill>
              </a:rPr>
              <a:t>-)</a:t>
            </a:r>
            <a:r>
              <a:rPr lang="en-US" sz="1400" b="1" dirty="0">
                <a:solidFill>
                  <a:schemeClr val="dk1"/>
                </a:solidFill>
              </a:rPr>
              <a:t>n</a:t>
            </a:r>
            <a:endParaRPr lang="ru-RU" sz="1400" b="1" dirty="0">
              <a:solidFill>
                <a:schemeClr val="dk1"/>
              </a:solidFill>
            </a:endParaRPr>
          </a:p>
        </p:txBody>
      </p:sp>
      <p:sp>
        <p:nvSpPr>
          <p:cNvPr id="26637" name="TextBox 19"/>
          <p:cNvSpPr txBox="1">
            <a:spLocks noChangeArrowheads="1"/>
          </p:cNvSpPr>
          <p:nvPr/>
        </p:nvSpPr>
        <p:spPr bwMode="auto">
          <a:xfrm>
            <a:off x="2987824" y="3251760"/>
            <a:ext cx="29627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dk1"/>
                </a:solidFill>
              </a:rPr>
              <a:t>3)  Древесная смола</a:t>
            </a:r>
          </a:p>
        </p:txBody>
      </p:sp>
      <p:sp>
        <p:nvSpPr>
          <p:cNvPr id="26638" name="TextBox 20"/>
          <p:cNvSpPr txBox="1">
            <a:spLocks noChangeArrowheads="1"/>
          </p:cNvSpPr>
          <p:nvPr/>
        </p:nvSpPr>
        <p:spPr bwMode="auto">
          <a:xfrm>
            <a:off x="700733" y="4602782"/>
            <a:ext cx="16430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dk1"/>
                </a:solidFill>
              </a:rPr>
              <a:t>7) Сера </a:t>
            </a:r>
            <a:r>
              <a:rPr lang="en-US" sz="2000" b="1" dirty="0">
                <a:solidFill>
                  <a:schemeClr val="dk1"/>
                </a:solidFill>
              </a:rPr>
              <a:t>S</a:t>
            </a:r>
            <a:endParaRPr lang="ru-RU" sz="2000" b="1" dirty="0">
              <a:solidFill>
                <a:schemeClr val="dk1"/>
              </a:solidFill>
            </a:endParaRPr>
          </a:p>
        </p:txBody>
      </p:sp>
      <p:sp>
        <p:nvSpPr>
          <p:cNvPr id="26639" name="TextBox 22"/>
          <p:cNvSpPr txBox="1">
            <a:spLocks noChangeArrowheads="1"/>
          </p:cNvSpPr>
          <p:nvPr/>
        </p:nvSpPr>
        <p:spPr bwMode="auto">
          <a:xfrm>
            <a:off x="377071" y="3239711"/>
            <a:ext cx="21431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dk1"/>
                </a:solidFill>
              </a:rPr>
              <a:t>4) Кремний </a:t>
            </a:r>
            <a:r>
              <a:rPr lang="en-US" sz="2000" b="1" dirty="0">
                <a:solidFill>
                  <a:schemeClr val="dk1"/>
                </a:solidFill>
              </a:rPr>
              <a:t>Si</a:t>
            </a:r>
            <a:endParaRPr lang="ru-RU" sz="2000" b="1" dirty="0">
              <a:solidFill>
                <a:schemeClr val="dk1"/>
              </a:solidFill>
            </a:endParaRPr>
          </a:p>
        </p:txBody>
      </p:sp>
      <p:sp>
        <p:nvSpPr>
          <p:cNvPr id="26640" name="TextBox 23"/>
          <p:cNvSpPr txBox="1">
            <a:spLocks noChangeArrowheads="1"/>
          </p:cNvSpPr>
          <p:nvPr/>
        </p:nvSpPr>
        <p:spPr bwMode="auto">
          <a:xfrm>
            <a:off x="6454493" y="3211166"/>
            <a:ext cx="18573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 smtClean="0">
                <a:solidFill>
                  <a:schemeClr val="dk1"/>
                </a:solidFill>
              </a:rPr>
              <a:t>5</a:t>
            </a:r>
            <a:r>
              <a:rPr lang="ru-RU" sz="2000" b="1" dirty="0" smtClean="0">
                <a:solidFill>
                  <a:schemeClr val="dk1"/>
                </a:solidFill>
              </a:rPr>
              <a:t>) </a:t>
            </a:r>
            <a:r>
              <a:rPr lang="ru-RU" sz="2000" b="1" dirty="0">
                <a:solidFill>
                  <a:schemeClr val="dk1"/>
                </a:solidFill>
              </a:rPr>
              <a:t>Медь </a:t>
            </a:r>
            <a:r>
              <a:rPr lang="en-US" sz="2000" b="1" dirty="0">
                <a:solidFill>
                  <a:schemeClr val="dk1"/>
                </a:solidFill>
              </a:rPr>
              <a:t>Cu</a:t>
            </a:r>
            <a:endParaRPr lang="ru-RU" sz="2000" b="1" dirty="0">
              <a:solidFill>
                <a:schemeClr val="dk1"/>
              </a:solidFill>
            </a:endParaRPr>
          </a:p>
        </p:txBody>
      </p:sp>
      <p:sp>
        <p:nvSpPr>
          <p:cNvPr id="26641" name="TextBox 24"/>
          <p:cNvSpPr txBox="1">
            <a:spLocks noChangeArrowheads="1"/>
          </p:cNvSpPr>
          <p:nvPr/>
        </p:nvSpPr>
        <p:spPr bwMode="auto">
          <a:xfrm>
            <a:off x="3120494" y="4637524"/>
            <a:ext cx="29021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dk1"/>
                </a:solidFill>
              </a:rPr>
              <a:t>6</a:t>
            </a:r>
            <a:r>
              <a:rPr lang="ru-RU" sz="2000" b="1" dirty="0" smtClean="0">
                <a:solidFill>
                  <a:schemeClr val="dk1"/>
                </a:solidFill>
              </a:rPr>
              <a:t>) </a:t>
            </a:r>
            <a:r>
              <a:rPr lang="ru-RU" sz="2000" b="1" dirty="0">
                <a:solidFill>
                  <a:schemeClr val="dk1"/>
                </a:solidFill>
              </a:rPr>
              <a:t>«Сухой лёд» СО</a:t>
            </a:r>
            <a:r>
              <a:rPr lang="ru-RU" sz="1400" b="1" dirty="0">
                <a:solidFill>
                  <a:schemeClr val="dk1"/>
                </a:solidFill>
              </a:rPr>
              <a:t>2</a:t>
            </a:r>
          </a:p>
        </p:txBody>
      </p:sp>
      <p:sp>
        <p:nvSpPr>
          <p:cNvPr id="26642" name="TextBox 25"/>
          <p:cNvSpPr txBox="1">
            <a:spLocks noChangeArrowheads="1"/>
          </p:cNvSpPr>
          <p:nvPr/>
        </p:nvSpPr>
        <p:spPr bwMode="auto">
          <a:xfrm>
            <a:off x="6628801" y="4637524"/>
            <a:ext cx="15001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dk1"/>
                </a:solidFill>
              </a:rPr>
              <a:t>8) Воск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="" xmlns:a16="http://schemas.microsoft.com/office/drawing/2014/main" id="{5DBF1CE9-F983-4CDF-9BDC-C6D0500B4C87}"/>
              </a:ext>
            </a:extLst>
          </p:cNvPr>
          <p:cNvCxnSpPr>
            <a:cxnSpLocks/>
          </p:cNvCxnSpPr>
          <p:nvPr/>
        </p:nvCxnSpPr>
        <p:spPr>
          <a:xfrm>
            <a:off x="417371" y="843558"/>
            <a:ext cx="8403101" cy="0"/>
          </a:xfrm>
          <a:prstGeom prst="line">
            <a:avLst/>
          </a:prstGeom>
          <a:noFill/>
          <a:ln w="76200" cap="flat" cmpd="thickThin" algn="ctr">
            <a:solidFill>
              <a:srgbClr val="326B2F"/>
            </a:solidFill>
            <a:prstDash val="solid"/>
          </a:ln>
          <a:effectLst/>
        </p:spPr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20" y="1159882"/>
            <a:ext cx="1208012" cy="805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8"/>
          <a:stretch/>
        </p:blipFill>
        <p:spPr bwMode="auto">
          <a:xfrm>
            <a:off x="441495" y="2067694"/>
            <a:ext cx="1927093" cy="118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09375"/>
            <a:ext cx="1560825" cy="92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622" y="3709375"/>
            <a:ext cx="1508757" cy="94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483" y="3688657"/>
            <a:ext cx="2376732" cy="990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926" y="2179617"/>
            <a:ext cx="1407063" cy="1015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503" y="2310286"/>
            <a:ext cx="1212073" cy="80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089" y="2305012"/>
            <a:ext cx="1227293" cy="818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89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283" y="339502"/>
            <a:ext cx="7942460" cy="1070992"/>
          </a:xfrm>
        </p:spPr>
        <p:txBody>
          <a:bodyPr/>
          <a:lstStyle/>
          <a:p>
            <a:pPr algn="ctr">
              <a:buNone/>
            </a:pPr>
            <a:r>
              <a:rPr lang="ru-RU" sz="2800" dirty="0" smtClean="0"/>
              <a:t>    </a:t>
            </a:r>
            <a:r>
              <a:rPr lang="ru-RU" sz="2800" b="1" dirty="0">
                <a:solidFill>
                  <a:srgbClr val="326B2F"/>
                </a:solidFill>
              </a:rPr>
              <a:t>Почему можно согнуть </a:t>
            </a:r>
            <a:r>
              <a:rPr lang="ru-RU" sz="2800" b="1" dirty="0" smtClean="0">
                <a:solidFill>
                  <a:srgbClr val="326B2F"/>
                </a:solidFill>
              </a:rPr>
              <a:t>медную </a:t>
            </a:r>
            <a:r>
              <a:rPr lang="ru-RU" sz="2800" b="1" dirty="0">
                <a:solidFill>
                  <a:srgbClr val="326B2F"/>
                </a:solidFill>
              </a:rPr>
              <a:t>проволоку, а кусочек мела нет?</a:t>
            </a:r>
          </a:p>
          <a:p>
            <a:pPr algn="ctr">
              <a:buFont typeface="Wingdings" pitchFamily="2" charset="2"/>
              <a:buNone/>
            </a:pPr>
            <a:endParaRPr lang="ru-RU" sz="2800" i="1" dirty="0" smtClean="0">
              <a:latin typeface="Monotype Corsiva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9502"/>
            <a:ext cx="1080120" cy="957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459" y="2283718"/>
            <a:ext cx="3858989" cy="2170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69" y="2283718"/>
            <a:ext cx="3744416" cy="2142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5DBF1CE9-F983-4CDF-9BDC-C6D0500B4C87}"/>
              </a:ext>
            </a:extLst>
          </p:cNvPr>
          <p:cNvCxnSpPr>
            <a:cxnSpLocks/>
          </p:cNvCxnSpPr>
          <p:nvPr/>
        </p:nvCxnSpPr>
        <p:spPr>
          <a:xfrm>
            <a:off x="509703" y="1635646"/>
            <a:ext cx="8094745" cy="0"/>
          </a:xfrm>
          <a:prstGeom prst="line">
            <a:avLst/>
          </a:prstGeom>
          <a:noFill/>
          <a:ln w="76200" cap="flat" cmpd="thickThin" algn="ctr">
            <a:solidFill>
              <a:srgbClr val="326B2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33107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61608" y="300608"/>
            <a:ext cx="777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9pPr>
          </a:lstStyle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ru-RU" sz="3200" kern="0" smtClean="0">
                <a:solidFill>
                  <a:srgbClr val="326B2F"/>
                </a:solidFill>
                <a:latin typeface="+mn-lt"/>
                <a:ea typeface="+mn-ea"/>
                <a:cs typeface="+mn-cs"/>
              </a:rPr>
              <a:t>Диффузия</a:t>
            </a:r>
            <a:endParaRPr lang="ru-RU" sz="3200" kern="0" dirty="0">
              <a:solidFill>
                <a:srgbClr val="326B2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9336" y="195486"/>
            <a:ext cx="8496943" cy="864096"/>
          </a:xfrm>
          <a:prstGeom prst="roundRect">
            <a:avLst>
              <a:gd name="adj" fmla="val 13395"/>
            </a:avLst>
          </a:prstGeom>
          <a:gradFill rotWithShape="1">
            <a:gsLst>
              <a:gs pos="0">
                <a:srgbClr val="E1DFC1">
                  <a:tint val="50000"/>
                  <a:satMod val="300000"/>
                </a:srgbClr>
              </a:gs>
              <a:gs pos="35000">
                <a:srgbClr val="E1DFC1">
                  <a:tint val="37000"/>
                  <a:satMod val="300000"/>
                </a:srgbClr>
              </a:gs>
              <a:gs pos="100000">
                <a:srgbClr val="E1DFC1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E1DF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9C9800"/>
              </a:buClr>
              <a:buSzPct val="70000"/>
            </a:pPr>
            <a:r>
              <a:rPr lang="ru-RU" sz="4000" b="1" kern="0" dirty="0" smtClean="0">
                <a:solidFill>
                  <a:srgbClr val="326B2F"/>
                </a:solidFill>
              </a:rPr>
              <a:t> Это интересно</a:t>
            </a:r>
            <a:endParaRPr lang="ru-RU" sz="4000" b="1" dirty="0">
              <a:solidFill>
                <a:srgbClr val="326B2F"/>
              </a:solidFill>
              <a:latin typeface="Tahoma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184" y="303337"/>
            <a:ext cx="731520" cy="6483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5DBF1CE9-F983-4CDF-9BDC-C6D0500B4C87}"/>
              </a:ext>
            </a:extLst>
          </p:cNvPr>
          <p:cNvCxnSpPr>
            <a:cxnSpLocks/>
          </p:cNvCxnSpPr>
          <p:nvPr/>
        </p:nvCxnSpPr>
        <p:spPr>
          <a:xfrm>
            <a:off x="514114" y="1381451"/>
            <a:ext cx="8149590" cy="0"/>
          </a:xfrm>
          <a:prstGeom prst="line">
            <a:avLst/>
          </a:prstGeom>
          <a:noFill/>
          <a:ln w="76200" cap="flat" cmpd="thickThin" algn="ctr">
            <a:solidFill>
              <a:srgbClr val="326B2F"/>
            </a:solidFill>
            <a:prstDash val="solid"/>
          </a:ln>
          <a:effectLst/>
        </p:spPr>
      </p:cxn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0" r="9256" b="9737"/>
          <a:stretch/>
        </p:blipFill>
        <p:spPr bwMode="auto">
          <a:xfrm>
            <a:off x="359164" y="1826965"/>
            <a:ext cx="2772676" cy="2641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412" y="1745232"/>
            <a:ext cx="23431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 descr="C:\Users\днс\Desktop\arsenid_galliya-indiya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562" y="1681919"/>
            <a:ext cx="2931790" cy="293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08757" y="4620200"/>
            <a:ext cx="48029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dk1"/>
                </a:solidFill>
              </a:rPr>
              <a:t>Металл который плавится в руках</a:t>
            </a:r>
          </a:p>
        </p:txBody>
      </p:sp>
    </p:spTree>
    <p:extLst>
      <p:ext uri="{BB962C8B-B14F-4D97-AF65-F5344CB8AC3E}">
        <p14:creationId xmlns:p14="http://schemas.microsoft.com/office/powerpoint/2010/main" val="217784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195"/>
            <a:ext cx="731520" cy="6483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141480"/>
            <a:ext cx="6400800" cy="486054"/>
          </a:xfrm>
        </p:spPr>
        <p:txBody>
          <a:bodyPr/>
          <a:lstStyle/>
          <a:p>
            <a:r>
              <a:rPr lang="ru-RU" b="1" dirty="0" smtClean="0">
                <a:solidFill>
                  <a:srgbClr val="A7B882"/>
                </a:solidFill>
              </a:rPr>
              <a:t>Физика 8 класс</a:t>
            </a:r>
            <a:endParaRPr lang="ru-RU" b="1" dirty="0">
              <a:solidFill>
                <a:srgbClr val="A7B882"/>
              </a:solidFill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5DBF1CE9-F983-4CDF-9BDC-C6D0500B4C87}"/>
              </a:ext>
            </a:extLst>
          </p:cNvPr>
          <p:cNvCxnSpPr>
            <a:cxnSpLocks/>
          </p:cNvCxnSpPr>
          <p:nvPr/>
        </p:nvCxnSpPr>
        <p:spPr>
          <a:xfrm>
            <a:off x="251520" y="843558"/>
            <a:ext cx="8640960" cy="0"/>
          </a:xfrm>
          <a:prstGeom prst="line">
            <a:avLst/>
          </a:prstGeom>
          <a:ln w="76200" cmpd="thickThin">
            <a:solidFill>
              <a:srgbClr val="326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5DBF1CE9-F983-4CDF-9BDC-C6D0500B4C87}"/>
              </a:ext>
            </a:extLst>
          </p:cNvPr>
          <p:cNvCxnSpPr>
            <a:cxnSpLocks/>
          </p:cNvCxnSpPr>
          <p:nvPr/>
        </p:nvCxnSpPr>
        <p:spPr>
          <a:xfrm flipV="1">
            <a:off x="971600" y="195486"/>
            <a:ext cx="0" cy="4680521"/>
          </a:xfrm>
          <a:prstGeom prst="line">
            <a:avLst/>
          </a:prstGeom>
          <a:ln w="76200" cmpd="thickThin">
            <a:solidFill>
              <a:srgbClr val="326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120" y="2859782"/>
            <a:ext cx="3317565" cy="221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одзаголовок 28"/>
          <p:cNvSpPr txBox="1">
            <a:spLocks/>
          </p:cNvSpPr>
          <p:nvPr/>
        </p:nvSpPr>
        <p:spPr bwMode="auto">
          <a:xfrm>
            <a:off x="1152127" y="1491630"/>
            <a:ext cx="7740353" cy="135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342900" indent="-34290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 sz="3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4000" b="1" kern="0" spc="50" dirty="0" smtClean="0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«Кристаллические и аморфные тела»</a:t>
            </a:r>
            <a:r>
              <a:rPr lang="ru-RU" sz="3600" b="1" kern="0" spc="50" dirty="0" smtClean="0">
                <a:ln w="11430"/>
                <a:solidFill>
                  <a:srgbClr val="0066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</a:t>
            </a:r>
            <a:endParaRPr lang="ru-RU" sz="2800" b="1" kern="0" spc="50" dirty="0" smtClean="0">
              <a:ln w="11430"/>
              <a:solidFill>
                <a:srgbClr val="0066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600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>
          <a:xfrm>
            <a:off x="1163149" y="4024436"/>
            <a:ext cx="7543800" cy="30861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800" smtClean="0"/>
              <a:t>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9pPr>
          </a:lstStyle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ru-RU" sz="3200" kern="0" smtClean="0">
                <a:solidFill>
                  <a:srgbClr val="326B2F"/>
                </a:solidFill>
                <a:latin typeface="+mn-lt"/>
                <a:ea typeface="+mn-ea"/>
                <a:cs typeface="+mn-cs"/>
              </a:rPr>
              <a:t>Диффузия</a:t>
            </a:r>
            <a:endParaRPr lang="ru-RU" sz="3200" kern="0" dirty="0">
              <a:solidFill>
                <a:srgbClr val="326B2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3528" y="123478"/>
            <a:ext cx="8496943" cy="864096"/>
          </a:xfrm>
          <a:prstGeom prst="roundRect">
            <a:avLst>
              <a:gd name="adj" fmla="val 13395"/>
            </a:avLst>
          </a:prstGeom>
          <a:gradFill rotWithShape="1">
            <a:gsLst>
              <a:gs pos="0">
                <a:srgbClr val="E1DFC1">
                  <a:tint val="50000"/>
                  <a:satMod val="300000"/>
                </a:srgbClr>
              </a:gs>
              <a:gs pos="35000">
                <a:srgbClr val="E1DFC1">
                  <a:tint val="37000"/>
                  <a:satMod val="300000"/>
                </a:srgbClr>
              </a:gs>
              <a:gs pos="100000">
                <a:srgbClr val="E1DFC1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E1DF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9C9800"/>
              </a:buClr>
              <a:buSzPct val="70000"/>
            </a:pPr>
            <a:r>
              <a:rPr lang="ru-RU" sz="3200" b="1" kern="0" dirty="0" smtClean="0">
                <a:solidFill>
                  <a:srgbClr val="326B2F"/>
                </a:solidFill>
                <a:latin typeface="Tahoma"/>
              </a:rPr>
              <a:t> </a:t>
            </a:r>
            <a:r>
              <a:rPr lang="ru-RU" sz="3200" b="1" kern="0" dirty="0" smtClean="0">
                <a:solidFill>
                  <a:srgbClr val="326B2F"/>
                </a:solidFill>
              </a:rPr>
              <a:t>Твердые тела</a:t>
            </a:r>
            <a:endParaRPr lang="ru-RU" sz="3200" b="1" dirty="0">
              <a:solidFill>
                <a:srgbClr val="326B2F"/>
              </a:solidFill>
              <a:latin typeface="Tahom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31329"/>
            <a:ext cx="731520" cy="6483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5DBF1CE9-F983-4CDF-9BDC-C6D0500B4C87}"/>
              </a:ext>
            </a:extLst>
          </p:cNvPr>
          <p:cNvCxnSpPr>
            <a:cxnSpLocks/>
          </p:cNvCxnSpPr>
          <p:nvPr/>
        </p:nvCxnSpPr>
        <p:spPr>
          <a:xfrm>
            <a:off x="538306" y="1309443"/>
            <a:ext cx="8149590" cy="0"/>
          </a:xfrm>
          <a:prstGeom prst="line">
            <a:avLst/>
          </a:prstGeom>
          <a:noFill/>
          <a:ln w="76200" cap="flat" cmpd="thickThin" algn="ctr">
            <a:solidFill>
              <a:srgbClr val="326B2F"/>
            </a:solidFill>
            <a:prstDash val="solid"/>
          </a:ln>
          <a:effectLst/>
        </p:spPr>
      </p:cxnSp>
      <p:graphicFrame>
        <p:nvGraphicFramePr>
          <p:cNvPr id="10" name="Group 6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3592318"/>
              </p:ext>
            </p:extLst>
          </p:nvPr>
        </p:nvGraphicFramePr>
        <p:xfrm>
          <a:off x="493376" y="1635646"/>
          <a:ext cx="8291440" cy="327941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102550"/>
                <a:gridCol w="4188890"/>
              </a:tblGrid>
              <a:tr h="5568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326B2F"/>
                          </a:solidFill>
                          <a:latin typeface="+mn-lt"/>
                          <a:ea typeface="+mn-ea"/>
                          <a:cs typeface="+mn-cs"/>
                        </a:rPr>
                        <a:t>Аморфное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kern="1200" dirty="0" smtClean="0">
                        <a:solidFill>
                          <a:srgbClr val="326B2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326B2F"/>
                          </a:solidFill>
                          <a:latin typeface="+mn-lt"/>
                          <a:ea typeface="+mn-ea"/>
                          <a:cs typeface="+mn-cs"/>
                        </a:rPr>
                        <a:t>Кристаллическое</a:t>
                      </a:r>
                    </a:p>
                    <a:p>
                      <a:pPr algn="ctr"/>
                      <a:endParaRPr lang="ru-RU" sz="2800" b="1" kern="1200" dirty="0">
                        <a:solidFill>
                          <a:srgbClr val="326B2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419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нет определенной </a:t>
                      </a:r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ru-RU" sz="2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пл</a:t>
                      </a:r>
                      <a:endParaRPr lang="ru-RU" sz="2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4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определенная </a:t>
                      </a:r>
                      <a:r>
                        <a:rPr lang="en-US" altLang="ru-RU" sz="24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ru-RU" altLang="ru-RU" sz="2400" b="1" kern="1200" noProof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пл</a:t>
                      </a:r>
                      <a:endParaRPr lang="ru-RU" altLang="ru-RU" sz="2400" b="1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 horzOverflow="overflow"/>
                </a:tc>
              </a:tr>
              <a:tr h="8458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смола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стекло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пластилин </a:t>
                      </a:r>
                    </a:p>
                  </a:txBody>
                  <a:tcPr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4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хлорид натрия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4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графит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4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металлы</a:t>
                      </a:r>
                    </a:p>
                  </a:txBody>
                  <a:tcPr marT="34290" marB="34290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45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nel"/>
          <p:cNvSpPr>
            <a:spLocks noChangeArrowheads="1"/>
          </p:cNvSpPr>
          <p:nvPr/>
        </p:nvSpPr>
        <p:spPr bwMode="auto">
          <a:xfrm>
            <a:off x="323528" y="3348974"/>
            <a:ext cx="5112567" cy="1445422"/>
          </a:xfrm>
          <a:prstGeom prst="rect">
            <a:avLst/>
          </a:prstGeom>
          <a:solidFill>
            <a:srgbClr val="DEE9C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 dirty="0">
              <a:solidFill>
                <a:srgbClr val="BAC9D0"/>
              </a:solidFill>
              <a:latin typeface="Arial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9pPr>
          </a:lstStyle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ru-RU" sz="3200" kern="0" smtClean="0">
                <a:solidFill>
                  <a:srgbClr val="326B2F"/>
                </a:solidFill>
                <a:latin typeface="+mn-lt"/>
                <a:ea typeface="+mn-ea"/>
                <a:cs typeface="+mn-cs"/>
              </a:rPr>
              <a:t>Диффузия</a:t>
            </a:r>
            <a:endParaRPr lang="ru-RU" sz="3200" kern="0" dirty="0">
              <a:solidFill>
                <a:srgbClr val="326B2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123478"/>
            <a:ext cx="8496943" cy="864096"/>
          </a:xfrm>
          <a:prstGeom prst="roundRect">
            <a:avLst>
              <a:gd name="adj" fmla="val 13395"/>
            </a:avLst>
          </a:prstGeom>
          <a:gradFill rotWithShape="1">
            <a:gsLst>
              <a:gs pos="0">
                <a:srgbClr val="E1DFC1">
                  <a:tint val="50000"/>
                  <a:satMod val="300000"/>
                </a:srgbClr>
              </a:gs>
              <a:gs pos="35000">
                <a:srgbClr val="E1DFC1">
                  <a:tint val="37000"/>
                  <a:satMod val="300000"/>
                </a:srgbClr>
              </a:gs>
              <a:gs pos="100000">
                <a:srgbClr val="E1DFC1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E1DF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9C9800"/>
              </a:buClr>
              <a:buSzPct val="70000"/>
            </a:pPr>
            <a:r>
              <a:rPr lang="ru-RU" sz="3200" b="1" kern="0" dirty="0" smtClean="0">
                <a:solidFill>
                  <a:srgbClr val="326B2F"/>
                </a:solidFill>
                <a:latin typeface="Tahoma"/>
              </a:rPr>
              <a:t> </a:t>
            </a:r>
            <a:r>
              <a:rPr lang="ru-RU" sz="3200" b="1" kern="0" dirty="0" smtClean="0">
                <a:solidFill>
                  <a:srgbClr val="326B2F"/>
                </a:solidFill>
              </a:rPr>
              <a:t>Аморфные тела</a:t>
            </a:r>
            <a:endParaRPr lang="ru-RU" sz="3200" b="1" dirty="0">
              <a:solidFill>
                <a:srgbClr val="326B2F"/>
              </a:solidFill>
              <a:latin typeface="Tahom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31329"/>
            <a:ext cx="731520" cy="6483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5DBF1CE9-F983-4CDF-9BDC-C6D0500B4C87}"/>
              </a:ext>
            </a:extLst>
          </p:cNvPr>
          <p:cNvCxnSpPr>
            <a:cxnSpLocks/>
          </p:cNvCxnSpPr>
          <p:nvPr/>
        </p:nvCxnSpPr>
        <p:spPr>
          <a:xfrm>
            <a:off x="441957" y="1203598"/>
            <a:ext cx="8245939" cy="0"/>
          </a:xfrm>
          <a:prstGeom prst="line">
            <a:avLst/>
          </a:prstGeom>
          <a:noFill/>
          <a:ln w="76200" cap="flat" cmpd="thickThin" algn="ctr">
            <a:solidFill>
              <a:srgbClr val="326B2F"/>
            </a:solidFill>
            <a:prstDash val="solid"/>
          </a:ln>
          <a:effectLst/>
        </p:spPr>
      </p:cxnSp>
      <p:sp>
        <p:nvSpPr>
          <p:cNvPr id="8" name="Прямоугольник 7"/>
          <p:cNvSpPr/>
          <p:nvPr/>
        </p:nvSpPr>
        <p:spPr>
          <a:xfrm>
            <a:off x="431540" y="3333021"/>
            <a:ext cx="5112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dk1"/>
                </a:solidFill>
              </a:rPr>
              <a:t>Аморфные тела — тела,                            не имеющие строгой кристаллической решётки, бесформенные тела. </a:t>
            </a:r>
            <a:endParaRPr lang="ru-RU" b="1" dirty="0" smtClean="0">
              <a:solidFill>
                <a:schemeClr val="dk1"/>
              </a:solidFill>
            </a:endParaRPr>
          </a:p>
          <a:p>
            <a:pPr algn="ctr"/>
            <a:r>
              <a:rPr lang="ru-RU" b="1" dirty="0" smtClean="0">
                <a:solidFill>
                  <a:schemeClr val="dk1"/>
                </a:solidFill>
              </a:rPr>
              <a:t>Сильно </a:t>
            </a:r>
            <a:r>
              <a:rPr lang="ru-RU" b="1" dirty="0">
                <a:solidFill>
                  <a:schemeClr val="dk1"/>
                </a:solidFill>
              </a:rPr>
              <a:t>переохлажденные жидкости, вязкие тела.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" r="51731"/>
          <a:stretch/>
        </p:blipFill>
        <p:spPr bwMode="auto">
          <a:xfrm>
            <a:off x="5673805" y="1392320"/>
            <a:ext cx="2801649" cy="3418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93"/>
          <a:stretch/>
        </p:blipFill>
        <p:spPr bwMode="auto">
          <a:xfrm>
            <a:off x="1043607" y="1402111"/>
            <a:ext cx="3672408" cy="1811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11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nel"/>
          <p:cNvSpPr>
            <a:spLocks noChangeArrowheads="1"/>
          </p:cNvSpPr>
          <p:nvPr/>
        </p:nvSpPr>
        <p:spPr bwMode="auto">
          <a:xfrm>
            <a:off x="509252" y="1492925"/>
            <a:ext cx="4566803" cy="2875840"/>
          </a:xfrm>
          <a:prstGeom prst="rect">
            <a:avLst/>
          </a:prstGeom>
          <a:solidFill>
            <a:srgbClr val="DEE9C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 dirty="0">
              <a:solidFill>
                <a:srgbClr val="BAC9D0"/>
              </a:solidFill>
              <a:latin typeface="Arial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9pPr>
          </a:lstStyle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ru-RU" sz="3200" kern="0" smtClean="0">
                <a:solidFill>
                  <a:srgbClr val="326B2F"/>
                </a:solidFill>
                <a:latin typeface="+mn-lt"/>
                <a:ea typeface="+mn-ea"/>
                <a:cs typeface="+mn-cs"/>
              </a:rPr>
              <a:t>Диффузия</a:t>
            </a:r>
            <a:endParaRPr lang="ru-RU" sz="3200" kern="0" dirty="0">
              <a:solidFill>
                <a:srgbClr val="326B2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123478"/>
            <a:ext cx="8496943" cy="864096"/>
          </a:xfrm>
          <a:prstGeom prst="roundRect">
            <a:avLst>
              <a:gd name="adj" fmla="val 13395"/>
            </a:avLst>
          </a:prstGeom>
          <a:gradFill rotWithShape="1">
            <a:gsLst>
              <a:gs pos="0">
                <a:srgbClr val="E1DFC1">
                  <a:tint val="50000"/>
                  <a:satMod val="300000"/>
                </a:srgbClr>
              </a:gs>
              <a:gs pos="35000">
                <a:srgbClr val="E1DFC1">
                  <a:tint val="37000"/>
                  <a:satMod val="300000"/>
                </a:srgbClr>
              </a:gs>
              <a:gs pos="100000">
                <a:srgbClr val="E1DFC1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E1DF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9C9800"/>
              </a:buClr>
              <a:buSzPct val="70000"/>
            </a:pPr>
            <a:r>
              <a:rPr lang="ru-RU" sz="3200" b="1" kern="0" dirty="0" smtClean="0">
                <a:solidFill>
                  <a:srgbClr val="326B2F"/>
                </a:solidFill>
                <a:latin typeface="Tahoma"/>
              </a:rPr>
              <a:t>            </a:t>
            </a:r>
            <a:r>
              <a:rPr lang="ru-RU" sz="3200" b="1" kern="0" dirty="0" smtClean="0">
                <a:solidFill>
                  <a:srgbClr val="326B2F"/>
                </a:solidFill>
              </a:rPr>
              <a:t>Свойства </a:t>
            </a:r>
            <a:r>
              <a:rPr lang="ru-RU" sz="3200" b="1" kern="0" dirty="0">
                <a:solidFill>
                  <a:srgbClr val="326B2F"/>
                </a:solidFill>
              </a:rPr>
              <a:t>аморфных тел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31329"/>
            <a:ext cx="731520" cy="6483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5DBF1CE9-F983-4CDF-9BDC-C6D0500B4C87}"/>
              </a:ext>
            </a:extLst>
          </p:cNvPr>
          <p:cNvCxnSpPr>
            <a:cxnSpLocks/>
          </p:cNvCxnSpPr>
          <p:nvPr/>
        </p:nvCxnSpPr>
        <p:spPr>
          <a:xfrm>
            <a:off x="441957" y="1203598"/>
            <a:ext cx="8245939" cy="0"/>
          </a:xfrm>
          <a:prstGeom prst="line">
            <a:avLst/>
          </a:prstGeom>
          <a:noFill/>
          <a:ln w="76200" cap="flat" cmpd="thickThin" algn="ctr">
            <a:solidFill>
              <a:srgbClr val="326B2F"/>
            </a:solidFill>
            <a:prstDash val="solid"/>
          </a:ln>
          <a:effectLst/>
        </p:spPr>
      </p:cxnSp>
      <p:sp>
        <p:nvSpPr>
          <p:cNvPr id="8" name="Прямоугольник 7"/>
          <p:cNvSpPr/>
          <p:nvPr/>
        </p:nvSpPr>
        <p:spPr>
          <a:xfrm>
            <a:off x="611560" y="1537577"/>
            <a:ext cx="4464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dk1"/>
                </a:solidFill>
              </a:rPr>
              <a:t>1</a:t>
            </a:r>
            <a:r>
              <a:rPr lang="ru-RU" b="1" dirty="0">
                <a:solidFill>
                  <a:schemeClr val="dk1"/>
                </a:solidFill>
              </a:rPr>
              <a:t>. При нагревании постепенно размягчаются, становятся </a:t>
            </a:r>
            <a:r>
              <a:rPr lang="ru-RU" b="1" dirty="0" smtClean="0">
                <a:solidFill>
                  <a:schemeClr val="dk1"/>
                </a:solidFill>
              </a:rPr>
              <a:t>более </a:t>
            </a:r>
            <a:r>
              <a:rPr lang="ru-RU" b="1" dirty="0">
                <a:solidFill>
                  <a:schemeClr val="dk1"/>
                </a:solidFill>
              </a:rPr>
              <a:t>текучими.</a:t>
            </a:r>
          </a:p>
          <a:p>
            <a:r>
              <a:rPr lang="ru-RU" b="1" dirty="0">
                <a:solidFill>
                  <a:schemeClr val="dk1"/>
                </a:solidFill>
              </a:rPr>
              <a:t>2. Нет определённой температуры, при которой </a:t>
            </a:r>
            <a:r>
              <a:rPr lang="ru-RU" b="1" dirty="0" smtClean="0">
                <a:solidFill>
                  <a:schemeClr val="dk1"/>
                </a:solidFill>
              </a:rPr>
              <a:t>они плавятся</a:t>
            </a:r>
            <a:r>
              <a:rPr lang="ru-RU" b="1" dirty="0">
                <a:solidFill>
                  <a:schemeClr val="dk1"/>
                </a:solidFill>
              </a:rPr>
              <a:t>.</a:t>
            </a:r>
          </a:p>
          <a:p>
            <a:r>
              <a:rPr lang="ru-RU" b="1" dirty="0">
                <a:solidFill>
                  <a:schemeClr val="dk1"/>
                </a:solidFill>
              </a:rPr>
              <a:t>3. Не обнаруживают различных свойств в разных направлениях.</a:t>
            </a:r>
          </a:p>
          <a:p>
            <a:r>
              <a:rPr lang="ru-RU" b="1" dirty="0" smtClean="0">
                <a:solidFill>
                  <a:schemeClr val="dk1"/>
                </a:solidFill>
              </a:rPr>
              <a:t>4. Частицы </a:t>
            </a:r>
            <a:r>
              <a:rPr lang="ru-RU" b="1" dirty="0">
                <a:solidFill>
                  <a:schemeClr val="dk1"/>
                </a:solidFill>
              </a:rPr>
              <a:t>аморфных тел непрерывно и беспорядочно колеблются.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075" y="1521217"/>
            <a:ext cx="3104373" cy="2831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28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nel"/>
          <p:cNvSpPr>
            <a:spLocks noChangeArrowheads="1"/>
          </p:cNvSpPr>
          <p:nvPr/>
        </p:nvSpPr>
        <p:spPr bwMode="auto">
          <a:xfrm>
            <a:off x="573781" y="1419623"/>
            <a:ext cx="4286251" cy="1558568"/>
          </a:xfrm>
          <a:prstGeom prst="rect">
            <a:avLst/>
          </a:prstGeom>
          <a:solidFill>
            <a:srgbClr val="DEE9C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 dirty="0">
              <a:solidFill>
                <a:srgbClr val="BAC9D0"/>
              </a:solidFill>
              <a:latin typeface="Arial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11560" y="1419622"/>
            <a:ext cx="4248472" cy="1558568"/>
          </a:xfrm>
          <a:prstGeom prst="roundRect">
            <a:avLst>
              <a:gd name="adj" fmla="val 0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dk1"/>
                </a:solidFill>
              </a:rPr>
              <a:t>Кристаллы — это твёрдые тела, в которых атомы расположены закономерно, упорядоченно, образуя кристаллическую решётку.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2" y="2978190"/>
            <a:ext cx="428625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9pPr>
          </a:lstStyle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ru-RU" sz="3200" kern="0" smtClean="0">
                <a:solidFill>
                  <a:srgbClr val="326B2F"/>
                </a:solidFill>
                <a:latin typeface="+mn-lt"/>
                <a:ea typeface="+mn-ea"/>
                <a:cs typeface="+mn-cs"/>
              </a:rPr>
              <a:t>Диффузия</a:t>
            </a:r>
            <a:endParaRPr lang="ru-RU" sz="3200" kern="0" dirty="0">
              <a:solidFill>
                <a:srgbClr val="326B2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123478"/>
            <a:ext cx="8496943" cy="864096"/>
          </a:xfrm>
          <a:prstGeom prst="roundRect">
            <a:avLst>
              <a:gd name="adj" fmla="val 13395"/>
            </a:avLst>
          </a:prstGeom>
          <a:gradFill rotWithShape="1">
            <a:gsLst>
              <a:gs pos="0">
                <a:srgbClr val="E1DFC1">
                  <a:tint val="50000"/>
                  <a:satMod val="300000"/>
                </a:srgbClr>
              </a:gs>
              <a:gs pos="35000">
                <a:srgbClr val="E1DFC1">
                  <a:tint val="37000"/>
                  <a:satMod val="300000"/>
                </a:srgbClr>
              </a:gs>
              <a:gs pos="100000">
                <a:srgbClr val="E1DFC1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E1DF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9C9800"/>
              </a:buClr>
              <a:buSzPct val="70000"/>
            </a:pPr>
            <a:r>
              <a:rPr lang="ru-RU" sz="3200" b="1" kern="0" dirty="0" smtClean="0">
                <a:solidFill>
                  <a:srgbClr val="326B2F"/>
                </a:solidFill>
                <a:latin typeface="Tahoma"/>
              </a:rPr>
              <a:t> </a:t>
            </a:r>
            <a:r>
              <a:rPr lang="ru-RU" sz="3200" b="1" kern="0" dirty="0" smtClean="0">
                <a:solidFill>
                  <a:srgbClr val="326B2F"/>
                </a:solidFill>
              </a:rPr>
              <a:t>Кристаллы</a:t>
            </a:r>
            <a:endParaRPr lang="ru-RU" sz="3200" b="1" dirty="0">
              <a:solidFill>
                <a:srgbClr val="326B2F"/>
              </a:solidFill>
              <a:latin typeface="Tahom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31329"/>
            <a:ext cx="731520" cy="6483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5DBF1CE9-F983-4CDF-9BDC-C6D0500B4C87}"/>
              </a:ext>
            </a:extLst>
          </p:cNvPr>
          <p:cNvCxnSpPr>
            <a:cxnSpLocks/>
          </p:cNvCxnSpPr>
          <p:nvPr/>
        </p:nvCxnSpPr>
        <p:spPr>
          <a:xfrm>
            <a:off x="441957" y="1203598"/>
            <a:ext cx="8245939" cy="0"/>
          </a:xfrm>
          <a:prstGeom prst="line">
            <a:avLst/>
          </a:prstGeom>
          <a:noFill/>
          <a:ln w="76200" cap="flat" cmpd="thickThin" algn="ctr">
            <a:solidFill>
              <a:srgbClr val="326B2F"/>
            </a:solidFill>
            <a:prstDash val="solid"/>
          </a:ln>
          <a:effectLst/>
        </p:spPr>
      </p:cxn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3" t="8571"/>
          <a:stretch/>
        </p:blipFill>
        <p:spPr bwMode="auto">
          <a:xfrm>
            <a:off x="5471042" y="1494621"/>
            <a:ext cx="3020019" cy="3312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92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nel"/>
          <p:cNvSpPr>
            <a:spLocks noChangeArrowheads="1"/>
          </p:cNvSpPr>
          <p:nvPr/>
        </p:nvSpPr>
        <p:spPr bwMode="auto">
          <a:xfrm>
            <a:off x="4067944" y="1517745"/>
            <a:ext cx="4608511" cy="3336581"/>
          </a:xfrm>
          <a:prstGeom prst="rect">
            <a:avLst/>
          </a:prstGeom>
          <a:solidFill>
            <a:srgbClr val="DEE9C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 dirty="0">
              <a:solidFill>
                <a:srgbClr val="BAC9D0"/>
              </a:solidFill>
              <a:latin typeface="Arial" charset="0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idx="1"/>
          </p:nvPr>
        </p:nvSpPr>
        <p:spPr>
          <a:xfrm>
            <a:off x="4067944" y="1568771"/>
            <a:ext cx="4608510" cy="3285555"/>
          </a:xfrm>
        </p:spPr>
        <p:txBody>
          <a:bodyPr/>
          <a:lstStyle/>
          <a:p>
            <a:pPr marL="0" indent="0" algn="ctr">
              <a:buNone/>
            </a:pPr>
            <a:r>
              <a:rPr lang="ru-RU" sz="2200" b="1" kern="1200" dirty="0" smtClean="0">
                <a:solidFill>
                  <a:schemeClr val="dk1"/>
                </a:solidFill>
              </a:rPr>
              <a:t>Пространственная структура, отражающая расположение образующих вещество частиц в твёрдом агрегатном состоянии, называется </a:t>
            </a:r>
            <a:r>
              <a:rPr lang="ru-RU" sz="2200" b="1" kern="1200" dirty="0" smtClean="0">
                <a:solidFill>
                  <a:srgbClr val="C00000"/>
                </a:solidFill>
              </a:rPr>
              <a:t>кристаллической </a:t>
            </a:r>
            <a:r>
              <a:rPr lang="ru-RU" sz="2200" b="1" kern="1200" dirty="0">
                <a:solidFill>
                  <a:srgbClr val="C00000"/>
                </a:solidFill>
              </a:rPr>
              <a:t>решёткой</a:t>
            </a:r>
            <a:r>
              <a:rPr lang="ru-RU" sz="2200" b="1" kern="1200" dirty="0" smtClean="0">
                <a:solidFill>
                  <a:srgbClr val="C00000"/>
                </a:solidFill>
              </a:rPr>
              <a:t>. </a:t>
            </a:r>
            <a:r>
              <a:rPr lang="ru-RU" sz="2200" b="1" kern="1200" dirty="0" smtClean="0">
                <a:solidFill>
                  <a:schemeClr val="dk1"/>
                </a:solidFill>
              </a:rPr>
              <a:t>Точки размещения частиц называют </a:t>
            </a:r>
            <a:r>
              <a:rPr lang="ru-RU" sz="2200" b="1" kern="1200" dirty="0" smtClean="0">
                <a:solidFill>
                  <a:srgbClr val="C00000"/>
                </a:solidFill>
              </a:rPr>
              <a:t>узлами</a:t>
            </a:r>
            <a:r>
              <a:rPr lang="ru-RU" sz="2200" b="1" kern="1200" dirty="0" smtClean="0">
                <a:solidFill>
                  <a:schemeClr val="dk1"/>
                </a:solidFill>
              </a:rPr>
              <a:t> кристаллической решётки. </a:t>
            </a:r>
            <a:endParaRPr lang="ru-RU" sz="2200" b="1" kern="1200" dirty="0">
              <a:solidFill>
                <a:schemeClr val="dk1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9pPr>
          </a:lstStyle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ru-RU" sz="3200" kern="0" smtClean="0">
                <a:solidFill>
                  <a:srgbClr val="326B2F"/>
                </a:solidFill>
                <a:latin typeface="+mn-lt"/>
                <a:ea typeface="+mn-ea"/>
                <a:cs typeface="+mn-cs"/>
              </a:rPr>
              <a:t>Диффузия</a:t>
            </a:r>
            <a:endParaRPr lang="ru-RU" sz="3200" kern="0" dirty="0">
              <a:solidFill>
                <a:srgbClr val="326B2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3528" y="123478"/>
            <a:ext cx="8496943" cy="864096"/>
          </a:xfrm>
          <a:prstGeom prst="roundRect">
            <a:avLst>
              <a:gd name="adj" fmla="val 13395"/>
            </a:avLst>
          </a:prstGeom>
          <a:gradFill rotWithShape="1">
            <a:gsLst>
              <a:gs pos="0">
                <a:srgbClr val="E1DFC1">
                  <a:tint val="50000"/>
                  <a:satMod val="300000"/>
                </a:srgbClr>
              </a:gs>
              <a:gs pos="35000">
                <a:srgbClr val="E1DFC1">
                  <a:tint val="37000"/>
                  <a:satMod val="300000"/>
                </a:srgbClr>
              </a:gs>
              <a:gs pos="100000">
                <a:srgbClr val="E1DFC1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E1DF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9C9800"/>
              </a:buClr>
              <a:buSzPct val="70000"/>
            </a:pPr>
            <a:r>
              <a:rPr lang="ru-RU" sz="3200" b="1" kern="0" dirty="0">
                <a:solidFill>
                  <a:srgbClr val="326B2F"/>
                </a:solidFill>
              </a:rPr>
              <a:t>Кристаллические решётки</a:t>
            </a:r>
            <a:endParaRPr lang="ru-RU" sz="3200" b="1" dirty="0">
              <a:solidFill>
                <a:srgbClr val="326B2F"/>
              </a:solidFill>
              <a:latin typeface="Tahoma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31329"/>
            <a:ext cx="731520" cy="6483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5DBF1CE9-F983-4CDF-9BDC-C6D0500B4C87}"/>
              </a:ext>
            </a:extLst>
          </p:cNvPr>
          <p:cNvCxnSpPr>
            <a:cxnSpLocks/>
          </p:cNvCxnSpPr>
          <p:nvPr/>
        </p:nvCxnSpPr>
        <p:spPr>
          <a:xfrm>
            <a:off x="441957" y="1203598"/>
            <a:ext cx="8245939" cy="0"/>
          </a:xfrm>
          <a:prstGeom prst="line">
            <a:avLst/>
          </a:prstGeom>
          <a:noFill/>
          <a:ln w="76200" cap="flat" cmpd="thickThin" algn="ctr">
            <a:solidFill>
              <a:srgbClr val="326B2F"/>
            </a:solidFill>
            <a:prstDash val="solid"/>
          </a:ln>
          <a:effectLst/>
        </p:spPr>
      </p:cxnSp>
      <p:pic>
        <p:nvPicPr>
          <p:cNvPr id="6146" name="Picture 2" descr="C:\Users\днс\Desktop\Beta-fluorine_crystal_structur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7" y="1564187"/>
            <a:ext cx="3290139" cy="329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72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800" smtClean="0"/>
              <a:t>    </a:t>
            </a:r>
            <a:endParaRPr lang="ru-RU" sz="2800" i="1" smtClean="0">
              <a:latin typeface="Monotype Corsiva" pitchFamily="66" charset="0"/>
            </a:endParaRPr>
          </a:p>
        </p:txBody>
      </p:sp>
      <p:graphicFrame>
        <p:nvGraphicFramePr>
          <p:cNvPr id="66790" name="Group 23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81749701"/>
              </p:ext>
            </p:extLst>
          </p:nvPr>
        </p:nvGraphicFramePr>
        <p:xfrm>
          <a:off x="252474" y="1581881"/>
          <a:ext cx="8567998" cy="3150109"/>
        </p:xfrm>
        <a:graphic>
          <a:graphicData uri="http://schemas.openxmlformats.org/drawingml/2006/table">
            <a:tbl>
              <a:tblPr/>
              <a:tblGrid>
                <a:gridCol w="2023264"/>
                <a:gridCol w="1373538"/>
                <a:gridCol w="1373538"/>
                <a:gridCol w="1807287"/>
                <a:gridCol w="1990371"/>
              </a:tblGrid>
              <a:tr h="251460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Характеристики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Тип решетки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26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атомная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ионная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молекулярная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металлическая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92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Вид частиц в узлах решетки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lang="ru-RU" sz="1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lang="ru-RU" sz="1200" b="1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lang="ru-RU" sz="1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lang="ru-RU" sz="1200" b="1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Характер связи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между частицами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lang="ru-RU" sz="1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lang="ru-RU" sz="1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lang="ru-RU" sz="1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lang="ru-RU" sz="1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55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Прочность связи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lang="ru-RU" sz="1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lang="ru-RU" sz="1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lang="ru-RU" sz="1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lang="ru-RU" sz="1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Отличительные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свойства веществ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lang="ru-RU" sz="1200" b="1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lang="ru-RU" sz="1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lang="ru-RU" sz="1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lang="ru-RU" sz="1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Примеры веществ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lang="ru-RU" sz="1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lang="ru-RU" sz="1200" b="1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lang="ru-RU" sz="1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lang="ru-RU" sz="12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9pPr>
          </a:lstStyle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ru-RU" sz="3200" kern="0" smtClean="0">
                <a:solidFill>
                  <a:srgbClr val="326B2F"/>
                </a:solidFill>
                <a:latin typeface="+mn-lt"/>
                <a:ea typeface="+mn-ea"/>
                <a:cs typeface="+mn-cs"/>
              </a:rPr>
              <a:t>Диффузия</a:t>
            </a:r>
            <a:endParaRPr lang="ru-RU" sz="3200" kern="0" dirty="0">
              <a:solidFill>
                <a:srgbClr val="326B2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3528" y="123478"/>
            <a:ext cx="8496943" cy="864096"/>
          </a:xfrm>
          <a:prstGeom prst="roundRect">
            <a:avLst>
              <a:gd name="adj" fmla="val 13395"/>
            </a:avLst>
          </a:prstGeom>
          <a:gradFill rotWithShape="1">
            <a:gsLst>
              <a:gs pos="0">
                <a:srgbClr val="E1DFC1">
                  <a:tint val="50000"/>
                  <a:satMod val="300000"/>
                </a:srgbClr>
              </a:gs>
              <a:gs pos="35000">
                <a:srgbClr val="E1DFC1">
                  <a:tint val="37000"/>
                  <a:satMod val="300000"/>
                </a:srgbClr>
              </a:gs>
              <a:gs pos="100000">
                <a:srgbClr val="E1DFC1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E1DF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9C9800"/>
              </a:buClr>
              <a:buSzPct val="70000"/>
            </a:pPr>
            <a:r>
              <a:rPr lang="ru-RU" sz="3200" b="1" kern="0" dirty="0" smtClean="0">
                <a:solidFill>
                  <a:srgbClr val="326B2F"/>
                </a:solidFill>
              </a:rPr>
              <a:t>   Типы кристаллических решёток</a:t>
            </a:r>
            <a:endParaRPr lang="ru-RU" sz="3200" b="1" dirty="0">
              <a:solidFill>
                <a:srgbClr val="326B2F"/>
              </a:solidFill>
              <a:latin typeface="Tahom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31329"/>
            <a:ext cx="731520" cy="6483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5DBF1CE9-F983-4CDF-9BDC-C6D0500B4C87}"/>
              </a:ext>
            </a:extLst>
          </p:cNvPr>
          <p:cNvCxnSpPr>
            <a:cxnSpLocks/>
          </p:cNvCxnSpPr>
          <p:nvPr/>
        </p:nvCxnSpPr>
        <p:spPr>
          <a:xfrm>
            <a:off x="441957" y="1203598"/>
            <a:ext cx="8245939" cy="0"/>
          </a:xfrm>
          <a:prstGeom prst="line">
            <a:avLst/>
          </a:prstGeom>
          <a:noFill/>
          <a:ln w="76200" cap="flat" cmpd="thickThin" algn="ctr">
            <a:solidFill>
              <a:srgbClr val="326B2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98968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nel"/>
          <p:cNvSpPr>
            <a:spLocks noChangeArrowheads="1"/>
          </p:cNvSpPr>
          <p:nvPr/>
        </p:nvSpPr>
        <p:spPr bwMode="auto">
          <a:xfrm>
            <a:off x="4318113" y="1760239"/>
            <a:ext cx="4540133" cy="2899743"/>
          </a:xfrm>
          <a:prstGeom prst="rect">
            <a:avLst/>
          </a:prstGeom>
          <a:solidFill>
            <a:srgbClr val="DEE9C9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ru-RU" dirty="0">
              <a:solidFill>
                <a:srgbClr val="BAC9D0"/>
              </a:solidFill>
              <a:latin typeface="Arial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427984" y="1797660"/>
            <a:ext cx="428741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26B2F"/>
                </a:solidFill>
              </a:rPr>
              <a:t>Структурные </a:t>
            </a:r>
            <a:r>
              <a:rPr lang="ru-RU" sz="2000" b="1" dirty="0">
                <a:solidFill>
                  <a:srgbClr val="326B2F"/>
                </a:solidFill>
              </a:rPr>
              <a:t>частицы </a:t>
            </a:r>
            <a:r>
              <a:rPr lang="ru-RU" sz="2000" b="1" dirty="0">
                <a:solidFill>
                  <a:schemeClr val="dk1"/>
                </a:solidFill>
              </a:rPr>
              <a:t>– атомы</a:t>
            </a:r>
          </a:p>
          <a:p>
            <a:r>
              <a:rPr lang="ru-RU" sz="2000" b="1" dirty="0">
                <a:solidFill>
                  <a:srgbClr val="326B2F"/>
                </a:solidFill>
              </a:rPr>
              <a:t>Связь</a:t>
            </a:r>
            <a:r>
              <a:rPr lang="ru-RU" sz="2000" b="1" dirty="0">
                <a:solidFill>
                  <a:schemeClr val="dk1"/>
                </a:solidFill>
              </a:rPr>
              <a:t> </a:t>
            </a:r>
            <a:r>
              <a:rPr lang="ru-RU" sz="2000" b="1" dirty="0" smtClean="0">
                <a:solidFill>
                  <a:schemeClr val="dk1"/>
                </a:solidFill>
              </a:rPr>
              <a:t>– </a:t>
            </a:r>
            <a:r>
              <a:rPr lang="ru-RU" sz="2000" b="1" dirty="0">
                <a:solidFill>
                  <a:schemeClr val="dk1"/>
                </a:solidFill>
              </a:rPr>
              <a:t>ковалентная </a:t>
            </a:r>
            <a:r>
              <a:rPr lang="ru-RU" sz="2000" b="1" dirty="0" smtClean="0">
                <a:solidFill>
                  <a:srgbClr val="326B2F"/>
                </a:solidFill>
              </a:rPr>
              <a:t>Физические свойства: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dk1"/>
                </a:solidFill>
              </a:rPr>
              <a:t>тугоплавкость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dk1"/>
                </a:solidFill>
              </a:rPr>
              <a:t>высокая </a:t>
            </a:r>
            <a:r>
              <a:rPr lang="ru-RU" sz="2000" b="1" dirty="0">
                <a:solidFill>
                  <a:schemeClr val="dk1"/>
                </a:solidFill>
              </a:rPr>
              <a:t>твёрдость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dk1"/>
                </a:solidFill>
              </a:rPr>
              <a:t>прочность</a:t>
            </a:r>
            <a:endParaRPr lang="ru-RU" sz="2000" b="1" dirty="0">
              <a:solidFill>
                <a:schemeClr val="dk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dk1"/>
                </a:solidFill>
              </a:rPr>
              <a:t>нерастворимость в воде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dk1"/>
                </a:solidFill>
              </a:rPr>
              <a:t>диэлектрики (исключение графит, кремний</a:t>
            </a:r>
            <a:r>
              <a:rPr lang="ru-RU" sz="2000" b="1" dirty="0" smtClean="0">
                <a:solidFill>
                  <a:schemeClr val="dk1"/>
                </a:solidFill>
              </a:rPr>
              <a:t>)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85407" y="3748829"/>
            <a:ext cx="201228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Кварцевый песок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b="1" baseline="-2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41193" y="3006921"/>
            <a:ext cx="1500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Алмаз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257959" y="2997988"/>
            <a:ext cx="1785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Графит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723575" y="372616"/>
            <a:ext cx="777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ahoma" charset="0"/>
              </a:defRPr>
            </a:lvl9pPr>
          </a:lstStyle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ru-RU" sz="3200" kern="0" smtClean="0">
                <a:solidFill>
                  <a:srgbClr val="326B2F"/>
                </a:solidFill>
                <a:latin typeface="+mn-lt"/>
                <a:ea typeface="+mn-ea"/>
                <a:cs typeface="+mn-cs"/>
              </a:rPr>
              <a:t>Диффузия</a:t>
            </a:r>
            <a:endParaRPr lang="ru-RU" sz="3200" kern="0" dirty="0">
              <a:solidFill>
                <a:srgbClr val="326B2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61303" y="267494"/>
            <a:ext cx="8496943" cy="864096"/>
          </a:xfrm>
          <a:prstGeom prst="roundRect">
            <a:avLst>
              <a:gd name="adj" fmla="val 13395"/>
            </a:avLst>
          </a:prstGeom>
          <a:gradFill rotWithShape="1">
            <a:gsLst>
              <a:gs pos="0">
                <a:srgbClr val="E1DFC1">
                  <a:tint val="50000"/>
                  <a:satMod val="300000"/>
                </a:srgbClr>
              </a:gs>
              <a:gs pos="35000">
                <a:srgbClr val="E1DFC1">
                  <a:tint val="37000"/>
                  <a:satMod val="300000"/>
                </a:srgbClr>
              </a:gs>
              <a:gs pos="100000">
                <a:srgbClr val="E1DFC1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E1DFC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9C9800"/>
              </a:buClr>
              <a:buSzPct val="70000"/>
            </a:pPr>
            <a:r>
              <a:rPr lang="ru-RU" sz="3200" b="1" kern="0" dirty="0" smtClean="0">
                <a:solidFill>
                  <a:srgbClr val="326B2F"/>
                </a:solidFill>
              </a:rPr>
              <a:t>   Атомная решётка</a:t>
            </a:r>
            <a:endParaRPr lang="ru-RU" sz="3200" b="1" dirty="0">
              <a:solidFill>
                <a:srgbClr val="326B2F"/>
              </a:solidFill>
              <a:latin typeface="Tahom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151" y="375345"/>
            <a:ext cx="731520" cy="6483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5DBF1CE9-F983-4CDF-9BDC-C6D0500B4C87}"/>
              </a:ext>
            </a:extLst>
          </p:cNvPr>
          <p:cNvCxnSpPr>
            <a:cxnSpLocks/>
          </p:cNvCxnSpPr>
          <p:nvPr/>
        </p:nvCxnSpPr>
        <p:spPr>
          <a:xfrm>
            <a:off x="479732" y="1347614"/>
            <a:ext cx="8245939" cy="0"/>
          </a:xfrm>
          <a:prstGeom prst="line">
            <a:avLst/>
          </a:prstGeom>
          <a:noFill/>
          <a:ln w="76200" cap="flat" cmpd="thickThin" algn="ctr">
            <a:solidFill>
              <a:srgbClr val="326B2F"/>
            </a:solidFill>
            <a:prstDash val="solid"/>
          </a:ln>
          <a:effectLst/>
        </p:spPr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24660"/>
            <a:ext cx="2054401" cy="142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83" y="1671178"/>
            <a:ext cx="1723841" cy="128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" t="20291" r="13048" b="5670"/>
          <a:stretch/>
        </p:blipFill>
        <p:spPr bwMode="auto">
          <a:xfrm>
            <a:off x="2411760" y="1627754"/>
            <a:ext cx="1640383" cy="139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32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O" val="True"/>
  <p:tag name="TFS" val="False"/>
  <p:tag name="TK" val="0.9"/>
  <p:tag name="TFM" val="True"/>
  <p:tag name="TSB" val="5"/>
  <p:tag name="TFO" val="False"/>
  <p:tag name="TFF" val="True"/>
  <p:tag name="TFT" val="True"/>
  <p:tag name="TTIM" val="20"/>
  <p:tag name="TFC" val="True"/>
</p:tagLst>
</file>

<file path=ppt/theme/theme1.xml><?xml version="1.0" encoding="utf-8"?>
<a:theme xmlns:a="http://schemas.openxmlformats.org/drawingml/2006/main" name="Шаблон 8 класс.  Тепловые явления">
  <a:themeElements>
    <a:clrScheme name="Сумерки 9">
      <a:dk1>
        <a:srgbClr val="4A2500"/>
      </a:dk1>
      <a:lt1>
        <a:srgbClr val="C2C0BA"/>
      </a:lt1>
      <a:dk2>
        <a:srgbClr val="788569"/>
      </a:dk2>
      <a:lt2>
        <a:srgbClr val="F4F4EC"/>
      </a:lt2>
      <a:accent1>
        <a:srgbClr val="E1DFC1"/>
      </a:accent1>
      <a:accent2>
        <a:srgbClr val="A5A7AF"/>
      </a:accent2>
      <a:accent3>
        <a:srgbClr val="DDDCD9"/>
      </a:accent3>
      <a:accent4>
        <a:srgbClr val="3E1E00"/>
      </a:accent4>
      <a:accent5>
        <a:srgbClr val="EEECDD"/>
      </a:accent5>
      <a:accent6>
        <a:srgbClr val="95979E"/>
      </a:accent6>
      <a:hlink>
        <a:srgbClr val="9C9800"/>
      </a:hlink>
      <a:folHlink>
        <a:srgbClr val="666633"/>
      </a:folHlink>
    </a:clrScheme>
    <a:fontScheme name="Сумерки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умерки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10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11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12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13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14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15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16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17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18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1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57653F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Шаблон 8 класс.  Тепловые явления">
  <a:themeElements>
    <a:clrScheme name="Сумерки 9">
      <a:dk1>
        <a:srgbClr val="4A2500"/>
      </a:dk1>
      <a:lt1>
        <a:srgbClr val="C2C0BA"/>
      </a:lt1>
      <a:dk2>
        <a:srgbClr val="788569"/>
      </a:dk2>
      <a:lt2>
        <a:srgbClr val="F4F4EC"/>
      </a:lt2>
      <a:accent1>
        <a:srgbClr val="E1DFC1"/>
      </a:accent1>
      <a:accent2>
        <a:srgbClr val="A5A7AF"/>
      </a:accent2>
      <a:accent3>
        <a:srgbClr val="DDDCD9"/>
      </a:accent3>
      <a:accent4>
        <a:srgbClr val="3E1E00"/>
      </a:accent4>
      <a:accent5>
        <a:srgbClr val="EEECDD"/>
      </a:accent5>
      <a:accent6>
        <a:srgbClr val="95979E"/>
      </a:accent6>
      <a:hlink>
        <a:srgbClr val="9C9800"/>
      </a:hlink>
      <a:folHlink>
        <a:srgbClr val="666633"/>
      </a:folHlink>
    </a:clrScheme>
    <a:fontScheme name="Сумерки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умерки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10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11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12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13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14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15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умерки 16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17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18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умерки 1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57653F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умерки 9">
    <a:dk1>
      <a:srgbClr val="4A2500"/>
    </a:dk1>
    <a:lt1>
      <a:srgbClr val="C2C0BA"/>
    </a:lt1>
    <a:dk2>
      <a:srgbClr val="788569"/>
    </a:dk2>
    <a:lt2>
      <a:srgbClr val="F4F4EC"/>
    </a:lt2>
    <a:accent1>
      <a:srgbClr val="E1DFC1"/>
    </a:accent1>
    <a:accent2>
      <a:srgbClr val="A5A7AF"/>
    </a:accent2>
    <a:accent3>
      <a:srgbClr val="DDDCD9"/>
    </a:accent3>
    <a:accent4>
      <a:srgbClr val="3E1E00"/>
    </a:accent4>
    <a:accent5>
      <a:srgbClr val="EEECDD"/>
    </a:accent5>
    <a:accent6>
      <a:srgbClr val="95979E"/>
    </a:accent6>
    <a:hlink>
      <a:srgbClr val="9C9800"/>
    </a:hlink>
    <a:folHlink>
      <a:srgbClr val="66663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Шаблон 8 класс.  Тепловые явления</Template>
  <TotalTime>814</TotalTime>
  <Words>458</Words>
  <Application>Microsoft Office PowerPoint</Application>
  <PresentationFormat>Экран (16:9)</PresentationFormat>
  <Paragraphs>124</Paragraphs>
  <Slides>16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Шаблон 8 класс.  Тепловые явления</vt:lpstr>
      <vt:lpstr>1_Шаблон 8 класс.  Тепловые явления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Определите кристаллические и аморфные вещества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днс</dc:creator>
  <cp:lastModifiedBy>днс</cp:lastModifiedBy>
  <cp:revision>119</cp:revision>
  <dcterms:created xsi:type="dcterms:W3CDTF">2024-06-22T01:46:28Z</dcterms:created>
  <dcterms:modified xsi:type="dcterms:W3CDTF">2024-07-12T03:15:51Z</dcterms:modified>
</cp:coreProperties>
</file>