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</p:sldMasterIdLst>
  <p:notesMasterIdLst>
    <p:notesMasterId r:id="rId30"/>
  </p:notesMasterIdLst>
  <p:sldIdLst>
    <p:sldId id="256" r:id="rId3"/>
    <p:sldId id="311" r:id="rId4"/>
    <p:sldId id="319" r:id="rId5"/>
    <p:sldId id="313" r:id="rId6"/>
    <p:sldId id="340" r:id="rId7"/>
    <p:sldId id="346" r:id="rId8"/>
    <p:sldId id="342" r:id="rId9"/>
    <p:sldId id="323" r:id="rId10"/>
    <p:sldId id="341" r:id="rId11"/>
    <p:sldId id="344" r:id="rId12"/>
    <p:sldId id="338" r:id="rId13"/>
    <p:sldId id="339" r:id="rId14"/>
    <p:sldId id="268" r:id="rId15"/>
    <p:sldId id="327" r:id="rId16"/>
    <p:sldId id="270" r:id="rId17"/>
    <p:sldId id="328" r:id="rId18"/>
    <p:sldId id="288" r:id="rId19"/>
    <p:sldId id="334" r:id="rId20"/>
    <p:sldId id="320" r:id="rId21"/>
    <p:sldId id="332" r:id="rId22"/>
    <p:sldId id="275" r:id="rId23"/>
    <p:sldId id="331" r:id="rId24"/>
    <p:sldId id="330" r:id="rId25"/>
    <p:sldId id="329" r:id="rId26"/>
    <p:sldId id="317" r:id="rId27"/>
    <p:sldId id="316" r:id="rId28"/>
    <p:sldId id="345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Poppins" panose="020B0604020202020204" charset="0"/>
      <p:regular r:id="rId35"/>
      <p:bold r:id="rId36"/>
      <p:italic r:id="rId37"/>
      <p:boldItalic r:id="rId38"/>
    </p:embeddedFont>
    <p:embeddedFont>
      <p:font typeface="Georgia" panose="02040502050405020303" pitchFamily="18" charset="0"/>
      <p:regular r:id="rId39"/>
      <p:bold r:id="rId40"/>
      <p:italic r:id="rId41"/>
      <p:boldItalic r:id="rId42"/>
    </p:embeddedFont>
    <p:embeddedFont>
      <p:font typeface="Be Vietnam Pro" panose="020B0604020202020204" charset="0"/>
      <p:regular r:id="rId43"/>
      <p:bold r:id="rId44"/>
      <p:italic r:id="rId45"/>
      <p:boldItalic r:id="rId46"/>
    </p:embeddedFont>
    <p:embeddedFont>
      <p:font typeface="Bebas Neue" panose="020B0604020202020204" charset="0"/>
      <p:regular r:id="rId47"/>
    </p:embeddedFont>
    <p:embeddedFont>
      <p:font typeface="DM Sans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469BF88-D43E-4B18-97D8-C843CB225751}">
  <a:tblStyle styleId="{D469BF88-D43E-4B18-97D8-C843CB2257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5E28394-A742-4029-AF0E-B287F5A800C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84" y="-15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849518551662759E-2"/>
          <c:y val="5.2125465286007241E-2"/>
          <c:w val="0.91215048144833721"/>
          <c:h val="0.85748554516445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5"/>
          <c:dPt>
            <c:idx val="1"/>
            <c:bubble3D val="0"/>
            <c:spPr>
              <a:solidFill>
                <a:schemeClr val="bg1">
                  <a:lumMod val="25000"/>
                </a:schemeClr>
              </a:solidFill>
            </c:spPr>
          </c:dPt>
          <c:dLbls>
            <c:dLbl>
              <c:idx val="1"/>
              <c:layout>
                <c:manualLayout>
                  <c:x val="0.12950151372069771"/>
                  <c:y val="-0.300760576581524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Творческая группа</c:v>
                </c:pt>
                <c:pt idx="1">
                  <c:v>Продуктивная группа</c:v>
                </c:pt>
                <c:pt idx="2">
                  <c:v>Репродуктивная группа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</c:v>
                </c:pt>
                <c:pt idx="1">
                  <c:v>8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5.2156193468750681E-3"/>
          <c:y val="0.90602688692238398"/>
          <c:w val="0.9403796423478058"/>
          <c:h val="9.397311307761598E-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2164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e9256b144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e9256b144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074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8b76458303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28b76458303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074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074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d5260bdd8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d5260bdd8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24ed0ba4443_0_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24ed0ba4443_0_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24ed0ba4443_0_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24ed0ba4443_0_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9200" y="298500"/>
            <a:ext cx="8405700" cy="4546500"/>
          </a:xfrm>
          <a:prstGeom prst="roundRect">
            <a:avLst>
              <a:gd name="adj" fmla="val 5280"/>
            </a:avLst>
          </a:prstGeom>
          <a:solidFill>
            <a:srgbClr val="9B9091">
              <a:alpha val="9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96913" y="1213200"/>
            <a:ext cx="6350100" cy="12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396988" y="2612875"/>
            <a:ext cx="6350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t="35450" b="35450"/>
          <a:stretch/>
        </p:blipFill>
        <p:spPr>
          <a:xfrm>
            <a:off x="-1059525" y="3430300"/>
            <a:ext cx="11263048" cy="184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l="6699" t="38525" r="58442" b="19695"/>
          <a:stretch/>
        </p:blipFill>
        <p:spPr>
          <a:xfrm>
            <a:off x="6977650" y="3746288"/>
            <a:ext cx="824177" cy="55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/>
          </a:blip>
          <a:srcRect l="43481" t="33062" r="2490" b="17383"/>
          <a:stretch/>
        </p:blipFill>
        <p:spPr>
          <a:xfrm>
            <a:off x="7807675" y="3658950"/>
            <a:ext cx="1246198" cy="64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/>
          </a:blip>
          <a:srcRect l="11508" t="28086" r="11508" b="12783"/>
          <a:stretch/>
        </p:blipFill>
        <p:spPr>
          <a:xfrm>
            <a:off x="-181925" y="3344726"/>
            <a:ext cx="2215373" cy="95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l="4543" t="39435" r="58729" b="9627"/>
          <a:stretch/>
        </p:blipFill>
        <p:spPr>
          <a:xfrm>
            <a:off x="2858000" y="3658950"/>
            <a:ext cx="824177" cy="642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2"/>
          <p:cNvGrpSpPr/>
          <p:nvPr/>
        </p:nvGrpSpPr>
        <p:grpSpPr>
          <a:xfrm>
            <a:off x="-1293500" y="-362524"/>
            <a:ext cx="11602401" cy="3308145"/>
            <a:chOff x="-1293500" y="-362524"/>
            <a:chExt cx="11602401" cy="3308145"/>
          </a:xfrm>
        </p:grpSpPr>
        <p:pic>
          <p:nvPicPr>
            <p:cNvPr id="18" name="Google Shape;18;p2"/>
            <p:cNvPicPr preferRelativeResize="0"/>
            <p:nvPr/>
          </p:nvPicPr>
          <p:blipFill rotWithShape="1">
            <a:blip r:embed="rId6">
              <a:alphaModFix/>
            </a:blip>
            <a:srcRect t="17066" b="17066"/>
            <a:stretch/>
          </p:blipFill>
          <p:spPr>
            <a:xfrm rot="-473804">
              <a:off x="3395642" y="81881"/>
              <a:ext cx="2352719" cy="871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/>
            <p:cNvPicPr preferRelativeResize="0"/>
            <p:nvPr/>
          </p:nvPicPr>
          <p:blipFill rotWithShape="1">
            <a:blip r:embed="rId7">
              <a:alphaModFix/>
            </a:blip>
            <a:srcRect t="14661"/>
            <a:stretch/>
          </p:blipFill>
          <p:spPr>
            <a:xfrm rot="-1002347">
              <a:off x="6835623" y="80290"/>
              <a:ext cx="3314530" cy="15911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2"/>
            <p:cNvPicPr preferRelativeResize="0"/>
            <p:nvPr/>
          </p:nvPicPr>
          <p:blipFill rotWithShape="1">
            <a:blip r:embed="rId8">
              <a:alphaModFix/>
            </a:blip>
            <a:srcRect l="9092" t="14733" r="26919" b="41285"/>
            <a:stretch/>
          </p:blipFill>
          <p:spPr>
            <a:xfrm>
              <a:off x="-828454" y="467025"/>
              <a:ext cx="2382756" cy="921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2"/>
            <p:cNvPicPr preferRelativeResize="0"/>
            <p:nvPr/>
          </p:nvPicPr>
          <p:blipFill rotWithShape="1">
            <a:blip r:embed="rId9">
              <a:alphaModFix/>
            </a:blip>
            <a:srcRect t="40219"/>
            <a:stretch/>
          </p:blipFill>
          <p:spPr>
            <a:xfrm>
              <a:off x="-1293500" y="2200672"/>
              <a:ext cx="2215352" cy="7449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/>
          <p:nvPr/>
        </p:nvSpPr>
        <p:spPr>
          <a:xfrm>
            <a:off x="369200" y="298500"/>
            <a:ext cx="8405700" cy="4546500"/>
          </a:xfrm>
          <a:prstGeom prst="roundRect">
            <a:avLst>
              <a:gd name="adj" fmla="val 5280"/>
            </a:avLst>
          </a:prstGeom>
          <a:solidFill>
            <a:srgbClr val="9B9091">
              <a:alpha val="9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720000" y="1455850"/>
            <a:ext cx="3233100" cy="13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1"/>
          </p:nvPr>
        </p:nvSpPr>
        <p:spPr>
          <a:xfrm>
            <a:off x="720000" y="2700350"/>
            <a:ext cx="32331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 rotWithShape="1">
          <a:blip r:embed="rId2">
            <a:alphaModFix/>
          </a:blip>
          <a:srcRect l="4170" t="63519" r="4161" b="20053"/>
          <a:stretch/>
        </p:blipFill>
        <p:spPr>
          <a:xfrm flipH="1">
            <a:off x="-325125" y="4377975"/>
            <a:ext cx="9794400" cy="987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2"/>
          <p:cNvPicPr preferRelativeResize="0"/>
          <p:nvPr/>
        </p:nvPicPr>
        <p:blipFill rotWithShape="1">
          <a:blip r:embed="rId2">
            <a:alphaModFix/>
          </a:blip>
          <a:srcRect t="23147" b="62300"/>
          <a:stretch/>
        </p:blipFill>
        <p:spPr>
          <a:xfrm>
            <a:off x="-325200" y="4604000"/>
            <a:ext cx="9794400" cy="801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155" name="Google Shape;155;p22"/>
          <p:cNvSpPr/>
          <p:nvPr/>
        </p:nvSpPr>
        <p:spPr>
          <a:xfrm>
            <a:off x="369200" y="298500"/>
            <a:ext cx="8405700" cy="4546500"/>
          </a:xfrm>
          <a:prstGeom prst="roundRect">
            <a:avLst>
              <a:gd name="adj" fmla="val 5280"/>
            </a:avLst>
          </a:prstGeom>
          <a:solidFill>
            <a:srgbClr val="9B9091">
              <a:alpha val="9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7" name="Google Shape;157;p22"/>
          <p:cNvGrpSpPr/>
          <p:nvPr/>
        </p:nvGrpSpPr>
        <p:grpSpPr>
          <a:xfrm flipH="1">
            <a:off x="12" y="4023929"/>
            <a:ext cx="9089777" cy="1064771"/>
            <a:chOff x="292450" y="3356629"/>
            <a:chExt cx="9089777" cy="1064771"/>
          </a:xfrm>
        </p:grpSpPr>
        <p:pic>
          <p:nvPicPr>
            <p:cNvPr id="158" name="Google Shape;158;p22"/>
            <p:cNvPicPr preferRelativeResize="0"/>
            <p:nvPr/>
          </p:nvPicPr>
          <p:blipFill rotWithShape="1">
            <a:blip r:embed="rId3">
              <a:alphaModFix/>
            </a:blip>
            <a:srcRect l="10349" t="13428" r="59616" b="46207"/>
            <a:stretch/>
          </p:blipFill>
          <p:spPr>
            <a:xfrm>
              <a:off x="292450" y="3559229"/>
              <a:ext cx="841549" cy="636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2"/>
            <p:cNvPicPr preferRelativeResize="0"/>
            <p:nvPr/>
          </p:nvPicPr>
          <p:blipFill rotWithShape="1">
            <a:blip r:embed="rId3">
              <a:alphaModFix/>
            </a:blip>
            <a:srcRect l="36343" t="46789" r="33622" b="12847"/>
            <a:stretch/>
          </p:blipFill>
          <p:spPr>
            <a:xfrm rot="-934524">
              <a:off x="8196824" y="3457929"/>
              <a:ext cx="841548" cy="6361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22"/>
            <p:cNvPicPr preferRelativeResize="0"/>
            <p:nvPr/>
          </p:nvPicPr>
          <p:blipFill rotWithShape="1">
            <a:blip r:embed="rId3">
              <a:alphaModFix/>
            </a:blip>
            <a:srcRect l="63379" t="20197" r="6586" b="39438"/>
            <a:stretch/>
          </p:blipFill>
          <p:spPr>
            <a:xfrm rot="1063508" flipH="1">
              <a:off x="8463814" y="3672229"/>
              <a:ext cx="841547" cy="636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22"/>
            <p:cNvPicPr preferRelativeResize="0"/>
            <p:nvPr/>
          </p:nvPicPr>
          <p:blipFill rotWithShape="1">
            <a:blip r:embed="rId3">
              <a:alphaModFix/>
            </a:blip>
            <a:srcRect l="36343" t="46789" r="33622" b="12847"/>
            <a:stretch/>
          </p:blipFill>
          <p:spPr>
            <a:xfrm rot="-934501">
              <a:off x="7973025" y="3798213"/>
              <a:ext cx="625251" cy="472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subTitle" idx="1"/>
          </p:nvPr>
        </p:nvSpPr>
        <p:spPr>
          <a:xfrm>
            <a:off x="720000" y="1365625"/>
            <a:ext cx="7704000" cy="13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subTitle" idx="2"/>
          </p:nvPr>
        </p:nvSpPr>
        <p:spPr>
          <a:xfrm>
            <a:off x="720000" y="2674375"/>
            <a:ext cx="7704000" cy="13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4"/>
          <p:cNvSpPr/>
          <p:nvPr/>
        </p:nvSpPr>
        <p:spPr>
          <a:xfrm>
            <a:off x="369200" y="298500"/>
            <a:ext cx="8405700" cy="4546500"/>
          </a:xfrm>
          <a:prstGeom prst="roundRect">
            <a:avLst>
              <a:gd name="adj" fmla="val 5280"/>
            </a:avLst>
          </a:prstGeom>
          <a:solidFill>
            <a:srgbClr val="9B9091">
              <a:alpha val="9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4" name="Google Shape;174;p24"/>
          <p:cNvPicPr preferRelativeResize="0"/>
          <p:nvPr/>
        </p:nvPicPr>
        <p:blipFill rotWithShape="1">
          <a:blip r:embed="rId2">
            <a:alphaModFix/>
          </a:blip>
          <a:srcRect t="28238" b="28243"/>
          <a:stretch/>
        </p:blipFill>
        <p:spPr>
          <a:xfrm>
            <a:off x="-325200" y="3315725"/>
            <a:ext cx="9794400" cy="2397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grpSp>
        <p:nvGrpSpPr>
          <p:cNvPr id="175" name="Google Shape;175;p24"/>
          <p:cNvGrpSpPr/>
          <p:nvPr/>
        </p:nvGrpSpPr>
        <p:grpSpPr>
          <a:xfrm>
            <a:off x="-1014700" y="630938"/>
            <a:ext cx="10947278" cy="2440450"/>
            <a:chOff x="-1014700" y="630938"/>
            <a:chExt cx="10947278" cy="2440450"/>
          </a:xfrm>
        </p:grpSpPr>
        <p:pic>
          <p:nvPicPr>
            <p:cNvPr id="176" name="Google Shape;176;p24"/>
            <p:cNvPicPr preferRelativeResize="0"/>
            <p:nvPr/>
          </p:nvPicPr>
          <p:blipFill rotWithShape="1">
            <a:blip r:embed="rId3">
              <a:alphaModFix/>
            </a:blip>
            <a:srcRect t="17066" b="17066"/>
            <a:stretch/>
          </p:blipFill>
          <p:spPr>
            <a:xfrm rot="-473800">
              <a:off x="8031698" y="755594"/>
              <a:ext cx="1862308" cy="689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4"/>
            <p:cNvPicPr preferRelativeResize="0"/>
            <p:nvPr/>
          </p:nvPicPr>
          <p:blipFill rotWithShape="1">
            <a:blip r:embed="rId3">
              <a:alphaModFix/>
            </a:blip>
            <a:srcRect t="17066" b="17066"/>
            <a:stretch/>
          </p:blipFill>
          <p:spPr>
            <a:xfrm rot="-473800">
              <a:off x="-976127" y="2256769"/>
              <a:ext cx="1862308" cy="6899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/>
          <p:nvPr/>
        </p:nvSpPr>
        <p:spPr>
          <a:xfrm>
            <a:off x="369200" y="298500"/>
            <a:ext cx="8405700" cy="4546500"/>
          </a:xfrm>
          <a:prstGeom prst="roundRect">
            <a:avLst>
              <a:gd name="adj" fmla="val 5280"/>
            </a:avLst>
          </a:prstGeom>
          <a:solidFill>
            <a:srgbClr val="9B9091">
              <a:alpha val="9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1" name="Google Shape;191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subTitle" idx="1"/>
          </p:nvPr>
        </p:nvSpPr>
        <p:spPr>
          <a:xfrm>
            <a:off x="1628375" y="1844375"/>
            <a:ext cx="2252400" cy="66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subTitle" idx="2"/>
          </p:nvPr>
        </p:nvSpPr>
        <p:spPr>
          <a:xfrm>
            <a:off x="5263225" y="1844375"/>
            <a:ext cx="2252400" cy="66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subTitle" idx="3"/>
          </p:nvPr>
        </p:nvSpPr>
        <p:spPr>
          <a:xfrm>
            <a:off x="1628375" y="3277775"/>
            <a:ext cx="2252400" cy="66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subTitle" idx="4"/>
          </p:nvPr>
        </p:nvSpPr>
        <p:spPr>
          <a:xfrm>
            <a:off x="5263225" y="3277775"/>
            <a:ext cx="2252400" cy="66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subTitle" idx="5"/>
          </p:nvPr>
        </p:nvSpPr>
        <p:spPr>
          <a:xfrm>
            <a:off x="1628375" y="1560775"/>
            <a:ext cx="2252400" cy="37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subTitle" idx="6"/>
          </p:nvPr>
        </p:nvSpPr>
        <p:spPr>
          <a:xfrm>
            <a:off x="1628375" y="2994250"/>
            <a:ext cx="2252400" cy="37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subTitle" idx="7"/>
          </p:nvPr>
        </p:nvSpPr>
        <p:spPr>
          <a:xfrm>
            <a:off x="5263225" y="1560775"/>
            <a:ext cx="2252400" cy="37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subTitle" idx="8"/>
          </p:nvPr>
        </p:nvSpPr>
        <p:spPr>
          <a:xfrm>
            <a:off x="5263225" y="2994250"/>
            <a:ext cx="2252400" cy="37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00" name="Google Shape;200;p26"/>
          <p:cNvPicPr preferRelativeResize="0"/>
          <p:nvPr/>
        </p:nvPicPr>
        <p:blipFill rotWithShape="1">
          <a:blip r:embed="rId2">
            <a:alphaModFix/>
          </a:blip>
          <a:srcRect t="42016" b="39119"/>
          <a:stretch/>
        </p:blipFill>
        <p:spPr>
          <a:xfrm>
            <a:off x="-325200" y="4604000"/>
            <a:ext cx="9794400" cy="1039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 ">
  <p:cSld name="CUSTOM_7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8"/>
          <p:cNvPicPr preferRelativeResize="0"/>
          <p:nvPr/>
        </p:nvPicPr>
        <p:blipFill rotWithShape="1">
          <a:blip r:embed="rId2">
            <a:alphaModFix/>
          </a:blip>
          <a:srcRect t="77045" b="8412"/>
          <a:stretch/>
        </p:blipFill>
        <p:spPr>
          <a:xfrm>
            <a:off x="-325200" y="4469850"/>
            <a:ext cx="9794400" cy="8871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224" name="Google Shape;224;p28"/>
          <p:cNvSpPr/>
          <p:nvPr/>
        </p:nvSpPr>
        <p:spPr>
          <a:xfrm>
            <a:off x="369200" y="298500"/>
            <a:ext cx="8405700" cy="4546500"/>
          </a:xfrm>
          <a:prstGeom prst="roundRect">
            <a:avLst>
              <a:gd name="adj" fmla="val 5280"/>
            </a:avLst>
          </a:prstGeom>
          <a:solidFill>
            <a:srgbClr val="9B9091">
              <a:alpha val="9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5" name="Google Shape;225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8"/>
          <p:cNvSpPr txBox="1">
            <a:spLocks noGrp="1"/>
          </p:cNvSpPr>
          <p:nvPr>
            <p:ph type="subTitle" idx="1"/>
          </p:nvPr>
        </p:nvSpPr>
        <p:spPr>
          <a:xfrm>
            <a:off x="2380375" y="1578329"/>
            <a:ext cx="1788600" cy="2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8"/>
          <p:cNvSpPr txBox="1">
            <a:spLocks noGrp="1"/>
          </p:cNvSpPr>
          <p:nvPr>
            <p:ph type="subTitle" idx="2"/>
          </p:nvPr>
        </p:nvSpPr>
        <p:spPr>
          <a:xfrm>
            <a:off x="2380383" y="2340486"/>
            <a:ext cx="1788600" cy="2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8"/>
          <p:cNvSpPr txBox="1">
            <a:spLocks noGrp="1"/>
          </p:cNvSpPr>
          <p:nvPr>
            <p:ph type="subTitle" idx="3"/>
          </p:nvPr>
        </p:nvSpPr>
        <p:spPr>
          <a:xfrm>
            <a:off x="5510017" y="1578331"/>
            <a:ext cx="1788600" cy="2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8"/>
          <p:cNvSpPr txBox="1">
            <a:spLocks noGrp="1"/>
          </p:cNvSpPr>
          <p:nvPr>
            <p:ph type="subTitle" idx="4"/>
          </p:nvPr>
        </p:nvSpPr>
        <p:spPr>
          <a:xfrm>
            <a:off x="2380375" y="1292201"/>
            <a:ext cx="17886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0" name="Google Shape;230;p28"/>
          <p:cNvSpPr txBox="1">
            <a:spLocks noGrp="1"/>
          </p:cNvSpPr>
          <p:nvPr>
            <p:ph type="subTitle" idx="5"/>
          </p:nvPr>
        </p:nvSpPr>
        <p:spPr>
          <a:xfrm>
            <a:off x="2380383" y="2054358"/>
            <a:ext cx="17886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subTitle" idx="6"/>
          </p:nvPr>
        </p:nvSpPr>
        <p:spPr>
          <a:xfrm>
            <a:off x="5510017" y="1292201"/>
            <a:ext cx="17886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2" name="Google Shape;232;p28"/>
          <p:cNvSpPr txBox="1">
            <a:spLocks noGrp="1"/>
          </p:cNvSpPr>
          <p:nvPr>
            <p:ph type="subTitle" idx="7"/>
          </p:nvPr>
        </p:nvSpPr>
        <p:spPr>
          <a:xfrm>
            <a:off x="2380375" y="3102643"/>
            <a:ext cx="1788600" cy="2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subTitle" idx="8"/>
          </p:nvPr>
        </p:nvSpPr>
        <p:spPr>
          <a:xfrm>
            <a:off x="2380383" y="3864800"/>
            <a:ext cx="1788600" cy="2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8"/>
          <p:cNvSpPr txBox="1">
            <a:spLocks noGrp="1"/>
          </p:cNvSpPr>
          <p:nvPr>
            <p:ph type="subTitle" idx="9"/>
          </p:nvPr>
        </p:nvSpPr>
        <p:spPr>
          <a:xfrm>
            <a:off x="5510017" y="2340491"/>
            <a:ext cx="1788600" cy="2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8"/>
          <p:cNvSpPr txBox="1">
            <a:spLocks noGrp="1"/>
          </p:cNvSpPr>
          <p:nvPr>
            <p:ph type="subTitle" idx="13"/>
          </p:nvPr>
        </p:nvSpPr>
        <p:spPr>
          <a:xfrm>
            <a:off x="2380375" y="2816515"/>
            <a:ext cx="17886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4"/>
          </p:nvPr>
        </p:nvSpPr>
        <p:spPr>
          <a:xfrm>
            <a:off x="2380383" y="3578672"/>
            <a:ext cx="17886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15"/>
          </p:nvPr>
        </p:nvSpPr>
        <p:spPr>
          <a:xfrm>
            <a:off x="5510017" y="2054361"/>
            <a:ext cx="17886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16"/>
          </p:nvPr>
        </p:nvSpPr>
        <p:spPr>
          <a:xfrm>
            <a:off x="5510025" y="3102652"/>
            <a:ext cx="1788600" cy="2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17"/>
          </p:nvPr>
        </p:nvSpPr>
        <p:spPr>
          <a:xfrm>
            <a:off x="5510025" y="2816522"/>
            <a:ext cx="17886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18"/>
          </p:nvPr>
        </p:nvSpPr>
        <p:spPr>
          <a:xfrm>
            <a:off x="5510025" y="3864812"/>
            <a:ext cx="1788600" cy="2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19"/>
          </p:nvPr>
        </p:nvSpPr>
        <p:spPr>
          <a:xfrm>
            <a:off x="5510025" y="3578682"/>
            <a:ext cx="17886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42" name="Google Shape;242;p28"/>
          <p:cNvGrpSpPr/>
          <p:nvPr/>
        </p:nvGrpSpPr>
        <p:grpSpPr>
          <a:xfrm>
            <a:off x="-216610" y="3552125"/>
            <a:ext cx="1694148" cy="1484800"/>
            <a:chOff x="33065" y="3371350"/>
            <a:chExt cx="1694148" cy="1484800"/>
          </a:xfrm>
        </p:grpSpPr>
        <p:pic>
          <p:nvPicPr>
            <p:cNvPr id="243" name="Google Shape;243;p28"/>
            <p:cNvPicPr preferRelativeResize="0"/>
            <p:nvPr/>
          </p:nvPicPr>
          <p:blipFill rotWithShape="1">
            <a:blip r:embed="rId3">
              <a:alphaModFix/>
            </a:blip>
            <a:srcRect l="6981" t="17976" r="73423" b="52181"/>
            <a:stretch/>
          </p:blipFill>
          <p:spPr>
            <a:xfrm>
              <a:off x="33065" y="3371350"/>
              <a:ext cx="1360323" cy="1165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28"/>
            <p:cNvPicPr preferRelativeResize="0"/>
            <p:nvPr/>
          </p:nvPicPr>
          <p:blipFill rotWithShape="1">
            <a:blip r:embed="rId3">
              <a:alphaModFix/>
            </a:blip>
            <a:srcRect l="29990" t="59689" r="50414" b="10468"/>
            <a:stretch/>
          </p:blipFill>
          <p:spPr>
            <a:xfrm>
              <a:off x="366890" y="3690850"/>
              <a:ext cx="1360323" cy="1165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5" name="Google Shape;245;p28"/>
          <p:cNvGrpSpPr/>
          <p:nvPr/>
        </p:nvGrpSpPr>
        <p:grpSpPr>
          <a:xfrm>
            <a:off x="7674540" y="3514700"/>
            <a:ext cx="1778398" cy="1290600"/>
            <a:chOff x="7454790" y="3408950"/>
            <a:chExt cx="1778398" cy="1290600"/>
          </a:xfrm>
        </p:grpSpPr>
        <p:pic>
          <p:nvPicPr>
            <p:cNvPr id="246" name="Google Shape;246;p28"/>
            <p:cNvPicPr preferRelativeResize="0"/>
            <p:nvPr/>
          </p:nvPicPr>
          <p:blipFill rotWithShape="1">
            <a:blip r:embed="rId3">
              <a:alphaModFix/>
            </a:blip>
            <a:srcRect l="6891" t="57761" r="73513" b="12396"/>
            <a:stretch/>
          </p:blipFill>
          <p:spPr>
            <a:xfrm>
              <a:off x="7872865" y="3408950"/>
              <a:ext cx="1360323" cy="1165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28"/>
            <p:cNvPicPr preferRelativeResize="0"/>
            <p:nvPr/>
          </p:nvPicPr>
          <p:blipFill rotWithShape="1">
            <a:blip r:embed="rId3">
              <a:alphaModFix/>
            </a:blip>
            <a:srcRect l="30805" t="17976" r="49599" b="52181"/>
            <a:stretch/>
          </p:blipFill>
          <p:spPr>
            <a:xfrm>
              <a:off x="7454790" y="3534250"/>
              <a:ext cx="1360323" cy="1165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/>
          <p:nvPr/>
        </p:nvSpPr>
        <p:spPr>
          <a:xfrm>
            <a:off x="369200" y="298500"/>
            <a:ext cx="8405700" cy="4546500"/>
          </a:xfrm>
          <a:prstGeom prst="roundRect">
            <a:avLst>
              <a:gd name="adj" fmla="val 5280"/>
            </a:avLst>
          </a:prstGeom>
          <a:solidFill>
            <a:srgbClr val="9B9091">
              <a:alpha val="9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0" name="Google Shape;250;p29"/>
          <p:cNvSpPr txBox="1">
            <a:spLocks noGrp="1"/>
          </p:cNvSpPr>
          <p:nvPr>
            <p:ph type="title" hasCustomPrompt="1"/>
          </p:nvPr>
        </p:nvSpPr>
        <p:spPr>
          <a:xfrm>
            <a:off x="3106250" y="539500"/>
            <a:ext cx="48921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1"/>
          </p:nvPr>
        </p:nvSpPr>
        <p:spPr>
          <a:xfrm>
            <a:off x="3106250" y="1123798"/>
            <a:ext cx="4892100" cy="346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title" idx="2" hasCustomPrompt="1"/>
          </p:nvPr>
        </p:nvSpPr>
        <p:spPr>
          <a:xfrm>
            <a:off x="3106250" y="1629701"/>
            <a:ext cx="48921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3" name="Google Shape;253;p29"/>
          <p:cNvSpPr txBox="1">
            <a:spLocks noGrp="1"/>
          </p:cNvSpPr>
          <p:nvPr>
            <p:ph type="subTitle" idx="3"/>
          </p:nvPr>
        </p:nvSpPr>
        <p:spPr>
          <a:xfrm>
            <a:off x="3106250" y="2213999"/>
            <a:ext cx="4892100" cy="346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29"/>
          <p:cNvSpPr txBox="1">
            <a:spLocks noGrp="1"/>
          </p:cNvSpPr>
          <p:nvPr>
            <p:ph type="title" idx="4" hasCustomPrompt="1"/>
          </p:nvPr>
        </p:nvSpPr>
        <p:spPr>
          <a:xfrm>
            <a:off x="3106250" y="2719903"/>
            <a:ext cx="48921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5" name="Google Shape;255;p29"/>
          <p:cNvSpPr txBox="1">
            <a:spLocks noGrp="1"/>
          </p:cNvSpPr>
          <p:nvPr>
            <p:ph type="subTitle" idx="5"/>
          </p:nvPr>
        </p:nvSpPr>
        <p:spPr>
          <a:xfrm>
            <a:off x="3106250" y="3304200"/>
            <a:ext cx="4892100" cy="346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"/>
          <p:cNvSpPr/>
          <p:nvPr/>
        </p:nvSpPr>
        <p:spPr>
          <a:xfrm>
            <a:off x="369200" y="298500"/>
            <a:ext cx="8405700" cy="4546500"/>
          </a:xfrm>
          <a:prstGeom prst="roundRect">
            <a:avLst>
              <a:gd name="adj" fmla="val 5280"/>
            </a:avLst>
          </a:prstGeom>
          <a:solidFill>
            <a:srgbClr val="9B9091">
              <a:alpha val="9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2" name="Google Shape;272;p31"/>
          <p:cNvSpPr/>
          <p:nvPr/>
        </p:nvSpPr>
        <p:spPr>
          <a:xfrm>
            <a:off x="-686575" y="4621125"/>
            <a:ext cx="11383500" cy="167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3" name="Google Shape;273;p31"/>
          <p:cNvPicPr preferRelativeResize="0"/>
          <p:nvPr/>
        </p:nvPicPr>
        <p:blipFill rotWithShape="1">
          <a:blip r:embed="rId2">
            <a:alphaModFix/>
          </a:blip>
          <a:srcRect l="6699" t="38525" r="58442" b="19695"/>
          <a:stretch/>
        </p:blipFill>
        <p:spPr>
          <a:xfrm>
            <a:off x="8463575" y="4195888"/>
            <a:ext cx="824177" cy="55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1"/>
          <p:cNvPicPr preferRelativeResize="0"/>
          <p:nvPr/>
        </p:nvPicPr>
        <p:blipFill rotWithShape="1">
          <a:blip r:embed="rId3">
            <a:alphaModFix/>
          </a:blip>
          <a:srcRect l="11508" t="28086" r="11508" b="12783"/>
          <a:stretch/>
        </p:blipFill>
        <p:spPr>
          <a:xfrm>
            <a:off x="-661137" y="4068626"/>
            <a:ext cx="2215373" cy="95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/>
          <p:nvPr/>
        </p:nvSpPr>
        <p:spPr>
          <a:xfrm>
            <a:off x="369200" y="298500"/>
            <a:ext cx="8405700" cy="4546500"/>
          </a:xfrm>
          <a:prstGeom prst="roundRect">
            <a:avLst>
              <a:gd name="adj" fmla="val 5280"/>
            </a:avLst>
          </a:prstGeom>
          <a:solidFill>
            <a:srgbClr val="9B9091">
              <a:alpha val="9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77" name="Google Shape;277;p32"/>
          <p:cNvGrpSpPr/>
          <p:nvPr/>
        </p:nvGrpSpPr>
        <p:grpSpPr>
          <a:xfrm>
            <a:off x="-340425" y="4399650"/>
            <a:ext cx="9825000" cy="1672800"/>
            <a:chOff x="135700" y="4489575"/>
            <a:chExt cx="9825000" cy="1672800"/>
          </a:xfrm>
        </p:grpSpPr>
        <p:sp>
          <p:nvSpPr>
            <p:cNvPr id="278" name="Google Shape;278;p32"/>
            <p:cNvSpPr/>
            <p:nvPr/>
          </p:nvSpPr>
          <p:spPr>
            <a:xfrm>
              <a:off x="135700" y="4489575"/>
              <a:ext cx="9738900" cy="1672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135700" y="4489575"/>
              <a:ext cx="9825000" cy="1672800"/>
            </a:xfrm>
            <a:prstGeom prst="rect">
              <a:avLst/>
            </a:prstGeom>
            <a:solidFill>
              <a:srgbClr val="723406">
                <a:alpha val="71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280" name="Google Shape;280;p32"/>
          <p:cNvPicPr preferRelativeResize="0"/>
          <p:nvPr/>
        </p:nvPicPr>
        <p:blipFill rotWithShape="1">
          <a:blip r:embed="rId2">
            <a:alphaModFix/>
          </a:blip>
          <a:srcRect t="9083" r="58868" b="5939"/>
          <a:stretch/>
        </p:blipFill>
        <p:spPr>
          <a:xfrm>
            <a:off x="-410251" y="2571750"/>
            <a:ext cx="1577114" cy="18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C94C6CE-6824-4E7E-ACEC-D73C4FED99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</p:spPr>
        <p:txBody>
          <a:bodyPr wrap="square">
            <a:noAutofit/>
          </a:bodyPr>
          <a:lstStyle>
            <a:lvl1pPr>
              <a:defRPr lang="en-US" sz="11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0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E714-3484-456A-8720-B2662675D981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F226-2196-406C-B512-BDE572519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12539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369200" y="298500"/>
            <a:ext cx="8405700" cy="4546500"/>
          </a:xfrm>
          <a:prstGeom prst="roundRect">
            <a:avLst>
              <a:gd name="adj" fmla="val 5280"/>
            </a:avLst>
          </a:prstGeom>
          <a:solidFill>
            <a:srgbClr val="9B9091">
              <a:alpha val="9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4" name="Google Shape;24;p3"/>
          <p:cNvPicPr preferRelativeResize="0"/>
          <p:nvPr/>
        </p:nvPicPr>
        <p:blipFill rotWithShape="1">
          <a:blip r:embed="rId2">
            <a:alphaModFix/>
          </a:blip>
          <a:srcRect l="7029" t="51381" r="7029" b="11219"/>
          <a:stretch/>
        </p:blipFill>
        <p:spPr>
          <a:xfrm>
            <a:off x="-325200" y="3176575"/>
            <a:ext cx="9794400" cy="2397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720000" y="1650350"/>
            <a:ext cx="4768800" cy="140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796125"/>
            <a:ext cx="1753200" cy="91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720000" y="3059475"/>
            <a:ext cx="4768800" cy="4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E714-3484-456A-8720-B2662675D981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F226-2196-406C-B512-BDE572519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15858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E714-3484-456A-8720-B2662675D981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F226-2196-406C-B512-BDE572519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96985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E714-3484-456A-8720-B2662675D981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F226-2196-406C-B512-BDE572519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4507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E714-3484-456A-8720-B2662675D981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F226-2196-406C-B512-BDE572519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873921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E714-3484-456A-8720-B2662675D981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F226-2196-406C-B512-BDE572519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695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E714-3484-456A-8720-B2662675D981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F226-2196-406C-B512-BDE572519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92761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E714-3484-456A-8720-B2662675D981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F226-2196-406C-B512-BDE572519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80501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E714-3484-456A-8720-B2662675D981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F226-2196-406C-B512-BDE572519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99722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E714-3484-456A-8720-B2662675D981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F226-2196-406C-B512-BDE572519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932963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1E714-3484-456A-8720-B2662675D981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4F226-2196-406C-B512-BDE572519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95830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369200" y="298500"/>
            <a:ext cx="8405700" cy="4546500"/>
          </a:xfrm>
          <a:prstGeom prst="roundRect">
            <a:avLst>
              <a:gd name="adj" fmla="val 5280"/>
            </a:avLst>
          </a:prstGeom>
          <a:solidFill>
            <a:srgbClr val="9B9091">
              <a:alpha val="9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5055246" y="161537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1583154" y="161537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5055246" y="1307350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1583154" y="1307350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C94C6CE-6824-4E7E-ACEC-D73C4FED99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</p:spPr>
        <p:txBody>
          <a:bodyPr wrap="square">
            <a:noAutofit/>
          </a:bodyPr>
          <a:lstStyle>
            <a:lvl1pPr>
              <a:defRPr lang="en-US" sz="11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/>
        </p:nvSpPr>
        <p:spPr>
          <a:xfrm>
            <a:off x="369200" y="298500"/>
            <a:ext cx="8405700" cy="4546500"/>
          </a:xfrm>
          <a:prstGeom prst="roundRect">
            <a:avLst>
              <a:gd name="adj" fmla="val 5280"/>
            </a:avLst>
          </a:prstGeom>
          <a:solidFill>
            <a:srgbClr val="9B9091">
              <a:alpha val="9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294800" cy="12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720000" y="1791875"/>
            <a:ext cx="4681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Char char="■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50" name="Google Shape;50;p7"/>
          <p:cNvPicPr preferRelativeResize="0"/>
          <p:nvPr/>
        </p:nvPicPr>
        <p:blipFill rotWithShape="1">
          <a:blip r:embed="rId2">
            <a:alphaModFix/>
          </a:blip>
          <a:srcRect t="64707" b="7362"/>
          <a:stretch/>
        </p:blipFill>
        <p:spPr>
          <a:xfrm>
            <a:off x="-325200" y="4174625"/>
            <a:ext cx="9794400" cy="15387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369200" y="298500"/>
            <a:ext cx="8405700" cy="4546500"/>
          </a:xfrm>
          <a:prstGeom prst="roundRect">
            <a:avLst>
              <a:gd name="adj" fmla="val 5280"/>
            </a:avLst>
          </a:prstGeom>
          <a:solidFill>
            <a:srgbClr val="9B9091">
              <a:alpha val="9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2135550" y="1270300"/>
            <a:ext cx="48729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1"/>
          </p:nvPr>
        </p:nvSpPr>
        <p:spPr>
          <a:xfrm>
            <a:off x="2135550" y="26547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9"/>
          <p:cNvPicPr preferRelativeResize="0"/>
          <p:nvPr/>
        </p:nvPicPr>
        <p:blipFill rotWithShape="1">
          <a:blip r:embed="rId2">
            <a:alphaModFix/>
          </a:blip>
          <a:srcRect t="17066" b="17066"/>
          <a:stretch/>
        </p:blipFill>
        <p:spPr>
          <a:xfrm rot="-473800">
            <a:off x="6235598" y="194519"/>
            <a:ext cx="1862308" cy="68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9"/>
          <p:cNvPicPr preferRelativeResize="0"/>
          <p:nvPr/>
        </p:nvPicPr>
        <p:blipFill rotWithShape="1">
          <a:blip r:embed="rId3">
            <a:alphaModFix/>
          </a:blip>
          <a:srcRect t="14661"/>
          <a:stretch/>
        </p:blipFill>
        <p:spPr>
          <a:xfrm rot="1002348" flipH="1">
            <a:off x="7746421" y="2284971"/>
            <a:ext cx="2522085" cy="121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9"/>
          <p:cNvPicPr preferRelativeResize="0"/>
          <p:nvPr/>
        </p:nvPicPr>
        <p:blipFill rotWithShape="1">
          <a:blip r:embed="rId4">
            <a:alphaModFix/>
          </a:blip>
          <a:srcRect l="9092" t="14733" r="26919" b="41285"/>
          <a:stretch/>
        </p:blipFill>
        <p:spPr>
          <a:xfrm>
            <a:off x="-664229" y="1733450"/>
            <a:ext cx="2382756" cy="92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9"/>
          <p:cNvPicPr preferRelativeResize="0"/>
          <p:nvPr/>
        </p:nvPicPr>
        <p:blipFill rotWithShape="1">
          <a:blip r:embed="rId5">
            <a:alphaModFix/>
          </a:blip>
          <a:srcRect l="9157" t="41600" r="9157" b="22852"/>
          <a:stretch/>
        </p:blipFill>
        <p:spPr>
          <a:xfrm>
            <a:off x="-325200" y="3176575"/>
            <a:ext cx="9794400" cy="2397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-3301" y="0"/>
            <a:ext cx="9150600" cy="51423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3136700" y="3384175"/>
            <a:ext cx="5287200" cy="120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/>
          <p:nvPr/>
        </p:nvSpPr>
        <p:spPr>
          <a:xfrm>
            <a:off x="369200" y="298500"/>
            <a:ext cx="8405700" cy="4546500"/>
          </a:xfrm>
          <a:prstGeom prst="roundRect">
            <a:avLst>
              <a:gd name="adj" fmla="val 5280"/>
            </a:avLst>
          </a:prstGeom>
          <a:solidFill>
            <a:srgbClr val="9B9091">
              <a:alpha val="9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1971750" y="2675688"/>
            <a:ext cx="52005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"/>
          </p:nvPr>
        </p:nvSpPr>
        <p:spPr>
          <a:xfrm>
            <a:off x="1971750" y="1136413"/>
            <a:ext cx="5200500" cy="121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98" name="Google Shape;98;p14"/>
          <p:cNvGrpSpPr/>
          <p:nvPr/>
        </p:nvGrpSpPr>
        <p:grpSpPr>
          <a:xfrm>
            <a:off x="-188275" y="28672"/>
            <a:ext cx="9445049" cy="3141227"/>
            <a:chOff x="-188275" y="28672"/>
            <a:chExt cx="9445049" cy="3141227"/>
          </a:xfrm>
        </p:grpSpPr>
        <p:pic>
          <p:nvPicPr>
            <p:cNvPr id="99" name="Google Shape;99;p14"/>
            <p:cNvPicPr preferRelativeResize="0"/>
            <p:nvPr/>
          </p:nvPicPr>
          <p:blipFill rotWithShape="1">
            <a:blip r:embed="rId2">
              <a:alphaModFix/>
            </a:blip>
            <a:srcRect t="17066" b="17066"/>
            <a:stretch/>
          </p:blipFill>
          <p:spPr>
            <a:xfrm rot="-473832">
              <a:off x="7809492" y="123589"/>
              <a:ext cx="1417914" cy="525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4"/>
            <p:cNvPicPr preferRelativeResize="0"/>
            <p:nvPr/>
          </p:nvPicPr>
          <p:blipFill rotWithShape="1">
            <a:blip r:embed="rId3">
              <a:alphaModFix/>
            </a:blip>
            <a:srcRect l="-1137" t="-9912" r="16269" b="56791"/>
            <a:stretch/>
          </p:blipFill>
          <p:spPr>
            <a:xfrm>
              <a:off x="-188275" y="2646275"/>
              <a:ext cx="1487304" cy="523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/>
          <p:nvPr/>
        </p:nvSpPr>
        <p:spPr>
          <a:xfrm>
            <a:off x="369200" y="298500"/>
            <a:ext cx="8405700" cy="4546500"/>
          </a:xfrm>
          <a:prstGeom prst="roundRect">
            <a:avLst>
              <a:gd name="adj" fmla="val 5280"/>
            </a:avLst>
          </a:prstGeom>
          <a:solidFill>
            <a:srgbClr val="9B9091">
              <a:alpha val="9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720000" y="690300"/>
            <a:ext cx="3192900" cy="22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subTitle" idx="1"/>
          </p:nvPr>
        </p:nvSpPr>
        <p:spPr>
          <a:xfrm>
            <a:off x="720000" y="2986350"/>
            <a:ext cx="27855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>
            <a:spLocks noGrp="1"/>
          </p:cNvSpPr>
          <p:nvPr>
            <p:ph type="pic" idx="2"/>
          </p:nvPr>
        </p:nvSpPr>
        <p:spPr>
          <a:xfrm>
            <a:off x="5049375" y="690300"/>
            <a:ext cx="2571300" cy="3544500"/>
          </a:xfrm>
          <a:prstGeom prst="roundRect">
            <a:avLst>
              <a:gd name="adj" fmla="val 7864"/>
            </a:avLst>
          </a:prstGeom>
          <a:noFill/>
          <a:ln>
            <a:noFill/>
          </a:ln>
        </p:spPr>
      </p:sp>
      <p:grpSp>
        <p:nvGrpSpPr>
          <p:cNvPr id="106" name="Google Shape;106;p15"/>
          <p:cNvGrpSpPr/>
          <p:nvPr/>
        </p:nvGrpSpPr>
        <p:grpSpPr>
          <a:xfrm>
            <a:off x="-1495362" y="690301"/>
            <a:ext cx="12792064" cy="3360685"/>
            <a:chOff x="-1495362" y="690301"/>
            <a:chExt cx="12792064" cy="3360685"/>
          </a:xfrm>
        </p:grpSpPr>
        <p:pic>
          <p:nvPicPr>
            <p:cNvPr id="107" name="Google Shape;107;p15"/>
            <p:cNvPicPr preferRelativeResize="0"/>
            <p:nvPr/>
          </p:nvPicPr>
          <p:blipFill rotWithShape="1">
            <a:blip r:embed="rId2">
              <a:alphaModFix/>
            </a:blip>
            <a:srcRect t="14661"/>
            <a:stretch/>
          </p:blipFill>
          <p:spPr>
            <a:xfrm rot="-1002347">
              <a:off x="7823423" y="1133115"/>
              <a:ext cx="3314530" cy="15911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5"/>
            <p:cNvPicPr preferRelativeResize="0"/>
            <p:nvPr/>
          </p:nvPicPr>
          <p:blipFill rotWithShape="1">
            <a:blip r:embed="rId3">
              <a:alphaModFix/>
            </a:blip>
            <a:srcRect t="52841"/>
            <a:stretch/>
          </p:blipFill>
          <p:spPr>
            <a:xfrm>
              <a:off x="-1495362" y="3463314"/>
              <a:ext cx="2215373" cy="5876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" name="Google Shape;109;p15"/>
          <p:cNvPicPr preferRelativeResize="0"/>
          <p:nvPr/>
        </p:nvPicPr>
        <p:blipFill rotWithShape="1">
          <a:blip r:embed="rId4">
            <a:alphaModFix/>
          </a:blip>
          <a:srcRect l="7029" t="64794" r="7029" b="21470"/>
          <a:stretch/>
        </p:blipFill>
        <p:spPr>
          <a:xfrm>
            <a:off x="-325200" y="4604000"/>
            <a:ext cx="9794400" cy="880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grpSp>
        <p:nvGrpSpPr>
          <p:cNvPr id="110" name="Google Shape;110;p15"/>
          <p:cNvGrpSpPr/>
          <p:nvPr/>
        </p:nvGrpSpPr>
        <p:grpSpPr>
          <a:xfrm>
            <a:off x="169025" y="3960476"/>
            <a:ext cx="9369435" cy="957174"/>
            <a:chOff x="169025" y="3845301"/>
            <a:chExt cx="9369435" cy="957174"/>
          </a:xfrm>
        </p:grpSpPr>
        <p:pic>
          <p:nvPicPr>
            <p:cNvPr id="111" name="Google Shape;111;p15"/>
            <p:cNvPicPr preferRelativeResize="0"/>
            <p:nvPr/>
          </p:nvPicPr>
          <p:blipFill rotWithShape="1">
            <a:blip r:embed="rId5">
              <a:alphaModFix/>
            </a:blip>
            <a:srcRect l="6699" t="38525" r="58442" b="19695"/>
            <a:stretch/>
          </p:blipFill>
          <p:spPr>
            <a:xfrm>
              <a:off x="169025" y="4102638"/>
              <a:ext cx="824177" cy="555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5"/>
            <p:cNvPicPr preferRelativeResize="0"/>
            <p:nvPr/>
          </p:nvPicPr>
          <p:blipFill rotWithShape="1">
            <a:blip r:embed="rId6">
              <a:alphaModFix/>
            </a:blip>
            <a:srcRect l="11508" t="28086" r="11508" b="12783"/>
            <a:stretch/>
          </p:blipFill>
          <p:spPr>
            <a:xfrm flipH="1">
              <a:off x="7323088" y="3845301"/>
              <a:ext cx="2215373" cy="9571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/>
          <p:nvPr/>
        </p:nvSpPr>
        <p:spPr>
          <a:xfrm>
            <a:off x="369200" y="298500"/>
            <a:ext cx="8405700" cy="4546500"/>
          </a:xfrm>
          <a:prstGeom prst="roundRect">
            <a:avLst>
              <a:gd name="adj" fmla="val 5280"/>
            </a:avLst>
          </a:prstGeom>
          <a:solidFill>
            <a:srgbClr val="9B9091">
              <a:alpha val="9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5069725" y="1426338"/>
            <a:ext cx="3114600" cy="128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5069873" y="2636763"/>
            <a:ext cx="3114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8" name="Google Shape;128;p17"/>
          <p:cNvPicPr preferRelativeResize="0"/>
          <p:nvPr/>
        </p:nvPicPr>
        <p:blipFill rotWithShape="1">
          <a:blip r:embed="rId2">
            <a:alphaModFix/>
          </a:blip>
          <a:srcRect l="9157" t="62761" r="9157" b="22853"/>
          <a:stretch/>
        </p:blipFill>
        <p:spPr>
          <a:xfrm>
            <a:off x="-325200" y="4604000"/>
            <a:ext cx="9794400" cy="970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 Vietnam Pro"/>
              <a:buNone/>
              <a:defRPr sz="3500" b="1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5" r:id="rId5"/>
    <p:sldLayoutId id="2147483656" r:id="rId6"/>
    <p:sldLayoutId id="2147483660" r:id="rId7"/>
    <p:sldLayoutId id="2147483661" r:id="rId8"/>
    <p:sldLayoutId id="2147483663" r:id="rId9"/>
    <p:sldLayoutId id="2147483664" r:id="rId10"/>
    <p:sldLayoutId id="2147483668" r:id="rId11"/>
    <p:sldLayoutId id="2147483670" r:id="rId12"/>
    <p:sldLayoutId id="2147483672" r:id="rId13"/>
    <p:sldLayoutId id="2147483674" r:id="rId14"/>
    <p:sldLayoutId id="2147483675" r:id="rId15"/>
    <p:sldLayoutId id="2147483677" r:id="rId16"/>
    <p:sldLayoutId id="2147483678" r:id="rId17"/>
    <p:sldLayoutId id="2147483682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1E714-3484-456A-8720-B2662675D981}" type="datetimeFigureOut">
              <a:rPr lang="ru-RU" smtClean="0"/>
              <a:t>07.07.2025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4F226-2196-406C-B512-BDE572519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66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E7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"/>
          <p:cNvSpPr txBox="1">
            <a:spLocks noGrp="1"/>
          </p:cNvSpPr>
          <p:nvPr>
            <p:ph type="ctrTitle"/>
          </p:nvPr>
        </p:nvSpPr>
        <p:spPr>
          <a:xfrm>
            <a:off x="1396913" y="1213200"/>
            <a:ext cx="6350100" cy="12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800" dirty="0"/>
              <a:t>Самоанализ урока биологии по теме «Почвенная среда обитания. Приспособленность организмов к почвенной среде обитания»</a:t>
            </a:r>
          </a:p>
        </p:txBody>
      </p:sp>
      <p:sp>
        <p:nvSpPr>
          <p:cNvPr id="292" name="Google Shape;292;p36"/>
          <p:cNvSpPr txBox="1">
            <a:spLocks noGrp="1"/>
          </p:cNvSpPr>
          <p:nvPr>
            <p:ph type="subTitle" idx="1"/>
          </p:nvPr>
        </p:nvSpPr>
        <p:spPr>
          <a:xfrm>
            <a:off x="1396988" y="2612875"/>
            <a:ext cx="6350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/>
              <a:t>учителя муниципального бюджетного образовательного учреждения </a:t>
            </a:r>
          </a:p>
          <a:p>
            <a:pPr marL="0" lvl="0" indent="0"/>
            <a:r>
              <a:rPr lang="ru-RU" dirty="0"/>
              <a:t> «</a:t>
            </a:r>
            <a:r>
              <a:rPr lang="ru-RU" dirty="0" err="1"/>
              <a:t>Лянторская</a:t>
            </a:r>
            <a:r>
              <a:rPr lang="ru-RU" dirty="0"/>
              <a:t> средняя общеобразовательная школа № 4»                             </a:t>
            </a:r>
          </a:p>
          <a:p>
            <a:pPr marL="0" lvl="0" indent="0"/>
            <a:r>
              <a:rPr lang="ru-RU" b="1" dirty="0"/>
              <a:t>Луценко Ксения Андреевна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Line">
            <a:extLst>
              <a:ext uri="{FF2B5EF4-FFF2-40B4-BE49-F238E27FC236}">
                <a16:creationId xmlns="" xmlns:a16="http://schemas.microsoft.com/office/drawing/2014/main" id="{B13A6046-EB43-4329-A4DA-5B2C819CC3EF}"/>
              </a:ext>
            </a:extLst>
          </p:cNvPr>
          <p:cNvSpPr/>
          <p:nvPr/>
        </p:nvSpPr>
        <p:spPr>
          <a:xfrm flipV="1">
            <a:off x="2849508" y="3995966"/>
            <a:ext cx="1622255" cy="1076844"/>
          </a:xfrm>
          <a:prstGeom prst="line">
            <a:avLst/>
          </a:prstGeom>
          <a:noFill/>
          <a:ln w="25400" cap="rnd" cmpd="sng">
            <a:gradFill>
              <a:gsLst>
                <a:gs pos="0">
                  <a:srgbClr val="3D1E66">
                    <a:alpha val="0"/>
                  </a:srgbClr>
                </a:gs>
                <a:gs pos="100000">
                  <a:srgbClr val="7B7BAC">
                    <a:alpha val="5000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wrap="square" lIns="68580" tIns="34290" rIns="68580" bIns="34290" anchor="ctr">
            <a:spAutoFit/>
          </a:bodyPr>
          <a:lstStyle/>
          <a:p>
            <a:pPr algn="ctr"/>
            <a:endParaRPr>
              <a:solidFill>
                <a:srgbClr val="3D4251"/>
              </a:solidFill>
              <a:latin typeface="Lato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B3FC9B9B-7328-4EC0-A5F1-6A2FDB75B8CD}"/>
              </a:ext>
            </a:extLst>
          </p:cNvPr>
          <p:cNvSpPr/>
          <p:nvPr/>
        </p:nvSpPr>
        <p:spPr>
          <a:xfrm>
            <a:off x="2313709" y="3055879"/>
            <a:ext cx="329684" cy="3296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2116" y="816260"/>
            <a:ext cx="8343584" cy="397583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1600" b="1" dirty="0" smtClean="0">
                <a:latin typeface="Lato"/>
              </a:rPr>
              <a:t>По </a:t>
            </a:r>
            <a:r>
              <a:rPr lang="ru-RU" sz="1600" b="1" dirty="0">
                <a:latin typeface="Lato"/>
              </a:rPr>
              <a:t>источникам знаний:</a:t>
            </a:r>
            <a:r>
              <a:rPr lang="ru-RU" sz="1600" dirty="0">
                <a:latin typeface="Lato"/>
              </a:rPr>
              <a:t> словесные, наглядные, практические.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latin typeface="Lato"/>
              </a:rPr>
              <a:t>По степени взаимодействия учителя и учащихся</a:t>
            </a:r>
            <a:r>
              <a:rPr lang="ru-RU" sz="1600" dirty="0">
                <a:latin typeface="Lato"/>
              </a:rPr>
              <a:t>: изложение, беседа, самостоятельная работа.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latin typeface="Lato"/>
              </a:rPr>
              <a:t>В зависимости от конкретных дидактических задач:</a:t>
            </a:r>
            <a:r>
              <a:rPr lang="ru-RU" sz="1600" dirty="0">
                <a:latin typeface="Lato"/>
              </a:rPr>
              <a:t> подготовка к восприятию объяснение, рассказ, беседа, дискуссия, закрепление материала.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latin typeface="Lato"/>
              </a:rPr>
              <a:t>По характеру познавательной деятельности учащихся и участия в учебном процессе:</a:t>
            </a:r>
            <a:r>
              <a:rPr lang="ru-RU" sz="1600" dirty="0">
                <a:latin typeface="Lato"/>
              </a:rPr>
              <a:t> проблемный, частично – поисковый, исследовательский.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latin typeface="Lato"/>
              </a:rPr>
              <a:t>По принципу расчленения или соединения знаний:</a:t>
            </a:r>
            <a:r>
              <a:rPr lang="ru-RU" sz="1600" dirty="0">
                <a:latin typeface="Lato"/>
              </a:rPr>
              <a:t> аналитический, синтетический, сравнительный, обобщающий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latin typeface="Lato"/>
              </a:rPr>
              <a:t>По характеру движения мысли от познания к знанию:</a:t>
            </a:r>
            <a:r>
              <a:rPr lang="ru-RU" sz="1600" dirty="0">
                <a:latin typeface="Lato"/>
              </a:rPr>
              <a:t> индуктивный, дедуктивный, продуктивный.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latin typeface="Lato"/>
              </a:rPr>
              <a:t>Методы стимулирования и мотивации к учению: </a:t>
            </a:r>
            <a:r>
              <a:rPr lang="ru-RU" sz="1600" dirty="0">
                <a:latin typeface="Lato"/>
              </a:rPr>
              <a:t>создание ситуаций успеха.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latin typeface="Lato"/>
              </a:rPr>
              <a:t>Методы контроля и оценки результатов обучения в учебном процессе:</a:t>
            </a:r>
            <a:r>
              <a:rPr lang="ru-RU" sz="1600" dirty="0">
                <a:latin typeface="Lato"/>
              </a:rPr>
              <a:t> контроль учителя, самоконтроль, взаимоконтроль, формирующее оценивание, рефлексия.</a:t>
            </a:r>
          </a:p>
        </p:txBody>
      </p:sp>
      <p:sp>
        <p:nvSpPr>
          <p:cNvPr id="23" name="Google Shape;517;p52"/>
          <p:cNvSpPr txBox="1">
            <a:spLocks/>
          </p:cNvSpPr>
          <p:nvPr/>
        </p:nvSpPr>
        <p:spPr>
          <a:xfrm>
            <a:off x="733011" y="95606"/>
            <a:ext cx="7477503" cy="7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>МЕТОДЫ ОБУЧЕНИЯ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8840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Google Shape;3108;p62"/>
          <p:cNvSpPr txBox="1">
            <a:spLocks noGrp="1"/>
          </p:cNvSpPr>
          <p:nvPr>
            <p:ph type="title"/>
          </p:nvPr>
        </p:nvSpPr>
        <p:spPr>
          <a:xfrm>
            <a:off x="467544" y="48351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/>
              <a:t>СТРУКТУРА УРОКА</a:t>
            </a:r>
            <a:endParaRPr sz="2800" b="1" dirty="0"/>
          </a:p>
        </p:txBody>
      </p:sp>
      <p:sp>
        <p:nvSpPr>
          <p:cNvPr id="3106" name="Google Shape;3106;p62"/>
          <p:cNvSpPr txBox="1"/>
          <p:nvPr/>
        </p:nvSpPr>
        <p:spPr>
          <a:xfrm>
            <a:off x="1039274" y="1438500"/>
            <a:ext cx="6701078" cy="3657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1.МОТИВИРОВАНИЕ К УЧЕБНОЙ ДЕЯТЕЛЬНОСТИ</a:t>
            </a:r>
            <a:endParaRPr lang="ru-RU" sz="20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0" name="Google Shape;3110;p62"/>
          <p:cNvSpPr txBox="1"/>
          <p:nvPr/>
        </p:nvSpPr>
        <p:spPr>
          <a:xfrm>
            <a:off x="1039274" y="1961350"/>
            <a:ext cx="6701077" cy="3657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2.АКТУАЛИЗАЦИЯ ОПОРНЫХ ЗНАНИЙ</a:t>
            </a:r>
            <a:endParaRPr lang="ru-RU" sz="20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2" name="Google Shape;3112;p62"/>
          <p:cNvSpPr txBox="1"/>
          <p:nvPr/>
        </p:nvSpPr>
        <p:spPr>
          <a:xfrm>
            <a:off x="1039274" y="2516900"/>
            <a:ext cx="6701077" cy="3657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ru-RU" sz="20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3.ЦЕЛЕПОЛАГАНИЕ И ПОСТРОЕНИЕ ПРОЕКТА</a:t>
            </a:r>
            <a:endParaRPr lang="ru-RU" sz="20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5" name="Google Shape;3115;p62"/>
          <p:cNvSpPr txBox="1"/>
          <p:nvPr/>
        </p:nvSpPr>
        <p:spPr>
          <a:xfrm>
            <a:off x="1039274" y="3039750"/>
            <a:ext cx="6701077" cy="3657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ru-RU" sz="20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4.РЕАЛИЗАЦИЯ ПОСТРОЕННОГО ПРОЕКТА</a:t>
            </a:r>
            <a:endParaRPr lang="ru-RU" sz="20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20" name="Google Shape;3120;p62"/>
          <p:cNvSpPr txBox="1"/>
          <p:nvPr/>
        </p:nvSpPr>
        <p:spPr>
          <a:xfrm>
            <a:off x="1039274" y="3595300"/>
            <a:ext cx="6701077" cy="3657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ru-RU" sz="20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5.ОБОБЩЕНИЕ ЗАТРУДНЕНИЙ</a:t>
            </a:r>
            <a:endParaRPr lang="ru-RU" sz="20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1177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Google Shape;3108;p62"/>
          <p:cNvSpPr txBox="1">
            <a:spLocks noGrp="1"/>
          </p:cNvSpPr>
          <p:nvPr>
            <p:ph type="title"/>
          </p:nvPr>
        </p:nvSpPr>
        <p:spPr>
          <a:xfrm>
            <a:off x="467544" y="48351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/>
              <a:t>СТРУКТУРА УРОКА</a:t>
            </a:r>
            <a:endParaRPr sz="2800" b="1" dirty="0"/>
          </a:p>
        </p:txBody>
      </p:sp>
      <p:sp>
        <p:nvSpPr>
          <p:cNvPr id="3106" name="Google Shape;3106;p62"/>
          <p:cNvSpPr txBox="1"/>
          <p:nvPr/>
        </p:nvSpPr>
        <p:spPr>
          <a:xfrm>
            <a:off x="1039274" y="1438500"/>
            <a:ext cx="6989110" cy="3657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6.САМОСТОЯТЕЛЬНАЯ РАБОТА </a:t>
            </a:r>
            <a:endParaRPr lang="ru-RU" sz="20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0" name="Google Shape;3110;p62"/>
          <p:cNvSpPr txBox="1"/>
          <p:nvPr/>
        </p:nvSpPr>
        <p:spPr>
          <a:xfrm>
            <a:off x="1039274" y="1961350"/>
            <a:ext cx="6989109" cy="3657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0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7.ВКЛЮЧЕНИЕ ИЗУЧЕННОГО В СИСТЕМУ ЗНАНИЙ</a:t>
            </a:r>
            <a:endParaRPr lang="ru-RU" sz="20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2" name="Google Shape;3112;p62"/>
          <p:cNvSpPr txBox="1"/>
          <p:nvPr/>
        </p:nvSpPr>
        <p:spPr>
          <a:xfrm>
            <a:off x="1039274" y="2516900"/>
            <a:ext cx="6989109" cy="3657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ru-RU" sz="20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8.РЕФЛЕКСИЯ</a:t>
            </a:r>
            <a:endParaRPr lang="ru-RU" sz="20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5" name="Google Shape;3115;p62"/>
          <p:cNvSpPr txBox="1"/>
          <p:nvPr/>
        </p:nvSpPr>
        <p:spPr>
          <a:xfrm>
            <a:off x="1039274" y="3039750"/>
            <a:ext cx="6989109" cy="3657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ru-RU" sz="20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9.ДОМАШНЕЕ ЗАДАНИЕ</a:t>
            </a:r>
            <a:endParaRPr lang="ru-RU" sz="20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51891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48"/>
          <p:cNvPicPr preferRelativeResize="0"/>
          <p:nvPr/>
        </p:nvPicPr>
        <p:blipFill rotWithShape="1">
          <a:blip r:embed="rId3">
            <a:alphaModFix/>
          </a:blip>
          <a:srcRect l="4170" t="40057" r="4161" b="20052"/>
          <a:stretch/>
        </p:blipFill>
        <p:spPr>
          <a:xfrm>
            <a:off x="-325125" y="3122503"/>
            <a:ext cx="9794400" cy="2397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7" name="Google Shape;682;p5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/>
              <a:t>I ЭТАП. МОТИВИРОВАНИЕ К УЧЕБНОЙ ДЕЯТЕЛЬНОСТИ </a:t>
            </a:r>
            <a:endParaRPr lang="ru-RU" sz="2400" dirty="0"/>
          </a:p>
        </p:txBody>
      </p:sp>
      <p:sp>
        <p:nvSpPr>
          <p:cNvPr id="8" name="Google Shape;697;p59"/>
          <p:cNvSpPr txBox="1"/>
          <p:nvPr/>
        </p:nvSpPr>
        <p:spPr>
          <a:xfrm>
            <a:off x="781322" y="1941321"/>
            <a:ext cx="2952328" cy="236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400" dirty="0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Сказала лопата</a:t>
            </a:r>
          </a:p>
          <a:p>
            <a:pPr lvl="0"/>
            <a:r>
              <a:rPr lang="ru-RU" sz="2400" dirty="0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Земля – чтобы рыть</a:t>
            </a:r>
          </a:p>
          <a:p>
            <a:pPr lvl="0"/>
            <a:r>
              <a:rPr lang="ru-RU" sz="2400" dirty="0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Ботинки сказали</a:t>
            </a:r>
          </a:p>
          <a:p>
            <a:pPr lvl="0"/>
            <a:r>
              <a:rPr lang="ru-RU" sz="2400" dirty="0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Земля – чтоб ходить</a:t>
            </a:r>
          </a:p>
          <a:p>
            <a:pPr lvl="0"/>
            <a:r>
              <a:rPr lang="ru-RU" sz="2400" dirty="0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Люди сказали</a:t>
            </a:r>
          </a:p>
          <a:p>
            <a:pPr lvl="0"/>
            <a:r>
              <a:rPr lang="ru-RU" sz="2400" dirty="0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Земля – чтобы жить</a:t>
            </a:r>
          </a:p>
          <a:p>
            <a:pPr lvl="0"/>
            <a:r>
              <a:rPr lang="ru-RU" sz="2400" dirty="0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Природа сказала</a:t>
            </a:r>
          </a:p>
          <a:p>
            <a:pPr lvl="0"/>
            <a:r>
              <a:rPr lang="ru-RU" sz="2400" dirty="0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Земля-чтоб растить</a:t>
            </a:r>
            <a:r>
              <a:rPr lang="ru-RU" sz="2000" dirty="0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!</a:t>
            </a:r>
          </a:p>
        </p:txBody>
      </p:sp>
      <p:pic>
        <p:nvPicPr>
          <p:cNvPr id="10" name="Picture 4" descr="C:\Users\K108l\Downloads\IMG_14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2" b="84491" l="15923" r="83185">
                        <a14:foregroundMark x1="29688" y1="79398" x2="29688" y2="68519"/>
                        <a14:foregroundMark x1="23264" y1="47851" x2="25893" y2="42791"/>
                        <a14:foregroundMark x1="24132" y1="49008" x2="31151" y2="63062"/>
                        <a14:foregroundMark x1="35541" y1="70437" x2="34077" y2="58763"/>
                        <a14:foregroundMark x1="30878" y1="80985" x2="27356" y2="74339"/>
                        <a14:foregroundMark x1="22966" y1="49802" x2="22098" y2="4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3" r="16427" b="15045"/>
          <a:stretch/>
        </p:blipFill>
        <p:spPr bwMode="auto">
          <a:xfrm rot="5400000">
            <a:off x="4278053" y="1192798"/>
            <a:ext cx="4477080" cy="41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2"/>
          <p:cNvSpPr txBox="1">
            <a:spLocks noGrp="1"/>
          </p:cNvSpPr>
          <p:nvPr>
            <p:ph type="subTitle" idx="1"/>
          </p:nvPr>
        </p:nvSpPr>
        <p:spPr>
          <a:xfrm>
            <a:off x="612774" y="1275606"/>
            <a:ext cx="7991673" cy="288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z="1800" dirty="0"/>
              <a:t>На этапе актуализации опорных знаний  в ходе эвристической беседы,  используя изображения -подсказки обучающиеся вспомнили, все что  они знают   по  теме «Почва» из уроков «Окружающего мира»</a:t>
            </a:r>
          </a:p>
        </p:txBody>
      </p:sp>
      <p:sp>
        <p:nvSpPr>
          <p:cNvPr id="517" name="Google Shape;517;p52"/>
          <p:cNvSpPr txBox="1">
            <a:spLocks noGrp="1"/>
          </p:cNvSpPr>
          <p:nvPr>
            <p:ph type="title"/>
          </p:nvPr>
        </p:nvSpPr>
        <p:spPr>
          <a:xfrm>
            <a:off x="833248" y="483518"/>
            <a:ext cx="7477503" cy="7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400" dirty="0" smtClean="0"/>
              <a:t>II ЭТАП. АКТУАЛИЗАЦИЯ ОПОРНЫХ ЗНАНИЙ</a:t>
            </a:r>
            <a:endParaRPr lang="ru-RU" sz="2400" dirty="0"/>
          </a:p>
        </p:txBody>
      </p:sp>
      <p:pic>
        <p:nvPicPr>
          <p:cNvPr id="522" name="Google Shape;522;p52"/>
          <p:cNvPicPr preferRelativeResize="0"/>
          <p:nvPr/>
        </p:nvPicPr>
        <p:blipFill rotWithShape="1">
          <a:blip r:embed="rId3">
            <a:alphaModFix/>
          </a:blip>
          <a:srcRect t="67949" b="1725"/>
          <a:stretch/>
        </p:blipFill>
        <p:spPr>
          <a:xfrm>
            <a:off x="-325200" y="4028626"/>
            <a:ext cx="9794400" cy="16707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6" name="Picture 1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2485"/>
            <a:ext cx="3009900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" b="99038" l="2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084" y="2386541"/>
            <a:ext cx="2065015" cy="265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2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4" descr="Picture backgroun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8" descr="Picture backgroun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30" descr="Picture background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23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75" b="90000" l="83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04130"/>
            <a:ext cx="2984959" cy="298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0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0"/>
          <p:cNvSpPr txBox="1">
            <a:spLocks noGrp="1"/>
          </p:cNvSpPr>
          <p:nvPr>
            <p:ph type="title"/>
          </p:nvPr>
        </p:nvSpPr>
        <p:spPr>
          <a:xfrm>
            <a:off x="1115616" y="411510"/>
            <a:ext cx="6372280" cy="8640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800" dirty="0"/>
              <a:t>III этап. Выявление места и причины затруднения</a:t>
            </a:r>
          </a:p>
        </p:txBody>
      </p:sp>
      <p:sp>
        <p:nvSpPr>
          <p:cNvPr id="504" name="Google Shape;504;p50"/>
          <p:cNvSpPr txBox="1">
            <a:spLocks noGrp="1"/>
          </p:cNvSpPr>
          <p:nvPr>
            <p:ph type="subTitle" idx="1"/>
          </p:nvPr>
        </p:nvSpPr>
        <p:spPr>
          <a:xfrm>
            <a:off x="395536" y="1347614"/>
            <a:ext cx="8136904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ru-RU" sz="1600" dirty="0"/>
              <a:t>На этапе выявления места и причины затруднения использовала прием формирующего оценивания «Двойная рефлексия». Обучающиеся завершили утверждения по теме «Почва». Используя прием «Светофор» я получила от них обратную связь, которая подсказала мне, что некоторые утверждения вызывают </a:t>
            </a:r>
            <a:r>
              <a:rPr lang="ru-RU" sz="1600" dirty="0" smtClean="0"/>
              <a:t>затруднения</a:t>
            </a:r>
            <a:endParaRPr lang="ru-RU" sz="16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362053"/>
              </p:ext>
            </p:extLst>
          </p:nvPr>
        </p:nvGraphicFramePr>
        <p:xfrm>
          <a:off x="323528" y="2627728"/>
          <a:ext cx="6408711" cy="1853184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2952328"/>
                <a:gridCol w="1728192"/>
                <a:gridCol w="1728191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Вопросы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 Ответ на начало урока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На конец урока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3041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050" dirty="0">
                          <a:effectLst/>
                        </a:rPr>
                        <a:t>Я знаю, что почва обладает свойствами:</a:t>
                      </a:r>
                      <a:endParaRPr lang="ru-RU" sz="1600" dirty="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1.</a:t>
                      </a:r>
                      <a:endParaRPr lang="ru-RU" sz="1600" dirty="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2.</a:t>
                      </a:r>
                      <a:endParaRPr lang="ru-RU" sz="1600" dirty="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3.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592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050" dirty="0">
                          <a:effectLst/>
                        </a:rPr>
                        <a:t>Я знаю, что гумус - это…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592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050" dirty="0">
                          <a:effectLst/>
                        </a:rPr>
                        <a:t>Я знаю, что в состав почвы входит-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1" descr="C:\Users\K108l\Downloads\PHOTO-2024-10-17-20-50-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8" b="98063" l="11500" r="89083">
                        <a14:backgroundMark x1="22500" y1="53500" x2="27000" y2="61625"/>
                        <a14:backgroundMark x1="48167" y1="62750" x2="51333" y2="71688"/>
                        <a14:backgroundMark x1="46417" y1="61187" x2="50417" y2="62000"/>
                        <a14:backgroundMark x1="54250" y1="67250" x2="54500" y2="74063"/>
                        <a14:backgroundMark x1="56250" y1="64750" x2="57083" y2="66688"/>
                        <a14:backgroundMark x1="60250" y1="65938" x2="57417" y2="72375"/>
                        <a14:backgroundMark x1="63417" y1="67625" x2="54667" y2="84563"/>
                        <a14:backgroundMark x1="43083" y1="63875" x2="68500" y2="67188"/>
                        <a14:backgroundMark x1="68500" y1="66313" x2="5416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49" t="13258" r="12995" b="33959"/>
          <a:stretch/>
        </p:blipFill>
        <p:spPr bwMode="auto">
          <a:xfrm>
            <a:off x="6012160" y="2093495"/>
            <a:ext cx="2877389" cy="277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xmlns="" id="{B3FC9B9B-7328-4EC0-A5F1-6A2FDB75B8CD}"/>
              </a:ext>
            </a:extLst>
          </p:cNvPr>
          <p:cNvSpPr/>
          <p:nvPr/>
        </p:nvSpPr>
        <p:spPr>
          <a:xfrm>
            <a:off x="745066" y="3173923"/>
            <a:ext cx="329684" cy="3296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what women thinks">
            <a:extLst>
              <a:ext uri="{FF2B5EF4-FFF2-40B4-BE49-F238E27FC236}">
                <a16:creationId xmlns:a16="http://schemas.microsoft.com/office/drawing/2014/main" xmlns="" id="{4E5BEDCF-DDF3-494D-AC00-4BE3ACD8B35F}"/>
              </a:ext>
            </a:extLst>
          </p:cNvPr>
          <p:cNvSpPr txBox="1"/>
          <p:nvPr/>
        </p:nvSpPr>
        <p:spPr>
          <a:xfrm>
            <a:off x="919849" y="512582"/>
            <a:ext cx="7103828" cy="370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500" b="1" cap="none" spc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algn="ctr">
              <a:defRPr/>
            </a:pPr>
            <a:endParaRPr lang="ru-RU" sz="2400" dirty="0">
              <a:solidFill>
                <a:srgbClr val="E4005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2324" y="736653"/>
            <a:ext cx="8526139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этапе целеполагания и построения проекта коррекции выявленных затруднений, воспользовавшись  приемом «Лента времени», данный прием помогает обучающимся  представить изучаемый раздел полностью,   сформулировали тему урока,  его цель и  спланировали свои действия по достижению поставленной 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96300" y="108662"/>
            <a:ext cx="6172200" cy="695325"/>
          </a:xfrm>
          <a:prstGeom prst="rect">
            <a:avLst/>
          </a:prstGeom>
        </p:spPr>
        <p:txBody>
          <a:bodyPr lIns="68580" tIns="34290" rIns="68580" bIns="3429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469227"/>
              </p:ext>
            </p:extLst>
          </p:nvPr>
        </p:nvGraphicFramePr>
        <p:xfrm>
          <a:off x="222324" y="2065159"/>
          <a:ext cx="8670156" cy="2876895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484706"/>
                <a:gridCol w="1248278"/>
                <a:gridCol w="1328190"/>
                <a:gridCol w="1405897"/>
                <a:gridCol w="1640672"/>
                <a:gridCol w="1562413"/>
              </a:tblGrid>
              <a:tr h="219473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Лента  времени   раздела  3 «Организмы и среда обитания»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3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 урок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 урок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3 урок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4 урок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5 урок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6 урок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  <a:tr h="4918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Среды обитания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Водная среда обитания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Наземно-воздушная среда обитания</a:t>
                      </a:r>
                      <a:endParaRPr lang="ru-RU" sz="900" dirty="0">
                        <a:solidFill>
                          <a:srgbClr val="231F20"/>
                        </a:solidFill>
                        <a:effectLst/>
                        <a:latin typeface="Georgia"/>
                        <a:ea typeface="Georgia"/>
                        <a:cs typeface="Georgi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Почвенная среда обитания организмов</a:t>
                      </a:r>
                      <a:endParaRPr lang="ru-RU" sz="900" dirty="0">
                        <a:solidFill>
                          <a:srgbClr val="231F20"/>
                        </a:solidFill>
                        <a:effectLst/>
                        <a:latin typeface="Georgia"/>
                        <a:ea typeface="Georgia"/>
                        <a:cs typeface="Georgia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Организмы как среда обитания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Сезонные изменения в жизни организмов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  <a:tr h="17956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Цели и задачи урока 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5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ОДЦ: Создать условия для формирования новых умений и знаний о средах жизни и их обитателях.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ОДЦ: Создать условия для изучения особенности водной среды, приспособления организмов обитающих в данной среде.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ОДЦ: Создать условия для изучения приспособления растений и животных к разнообразным условиям наземно-воздушной среды обитания.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ОДЦ: Создать условия для изучения представлений об основных свойствах почвенной среды и приспособлениях, возникших у живых организмов к жизни в этой среде. 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ОДЦ: Создать условия для изучения особенности организма как среды, приспособления организмов обитающих в данной среде.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ОДЦ: Создать условия для определения сезонных изменений происходящие в природе, в жизни растений, объяснения причины этих изменений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sp>
        <p:nvSpPr>
          <p:cNvPr id="23" name="Google Shape;503;p50"/>
          <p:cNvSpPr txBox="1">
            <a:spLocks/>
          </p:cNvSpPr>
          <p:nvPr/>
        </p:nvSpPr>
        <p:spPr>
          <a:xfrm>
            <a:off x="919849" y="108662"/>
            <a:ext cx="6372280" cy="5893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 smtClean="0">
                <a:latin typeface="Be Vietnam Pro" charset="0"/>
              </a:rPr>
              <a:t>IV </a:t>
            </a:r>
            <a:r>
              <a:rPr lang="ru-RU" sz="2400" b="1" dirty="0" smtClean="0"/>
              <a:t>ЭТАП. ЦЕЛЕПОЛАГАНИЕ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7163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6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800" dirty="0"/>
              <a:t>V этап. </a:t>
            </a:r>
            <a:r>
              <a:rPr lang="ru-RU" sz="2800" dirty="0" smtClean="0"/>
              <a:t>Реализация построенного </a:t>
            </a:r>
            <a:r>
              <a:rPr lang="ru-RU" sz="2800" dirty="0"/>
              <a:t>проекта</a:t>
            </a:r>
          </a:p>
        </p:txBody>
      </p:sp>
      <p:sp>
        <p:nvSpPr>
          <p:cNvPr id="894" name="Google Shape;894;p68"/>
          <p:cNvSpPr txBox="1"/>
          <p:nvPr/>
        </p:nvSpPr>
        <p:spPr>
          <a:xfrm flipH="1">
            <a:off x="927030" y="972295"/>
            <a:ext cx="7101354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ru-RU" dirty="0">
                <a:solidFill>
                  <a:srgbClr val="252529"/>
                </a:solidFill>
                <a:latin typeface="Poppins"/>
                <a:ea typeface="Poppins"/>
                <a:cs typeface="Poppins"/>
                <a:sym typeface="Poppins"/>
              </a:rPr>
              <a:t>На данном этапе ребята  отправились в научную лабораторию, где им предстояло  провести опыты и составить карту понятий, в которой будет собрана вся необходимая  информация по теме урока. Передвижение по станциям осуществлялось в соответствии с маршрутными </a:t>
            </a:r>
            <a:r>
              <a:rPr lang="ru-RU" dirty="0" smtClean="0">
                <a:solidFill>
                  <a:srgbClr val="252529"/>
                </a:solidFill>
                <a:latin typeface="Poppins"/>
                <a:ea typeface="Poppins"/>
                <a:cs typeface="Poppins"/>
                <a:sym typeface="Poppins"/>
              </a:rPr>
              <a:t>листами</a:t>
            </a:r>
            <a:endParaRPr lang="ru-RU" dirty="0">
              <a:solidFill>
                <a:srgbClr val="25252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17909" r="25163" b="14275"/>
          <a:stretch/>
        </p:blipFill>
        <p:spPr bwMode="auto">
          <a:xfrm>
            <a:off x="1340069" y="2136018"/>
            <a:ext cx="3148536" cy="233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8" t="17286" r="26949" b="13425"/>
          <a:stretch/>
        </p:blipFill>
        <p:spPr bwMode="auto">
          <a:xfrm>
            <a:off x="5044966" y="2111608"/>
            <a:ext cx="2983418" cy="2360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3" t="25473" r="20688" b="9296"/>
          <a:stretch/>
        </p:blipFill>
        <p:spPr bwMode="auto">
          <a:xfrm>
            <a:off x="320908" y="2785354"/>
            <a:ext cx="3431141" cy="225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3" t="20627" r="21483" b="17076"/>
          <a:stretch/>
        </p:blipFill>
        <p:spPr bwMode="auto">
          <a:xfrm>
            <a:off x="320908" y="818989"/>
            <a:ext cx="3339728" cy="205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9" t="19748" r="22741" b="18650"/>
          <a:stretch/>
        </p:blipFill>
        <p:spPr bwMode="auto">
          <a:xfrm>
            <a:off x="3752049" y="1036518"/>
            <a:ext cx="2395795" cy="1539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3" t="19666" r="23006" b="13419"/>
          <a:stretch/>
        </p:blipFill>
        <p:spPr bwMode="auto">
          <a:xfrm>
            <a:off x="3817460" y="2749941"/>
            <a:ext cx="2424764" cy="1693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t="19442" r="22609" b="17938"/>
          <a:stretch/>
        </p:blipFill>
        <p:spPr bwMode="auto">
          <a:xfrm>
            <a:off x="6242224" y="1671151"/>
            <a:ext cx="2782672" cy="1809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5" name="Google Shape;883;p68"/>
          <p:cNvSpPr txBox="1">
            <a:spLocks/>
          </p:cNvSpPr>
          <p:nvPr/>
        </p:nvSpPr>
        <p:spPr>
          <a:xfrm>
            <a:off x="539552" y="332919"/>
            <a:ext cx="810309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dirty="0" smtClean="0"/>
              <a:t>V ЭТАП. РЕАЛИЗАЦИЯ ПОСТРОЕННОГО ПРОЕКТА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56536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6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2" y="2067694"/>
            <a:ext cx="3960440" cy="2933553"/>
          </a:xfrm>
          <a:prstGeom prst="roundRect">
            <a:avLst>
              <a:gd name="adj" fmla="val 11178"/>
            </a:avLst>
          </a:prstGeom>
          <a:noFill/>
          <a:ln>
            <a:noFill/>
          </a:ln>
        </p:spPr>
      </p:pic>
      <p:pic>
        <p:nvPicPr>
          <p:cNvPr id="799" name="Google Shape;799;p6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0" y="2080737"/>
            <a:ext cx="3744416" cy="2920510"/>
          </a:xfrm>
          <a:prstGeom prst="roundRect">
            <a:avLst>
              <a:gd name="adj" fmla="val 11178"/>
            </a:avLst>
          </a:prstGeom>
          <a:noFill/>
          <a:ln>
            <a:noFill/>
          </a:ln>
        </p:spPr>
      </p:pic>
      <p:pic>
        <p:nvPicPr>
          <p:cNvPr id="18" name="Google Shape;799;p6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2" y="411510"/>
            <a:ext cx="5328592" cy="1296144"/>
          </a:xfrm>
          <a:prstGeom prst="roundRect">
            <a:avLst>
              <a:gd name="adj" fmla="val 11178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32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2"/>
          <p:cNvSpPr txBox="1">
            <a:spLocks noGrp="1"/>
          </p:cNvSpPr>
          <p:nvPr>
            <p:ph type="subTitle" idx="1"/>
          </p:nvPr>
        </p:nvSpPr>
        <p:spPr>
          <a:xfrm>
            <a:off x="395536" y="1322449"/>
            <a:ext cx="4681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  <a:buNone/>
            </a:pPr>
            <a:r>
              <a:rPr lang="ru-RU" b="1" dirty="0"/>
              <a:t>Луценко Ксения Андреевна</a:t>
            </a:r>
          </a:p>
          <a:p>
            <a:pPr marL="0" lvl="0" indent="0" algn="ctr">
              <a:buSzPts val="1100"/>
              <a:buNone/>
            </a:pPr>
            <a:r>
              <a:rPr lang="ru-RU" b="1" dirty="0"/>
              <a:t>Учитель биологии и </a:t>
            </a:r>
            <a:r>
              <a:rPr lang="ru-RU" b="1" dirty="0" smtClean="0"/>
              <a:t>географии</a:t>
            </a:r>
          </a:p>
          <a:p>
            <a:pPr marL="0" lvl="0" indent="0" algn="ctr">
              <a:buSzPts val="1100"/>
              <a:buNone/>
            </a:pPr>
            <a:endParaRPr lang="ru-RU" b="1" dirty="0"/>
          </a:p>
          <a:p>
            <a:pPr marL="0" lvl="0" indent="0" algn="ctr">
              <a:buSzPts val="1100"/>
              <a:buNone/>
            </a:pPr>
            <a:r>
              <a:rPr lang="ru-RU" sz="1400" dirty="0"/>
              <a:t>Муниципальное  бюджетное образовательное учреждение</a:t>
            </a:r>
          </a:p>
          <a:p>
            <a:pPr marL="0" lvl="0" indent="0" algn="ctr">
              <a:buSzPts val="1100"/>
              <a:buNone/>
            </a:pPr>
            <a:r>
              <a:rPr lang="ru-RU" sz="1400" dirty="0"/>
              <a:t> «</a:t>
            </a:r>
            <a:r>
              <a:rPr lang="ru-RU" sz="1400" dirty="0" err="1"/>
              <a:t>Лянторская</a:t>
            </a:r>
            <a:r>
              <a:rPr lang="ru-RU" sz="1400" dirty="0"/>
              <a:t> средняя общеобразовательная школа № 4»</a:t>
            </a:r>
          </a:p>
          <a:p>
            <a:pPr marL="0" lvl="0" indent="0" algn="ctr">
              <a:buSzPts val="1100"/>
              <a:buNone/>
            </a:pPr>
            <a:r>
              <a:rPr lang="ru-RU" sz="1400" dirty="0" err="1"/>
              <a:t>Сургутский</a:t>
            </a:r>
            <a:r>
              <a:rPr lang="ru-RU" sz="1400" dirty="0"/>
              <a:t> район</a:t>
            </a:r>
          </a:p>
          <a:p>
            <a:pPr marL="0" lvl="0" indent="0" algn="ctr">
              <a:buSzPts val="1100"/>
              <a:buNone/>
            </a:pPr>
            <a:r>
              <a:rPr lang="ru-RU" sz="1400" dirty="0"/>
              <a:t>Ханты-Мансийский Автономный округ-Югра</a:t>
            </a:r>
          </a:p>
        </p:txBody>
      </p:sp>
      <p:pic>
        <p:nvPicPr>
          <p:cNvPr id="353" name="Google Shape;353;p42"/>
          <p:cNvPicPr preferRelativeResize="0">
            <a:picLocks noGrp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31" y="267494"/>
            <a:ext cx="2808312" cy="3960440"/>
          </a:xfrm>
          <a:prstGeom prst="roundRect">
            <a:avLst>
              <a:gd name="adj" fmla="val 8355"/>
            </a:avLst>
          </a:prstGeom>
          <a:noFill/>
          <a:ln>
            <a:noFill/>
          </a:ln>
        </p:spPr>
      </p:pic>
      <p:pic>
        <p:nvPicPr>
          <p:cNvPr id="354" name="Google Shape;354;p42"/>
          <p:cNvPicPr preferRelativeResize="0"/>
          <p:nvPr/>
        </p:nvPicPr>
        <p:blipFill rotWithShape="1">
          <a:blip r:embed="rId4">
            <a:alphaModFix/>
          </a:blip>
          <a:srcRect t="17066" b="17066"/>
          <a:stretch/>
        </p:blipFill>
        <p:spPr>
          <a:xfrm rot="-473800">
            <a:off x="7194998" y="664156"/>
            <a:ext cx="1862308" cy="68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2"/>
          <p:cNvPicPr preferRelativeResize="0"/>
          <p:nvPr/>
        </p:nvPicPr>
        <p:blipFill rotWithShape="1">
          <a:blip r:embed="rId5">
            <a:alphaModFix/>
          </a:blip>
          <a:srcRect l="9092" t="6211" r="26919" b="41284"/>
          <a:stretch/>
        </p:blipFill>
        <p:spPr>
          <a:xfrm>
            <a:off x="5256925" y="1322449"/>
            <a:ext cx="1017052" cy="469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41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56"/>
          <p:cNvPicPr preferRelativeResize="0"/>
          <p:nvPr/>
        </p:nvPicPr>
        <p:blipFill rotWithShape="1">
          <a:blip r:embed="rId3">
            <a:alphaModFix/>
          </a:blip>
          <a:srcRect l="9528" t="9083" r="59982" b="5939"/>
          <a:stretch/>
        </p:blipFill>
        <p:spPr>
          <a:xfrm flipH="1">
            <a:off x="8028384" y="2196288"/>
            <a:ext cx="1563802" cy="25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" descr="C:\Users\K108l\Downloads\IMG_14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2"/>
          <a:stretch/>
        </p:blipFill>
        <p:spPr bwMode="auto">
          <a:xfrm>
            <a:off x="4893277" y="267494"/>
            <a:ext cx="3524443" cy="1928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6" descr="C:\Users\K108l\Downloads\IMG_14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9" r="3018"/>
          <a:stretch/>
        </p:blipFill>
        <p:spPr bwMode="auto">
          <a:xfrm>
            <a:off x="4893277" y="2360631"/>
            <a:ext cx="3629506" cy="2209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 descr="C:\Users\K108l\Downloads\IMG_23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4" r="21767"/>
          <a:stretch/>
        </p:blipFill>
        <p:spPr bwMode="auto">
          <a:xfrm>
            <a:off x="251520" y="854313"/>
            <a:ext cx="4381730" cy="2693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783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661590"/>
              </p:ext>
            </p:extLst>
          </p:nvPr>
        </p:nvGraphicFramePr>
        <p:xfrm>
          <a:off x="151429" y="3573022"/>
          <a:ext cx="6912768" cy="1236879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4550643"/>
                <a:gridCol w="1052705"/>
                <a:gridCol w="1309420"/>
              </a:tblGrid>
              <a:tr h="341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Заполнена вся карта верно без пропусков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7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Заполнена с пропусками (1-2 пропуска)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Заполнена с пропусками (3-4 пропуска)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Заполнена с пропусками (3-4 пропуска)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8702" r="21256" b="19316"/>
          <a:stretch/>
        </p:blipFill>
        <p:spPr bwMode="auto">
          <a:xfrm>
            <a:off x="151429" y="27123"/>
            <a:ext cx="5748023" cy="351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4" name="Picture 22" descr="C:\Users\K108l\Downloads\check-mark-icon-3d-cartoon-style_260559-3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274" b="94673" l="49516" r="97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1074750" y="3597686"/>
            <a:ext cx="1331435" cy="133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xmlns="" id="{B3FC9B9B-7328-4EC0-A5F1-6A2FDB75B8CD}"/>
              </a:ext>
            </a:extLst>
          </p:cNvPr>
          <p:cNvSpPr/>
          <p:nvPr/>
        </p:nvSpPr>
        <p:spPr>
          <a:xfrm>
            <a:off x="745066" y="3173923"/>
            <a:ext cx="329684" cy="3296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1" name="Line">
            <a:extLst>
              <a:ext uri="{FF2B5EF4-FFF2-40B4-BE49-F238E27FC236}">
                <a16:creationId xmlns:a16="http://schemas.microsoft.com/office/drawing/2014/main" xmlns="" id="{9D1B34FB-702A-4DE4-A00E-00C5E0575F82}"/>
              </a:ext>
            </a:extLst>
          </p:cNvPr>
          <p:cNvSpPr/>
          <p:nvPr/>
        </p:nvSpPr>
        <p:spPr>
          <a:xfrm flipV="1">
            <a:off x="7072568" y="4550550"/>
            <a:ext cx="1622255" cy="1076844"/>
          </a:xfrm>
          <a:prstGeom prst="line">
            <a:avLst/>
          </a:prstGeom>
          <a:noFill/>
          <a:ln w="25400" cap="rnd" cmpd="sng">
            <a:gradFill>
              <a:gsLst>
                <a:gs pos="0">
                  <a:srgbClr val="3D1E66">
                    <a:alpha val="0"/>
                  </a:srgbClr>
                </a:gs>
                <a:gs pos="100000">
                  <a:srgbClr val="7B7BAC">
                    <a:alpha val="5000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wrap="square" lIns="68580" tIns="34290" rIns="68580" bIns="34290" anchor="ctr">
            <a:spAutoFit/>
          </a:bodyPr>
          <a:lstStyle/>
          <a:p>
            <a:pPr algn="ctr"/>
            <a:endParaRPr>
              <a:solidFill>
                <a:srgbClr val="3D4251"/>
              </a:solidFill>
              <a:latin typeface="Lato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5A4F290D-D4C6-4290-8D7C-0F4BFB29CC9E}"/>
              </a:ext>
            </a:extLst>
          </p:cNvPr>
          <p:cNvSpPr/>
          <p:nvPr/>
        </p:nvSpPr>
        <p:spPr>
          <a:xfrm rot="18228445">
            <a:off x="7192208" y="1927882"/>
            <a:ext cx="626856" cy="626856"/>
          </a:xfrm>
          <a:prstGeom prst="ellipse">
            <a:avLst/>
          </a:prstGeom>
          <a:gradFill flip="none" rotWithShape="1">
            <a:gsLst>
              <a:gs pos="50000">
                <a:srgbClr val="7B7BAC">
                  <a:alpha val="25000"/>
                </a:srgbClr>
              </a:gs>
              <a:gs pos="0">
                <a:srgbClr val="7B7BAC">
                  <a:alpha val="50000"/>
                </a:srgbClr>
              </a:gs>
              <a:gs pos="100000">
                <a:srgbClr val="7B7BAC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181" y="773717"/>
            <a:ext cx="8243888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Poppins" charset="0"/>
              </a:rPr>
              <a:t>На этапе самостоятельной работы  я использовала  прием «Да/Нет-ка».  После выполнения работы организовала взаимопроверку по образцу.  Обучающиеся отметили те вопросы, которые остались для них неясными, а мне это позволило не только  увидеть уровень полученных знаний на уроке, но  и скорректировать  работу на следующем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Poppins" charset="0"/>
              </a:rPr>
              <a:t>уроке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Poppins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482457"/>
              </p:ext>
            </p:extLst>
          </p:nvPr>
        </p:nvGraphicFramePr>
        <p:xfrm>
          <a:off x="2555776" y="1815479"/>
          <a:ext cx="6133443" cy="321426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3743790"/>
                <a:gridCol w="1022844"/>
                <a:gridCol w="1366809"/>
              </a:tblGrid>
              <a:tr h="186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Вопросы: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   НЕТ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  <a:tr h="4914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Почвенная среда обитания бедна организмами?</a:t>
                      </a:r>
                      <a:endParaRPr lang="ru-RU" sz="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  <a:tr h="5596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 почве живут </a:t>
                      </a:r>
                      <a:r>
                        <a:rPr lang="ru-RU" sz="1100" dirty="0" err="1">
                          <a:effectLst/>
                        </a:rPr>
                        <a:t>микрообитатели</a:t>
                      </a:r>
                      <a:r>
                        <a:rPr lang="ru-RU" sz="1100" dirty="0">
                          <a:effectLst/>
                        </a:rPr>
                        <a:t>?</a:t>
                      </a:r>
                      <a:endParaRPr lang="ru-RU" sz="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  <a:tr h="6457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Размеры </a:t>
                      </a:r>
                      <a:r>
                        <a:rPr lang="ru-RU" sz="1100" dirty="0" smtClean="0">
                          <a:effectLst/>
                        </a:rPr>
                        <a:t>обитателей </a:t>
                      </a:r>
                      <a:r>
                        <a:rPr lang="ru-RU" sz="1100" dirty="0">
                          <a:effectLst/>
                        </a:rPr>
                        <a:t>не позволяют им перемещаться в почве и они вынуждены жить на одном месте</a:t>
                      </a:r>
                      <a:r>
                        <a:rPr lang="ru-RU" sz="1100" dirty="0" smtClean="0">
                          <a:effectLst/>
                        </a:rPr>
                        <a:t>?</a:t>
                      </a:r>
                      <a:endParaRPr lang="ru-RU" sz="800" dirty="0">
                        <a:effectLst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  <a:tr h="5596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Почвенные организмы участвуют в почвообразовании, формируя </a:t>
                      </a:r>
                      <a:r>
                        <a:rPr lang="ru-RU" sz="1100" dirty="0" smtClean="0">
                          <a:effectLst/>
                        </a:rPr>
                        <a:t>гумус</a:t>
                      </a:r>
                      <a:endParaRPr lang="ru-RU" sz="800" dirty="0">
                        <a:effectLst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  <a:tr h="7462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Конечности крота и насекомого медведки приспособлены для рытья земли?</a:t>
                      </a:r>
                      <a:endParaRPr lang="ru-RU" sz="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sp>
        <p:nvSpPr>
          <p:cNvPr id="33" name="Скругленный прямоугольник 32"/>
          <p:cNvSpPr/>
          <p:nvPr/>
        </p:nvSpPr>
        <p:spPr>
          <a:xfrm>
            <a:off x="6690122" y="2185944"/>
            <a:ext cx="328613" cy="3000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704519" y="2750839"/>
            <a:ext cx="328613" cy="3000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826866" y="2750840"/>
            <a:ext cx="328613" cy="3000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826866" y="2185944"/>
            <a:ext cx="328613" cy="3000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690121" y="3338765"/>
            <a:ext cx="328613" cy="3000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704519" y="3944296"/>
            <a:ext cx="328613" cy="3000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826865" y="3390705"/>
            <a:ext cx="328613" cy="3000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826864" y="3979237"/>
            <a:ext cx="328613" cy="3000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690122" y="4629083"/>
            <a:ext cx="328613" cy="3000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859687" y="4629083"/>
            <a:ext cx="328613" cy="3000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1" name="Google Shape;418;p45"/>
          <p:cNvSpPr txBox="1">
            <a:spLocks/>
          </p:cNvSpPr>
          <p:nvPr/>
        </p:nvSpPr>
        <p:spPr>
          <a:xfrm>
            <a:off x="307181" y="201017"/>
            <a:ext cx="85132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000" b="1" dirty="0" smtClean="0"/>
              <a:t>VI. САМОСТОЯТЕЛЬНАЯ РАБОТА С ПРОВЕРКОЙ ПО ЭТАЛОНУ</a:t>
            </a:r>
            <a:endParaRPr lang="ru-RU" sz="2000" b="1" dirty="0"/>
          </a:p>
        </p:txBody>
      </p:sp>
      <p:pic>
        <p:nvPicPr>
          <p:cNvPr id="32" name="Picture 22" descr="C:\Users\K108l\Downloads\check-mark-icon-3d-cartoon-style_260559-38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516" b="92615" l="363" r="536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 b="7572"/>
          <a:stretch/>
        </p:blipFill>
        <p:spPr bwMode="auto">
          <a:xfrm>
            <a:off x="909908" y="2335963"/>
            <a:ext cx="1331435" cy="112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71" grpId="0" animBg="1"/>
      <p:bldP spid="7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0" t="16841" r="27373" b="26344"/>
          <a:stretch/>
        </p:blipFill>
        <p:spPr bwMode="auto">
          <a:xfrm>
            <a:off x="4759654" y="1536645"/>
            <a:ext cx="4375764" cy="3013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29" name="Google Shape;729;p62"/>
          <p:cNvSpPr txBox="1">
            <a:spLocks noGrp="1"/>
          </p:cNvSpPr>
          <p:nvPr>
            <p:ph type="title"/>
          </p:nvPr>
        </p:nvSpPr>
        <p:spPr>
          <a:xfrm>
            <a:off x="755576" y="4115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400" dirty="0" smtClean="0"/>
              <a:t>VII ЭТАП. ВКЛЮЧЕНИЕ ИЗУЧЕННОГО </a:t>
            </a:r>
            <a:br>
              <a:rPr lang="ru-RU" sz="2400" dirty="0" smtClean="0"/>
            </a:br>
            <a:r>
              <a:rPr lang="ru-RU" sz="2400" dirty="0" smtClean="0"/>
              <a:t>В СИСТЕМУ ЗНАНИЙ И ПОВТОРЕНИЕ</a:t>
            </a:r>
            <a:endParaRPr lang="ru-RU" sz="2400" dirty="0"/>
          </a:p>
        </p:txBody>
      </p:sp>
      <p:sp>
        <p:nvSpPr>
          <p:cNvPr id="75" name="Google Shape;419;p45"/>
          <p:cNvSpPr txBox="1">
            <a:spLocks noGrp="1"/>
          </p:cNvSpPr>
          <p:nvPr>
            <p:ph type="subTitle" idx="1"/>
          </p:nvPr>
        </p:nvSpPr>
        <p:spPr>
          <a:xfrm>
            <a:off x="269521" y="1554278"/>
            <a:ext cx="4572509" cy="2160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ru-RU" dirty="0"/>
              <a:t>На этом этапе  обучающиеся, используя раздаточный материал,  решали задачи по приспособленности организмов к среде обитания. </a:t>
            </a:r>
          </a:p>
          <a:p>
            <a:pPr marL="0" lvl="0" indent="0" algn="ctr"/>
            <a:endParaRPr lang="ru-RU" dirty="0"/>
          </a:p>
          <a:p>
            <a:pPr marL="0" lvl="0" indent="0" algn="ctr"/>
            <a:r>
              <a:rPr lang="ru-RU" dirty="0"/>
              <a:t>Обучающиеся зафиксировали полученные знания и смогли увидеть, как они укладываются  в систему ранее изученного материала</a:t>
            </a: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8444" y1="6577" x2="18444" y2="6577"/>
                        <a14:foregroundMark x1="17000" y1="13659" x2="17000" y2="13659"/>
                        <a14:foregroundMark x1="20222" y1="10118" x2="20222" y2="10118"/>
                        <a14:foregroundMark x1="16111" y1="8094" x2="16111" y2="8094"/>
                        <a14:foregroundMark x1="3333" y1="15008" x2="3333" y2="15008"/>
                        <a14:foregroundMark x1="2333" y1="19224" x2="2333" y2="19224"/>
                        <a14:foregroundMark x1="15222" y1="17032" x2="15222" y2="17032"/>
                        <a14:foregroundMark x1="13778" y1="12816" x2="13778" y2="12816"/>
                        <a14:foregroundMark x1="18000" y1="8769" x2="18000" y2="8769"/>
                        <a14:foregroundMark x1="18889" y1="4553" x2="20667" y2="6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95174"/>
            <a:ext cx="1868794" cy="123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3465943"/>
            <a:ext cx="2267744" cy="188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13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5"/>
          <p:cNvSpPr txBox="1">
            <a:spLocks noGrp="1"/>
          </p:cNvSpPr>
          <p:nvPr>
            <p:ph type="title"/>
          </p:nvPr>
        </p:nvSpPr>
        <p:spPr>
          <a:xfrm>
            <a:off x="174952" y="483518"/>
            <a:ext cx="857928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 smtClean="0"/>
              <a:t>VIII.</a:t>
            </a:r>
            <a:r>
              <a:rPr lang="ru-RU" sz="2400" dirty="0" smtClean="0"/>
              <a:t>РЕФЛЕКСИЯ УЧЕБНОЙ ДЕЯТЕЛЬНОСТИ</a:t>
            </a:r>
            <a:endParaRPr lang="ru-RU" sz="2400" dirty="0"/>
          </a:p>
        </p:txBody>
      </p:sp>
      <p:pic>
        <p:nvPicPr>
          <p:cNvPr id="46" name="Picture 2" descr="C:\Users\K108l\Downloads\check-cross-circles_78370-62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" b="100000" l="0" r="100000">
                        <a14:foregroundMark x1="22246" y1="53152" x2="22246" y2="53152"/>
                        <a14:foregroundMark x1="22681" y1="35652" x2="22681" y2="35652"/>
                        <a14:foregroundMark x1="20362" y1="24348" x2="20362" y2="24348"/>
                        <a14:foregroundMark x1="20362" y1="22283" x2="20362" y2="22283"/>
                        <a14:foregroundMark x1="25942" y1="57391" x2="25942" y2="57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9069"/>
          <a:stretch/>
        </p:blipFill>
        <p:spPr bwMode="auto">
          <a:xfrm>
            <a:off x="7524328" y="2043013"/>
            <a:ext cx="1159856" cy="140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" name="Google Shape;419;p45"/>
          <p:cNvSpPr txBox="1">
            <a:spLocks noGrp="1"/>
          </p:cNvSpPr>
          <p:nvPr>
            <p:ph type="subTitle" idx="1"/>
          </p:nvPr>
        </p:nvSpPr>
        <p:spPr>
          <a:xfrm>
            <a:off x="755576" y="1131590"/>
            <a:ext cx="7547492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ru-RU" dirty="0"/>
              <a:t>На этапе рефлексии я вернулась к приему формирующего оценивания «Двойная рефлексия». Обучающиеся  еще раз продолжили  утверждения, по теме «Почва». Используя прием «Светофор» я получила  от них обратную связь, которая показала  мне, что  на те вопросы, которые  вызвали затруднения в начале урока обучающиеся получили </a:t>
            </a:r>
            <a:r>
              <a:rPr lang="ru-RU" dirty="0" smtClean="0"/>
              <a:t>ответы</a:t>
            </a:r>
            <a:endParaRPr lang="ru-RU" dirty="0"/>
          </a:p>
        </p:txBody>
      </p:sp>
      <p:grpSp>
        <p:nvGrpSpPr>
          <p:cNvPr id="447" name="Google Shape;447;p45"/>
          <p:cNvGrpSpPr/>
          <p:nvPr/>
        </p:nvGrpSpPr>
        <p:grpSpPr>
          <a:xfrm>
            <a:off x="-505209" y="3524725"/>
            <a:ext cx="1710248" cy="1569050"/>
            <a:chOff x="33065" y="3371350"/>
            <a:chExt cx="1710248" cy="1569050"/>
          </a:xfrm>
        </p:grpSpPr>
        <p:pic>
          <p:nvPicPr>
            <p:cNvPr id="448" name="Google Shape;448;p45"/>
            <p:cNvPicPr preferRelativeResize="0"/>
            <p:nvPr/>
          </p:nvPicPr>
          <p:blipFill rotWithShape="1">
            <a:blip r:embed="rId5">
              <a:alphaModFix/>
            </a:blip>
            <a:srcRect l="6981" t="17976" r="73423" b="52181"/>
            <a:stretch/>
          </p:blipFill>
          <p:spPr>
            <a:xfrm>
              <a:off x="33065" y="3371350"/>
              <a:ext cx="1360323" cy="1165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45"/>
            <p:cNvPicPr preferRelativeResize="0"/>
            <p:nvPr/>
          </p:nvPicPr>
          <p:blipFill rotWithShape="1">
            <a:blip r:embed="rId5">
              <a:alphaModFix/>
            </a:blip>
            <a:srcRect l="29990" t="59689" r="50414" b="10468"/>
            <a:stretch/>
          </p:blipFill>
          <p:spPr>
            <a:xfrm>
              <a:off x="382990" y="3775100"/>
              <a:ext cx="1360323" cy="1165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0" name="Google Shape;450;p45"/>
          <p:cNvGrpSpPr/>
          <p:nvPr/>
        </p:nvGrpSpPr>
        <p:grpSpPr>
          <a:xfrm>
            <a:off x="7897090" y="4064933"/>
            <a:ext cx="1778398" cy="1290600"/>
            <a:chOff x="7454790" y="3408950"/>
            <a:chExt cx="1778398" cy="1290600"/>
          </a:xfrm>
        </p:grpSpPr>
        <p:pic>
          <p:nvPicPr>
            <p:cNvPr id="451" name="Google Shape;451;p45"/>
            <p:cNvPicPr preferRelativeResize="0"/>
            <p:nvPr/>
          </p:nvPicPr>
          <p:blipFill rotWithShape="1">
            <a:blip r:embed="rId5">
              <a:alphaModFix/>
            </a:blip>
            <a:srcRect l="6891" t="57761" r="73513" b="12396"/>
            <a:stretch/>
          </p:blipFill>
          <p:spPr>
            <a:xfrm>
              <a:off x="7872865" y="3408950"/>
              <a:ext cx="1360323" cy="1165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45"/>
            <p:cNvPicPr preferRelativeResize="0"/>
            <p:nvPr/>
          </p:nvPicPr>
          <p:blipFill rotWithShape="1">
            <a:blip r:embed="rId5">
              <a:alphaModFix/>
            </a:blip>
            <a:srcRect l="30805" t="17976" r="49599" b="52181"/>
            <a:stretch/>
          </p:blipFill>
          <p:spPr>
            <a:xfrm>
              <a:off x="7454790" y="3534250"/>
              <a:ext cx="1360323" cy="116530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905515"/>
              </p:ext>
            </p:extLst>
          </p:nvPr>
        </p:nvGraphicFramePr>
        <p:xfrm>
          <a:off x="855114" y="2312938"/>
          <a:ext cx="6840759" cy="211285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888320"/>
                <a:gridCol w="2052228"/>
                <a:gridCol w="1900211"/>
              </a:tblGrid>
              <a:tr h="228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Вопросы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1" dirty="0">
                          <a:effectLst/>
                        </a:rPr>
                        <a:t> Ответ на начало урока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1" dirty="0">
                          <a:effectLst/>
                        </a:rPr>
                        <a:t>На конец урока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2785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050" dirty="0">
                          <a:effectLst/>
                        </a:rPr>
                        <a:t>Я знаю, что почва обладает свойствами:</a:t>
                      </a:r>
                      <a:endParaRPr lang="ru-RU" sz="1600" dirty="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1.</a:t>
                      </a:r>
                      <a:endParaRPr lang="ru-RU" sz="1600" dirty="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2.</a:t>
                      </a:r>
                      <a:endParaRPr lang="ru-RU" sz="1600" dirty="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3.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335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050">
                          <a:effectLst/>
                        </a:rPr>
                        <a:t>Я знаю, что гумус - это…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335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050" dirty="0">
                          <a:effectLst/>
                        </a:rPr>
                        <a:t>Я знаю, что в состав почвы входит-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5" name="Picture 2" descr="C:\Users\K108l\Downloads\check-cross-circles_78370-62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" b="100000" l="0" r="100000">
                        <a14:foregroundMark x1="22246" y1="53152" x2="22246" y2="53152"/>
                        <a14:foregroundMark x1="22681" y1="35652" x2="22681" y2="35652"/>
                        <a14:foregroundMark x1="20362" y1="24348" x2="20362" y2="24348"/>
                        <a14:foregroundMark x1="20362" y1="22283" x2="20362" y2="22283"/>
                        <a14:foregroundMark x1="25942" y1="57391" x2="25942" y2="57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735236" y="3155237"/>
            <a:ext cx="1159857" cy="15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13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6"/>
          <p:cNvSpPr txBox="1">
            <a:spLocks noGrp="1"/>
          </p:cNvSpPr>
          <p:nvPr>
            <p:ph type="title"/>
          </p:nvPr>
        </p:nvSpPr>
        <p:spPr>
          <a:xfrm>
            <a:off x="827584" y="843558"/>
            <a:ext cx="5472608" cy="6243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2400" dirty="0" smtClean="0"/>
              <a:t>IX. </a:t>
            </a:r>
            <a:r>
              <a:rPr lang="ru-RU" sz="2400" dirty="0" smtClean="0"/>
              <a:t>ДОМАШНЕЕ ЗАДАНИЕ</a:t>
            </a:r>
            <a:endParaRPr lang="ru-RU" sz="2400" dirty="0"/>
          </a:p>
        </p:txBody>
      </p:sp>
      <p:sp>
        <p:nvSpPr>
          <p:cNvPr id="575" name="Google Shape;575;p56"/>
          <p:cNvSpPr txBox="1">
            <a:spLocks noGrp="1"/>
          </p:cNvSpPr>
          <p:nvPr>
            <p:ph type="subTitle" idx="1"/>
          </p:nvPr>
        </p:nvSpPr>
        <p:spPr>
          <a:xfrm>
            <a:off x="628647" y="1707654"/>
            <a:ext cx="5904656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ru-RU" sz="1600" dirty="0"/>
              <a:t>Дифференцированное домашнее задание позволило восполнить пробелы в знаниях, дало возможность обучающимся репродуктивной группы  закрепить изученный материал, а остальным  – развить свои интересы до глубокой </a:t>
            </a:r>
            <a:r>
              <a:rPr lang="ru-RU" sz="1600" dirty="0" smtClean="0"/>
              <a:t>увлеченности</a:t>
            </a:r>
            <a:endParaRPr lang="ru-RU" sz="1600" dirty="0"/>
          </a:p>
        </p:txBody>
      </p:sp>
      <p:grpSp>
        <p:nvGrpSpPr>
          <p:cNvPr id="576" name="Google Shape;576;p56"/>
          <p:cNvGrpSpPr/>
          <p:nvPr/>
        </p:nvGrpSpPr>
        <p:grpSpPr>
          <a:xfrm>
            <a:off x="6893277" y="479303"/>
            <a:ext cx="2096892" cy="4019014"/>
            <a:chOff x="2162200" y="791775"/>
            <a:chExt cx="1857300" cy="3559800"/>
          </a:xfrm>
        </p:grpSpPr>
        <p:sp>
          <p:nvSpPr>
            <p:cNvPr id="577" name="Google Shape;577;p56"/>
            <p:cNvSpPr/>
            <p:nvPr/>
          </p:nvSpPr>
          <p:spPr>
            <a:xfrm>
              <a:off x="2162200" y="791775"/>
              <a:ext cx="1857300" cy="3559800"/>
            </a:xfrm>
            <a:prstGeom prst="roundRect">
              <a:avLst>
                <a:gd name="adj" fmla="val 679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6"/>
            <p:cNvSpPr/>
            <p:nvPr/>
          </p:nvSpPr>
          <p:spPr>
            <a:xfrm>
              <a:off x="2895038" y="4023575"/>
              <a:ext cx="391500" cy="999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6"/>
            <p:cNvSpPr/>
            <p:nvPr/>
          </p:nvSpPr>
          <p:spPr>
            <a:xfrm>
              <a:off x="3053950" y="893713"/>
              <a:ext cx="73800" cy="73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0" name="Google Shape;580;p56"/>
          <p:cNvPicPr preferRelativeResize="0"/>
          <p:nvPr/>
        </p:nvPicPr>
        <p:blipFill rotWithShape="1">
          <a:blip r:embed="rId3">
            <a:alphaModFix/>
          </a:blip>
          <a:srcRect l="52770" r="13728"/>
          <a:stretch/>
        </p:blipFill>
        <p:spPr>
          <a:xfrm>
            <a:off x="7053181" y="843558"/>
            <a:ext cx="1860403" cy="31237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75;p56"/>
          <p:cNvSpPr txBox="1">
            <a:spLocks/>
          </p:cNvSpPr>
          <p:nvPr/>
        </p:nvSpPr>
        <p:spPr>
          <a:xfrm>
            <a:off x="683568" y="3112541"/>
            <a:ext cx="5544616" cy="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ru-RU" dirty="0"/>
              <a:t>Оценка 3 - §16, читать</a:t>
            </a:r>
          </a:p>
          <a:p>
            <a:pPr marL="0" indent="0"/>
            <a:r>
              <a:rPr lang="ru-RU" dirty="0"/>
              <a:t>Оценка 4 - подготовить 5 тестовых вопросов с вариантами ответов.</a:t>
            </a:r>
          </a:p>
          <a:p>
            <a:pPr marL="0" indent="0"/>
            <a:r>
              <a:rPr lang="ru-RU" dirty="0"/>
              <a:t>Оценка 5 – нарисовать плакат «Берегите почву», «Берегите природу»</a:t>
            </a:r>
          </a:p>
        </p:txBody>
      </p:sp>
    </p:spTree>
    <p:extLst>
      <p:ext uri="{BB962C8B-B14F-4D97-AF65-F5344CB8AC3E}">
        <p14:creationId xmlns:p14="http://schemas.microsoft.com/office/powerpoint/2010/main" val="56104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63"/>
          <p:cNvPicPr preferRelativeResize="0"/>
          <p:nvPr/>
        </p:nvPicPr>
        <p:blipFill rotWithShape="1">
          <a:blip r:embed="rId3">
            <a:alphaModFix/>
          </a:blip>
          <a:srcRect t="45159" b="28243"/>
          <a:stretch/>
        </p:blipFill>
        <p:spPr>
          <a:xfrm>
            <a:off x="-325200" y="4012350"/>
            <a:ext cx="9794400" cy="1465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grpSp>
        <p:nvGrpSpPr>
          <p:cNvPr id="796" name="Google Shape;796;p63"/>
          <p:cNvGrpSpPr/>
          <p:nvPr/>
        </p:nvGrpSpPr>
        <p:grpSpPr>
          <a:xfrm>
            <a:off x="-256325" y="3771226"/>
            <a:ext cx="9048489" cy="957174"/>
            <a:chOff x="-256325" y="3771226"/>
            <a:chExt cx="9048489" cy="957174"/>
          </a:xfrm>
        </p:grpSpPr>
        <p:pic>
          <p:nvPicPr>
            <p:cNvPr id="797" name="Google Shape;797;p63"/>
            <p:cNvPicPr preferRelativeResize="0"/>
            <p:nvPr/>
          </p:nvPicPr>
          <p:blipFill rotWithShape="1">
            <a:blip r:embed="rId4">
              <a:alphaModFix/>
            </a:blip>
            <a:srcRect l="6699" t="38525" r="58442" b="19695"/>
            <a:stretch/>
          </p:blipFill>
          <p:spPr>
            <a:xfrm flipH="1">
              <a:off x="7606597" y="3850195"/>
              <a:ext cx="1185567" cy="799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8" name="Google Shape;798;p63"/>
            <p:cNvPicPr preferRelativeResize="0"/>
            <p:nvPr/>
          </p:nvPicPr>
          <p:blipFill rotWithShape="1">
            <a:blip r:embed="rId5">
              <a:alphaModFix/>
            </a:blip>
            <a:srcRect l="11508" t="28086" r="11508" b="12783"/>
            <a:stretch/>
          </p:blipFill>
          <p:spPr>
            <a:xfrm>
              <a:off x="-256325" y="3771226"/>
              <a:ext cx="2215373" cy="957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Google Shape;908;p70"/>
          <p:cNvSpPr txBox="1">
            <a:spLocks noGrp="1"/>
          </p:cNvSpPr>
          <p:nvPr>
            <p:ph type="title"/>
          </p:nvPr>
        </p:nvSpPr>
        <p:spPr>
          <a:xfrm>
            <a:off x="467544" y="1859990"/>
            <a:ext cx="8324620" cy="94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0" dirty="0" smtClean="0">
                <a:cs typeface="Poppins" charset="0"/>
              </a:rPr>
              <a:t>СПАСИБО ЗА ВНИМАНИЕ</a:t>
            </a:r>
            <a:r>
              <a:rPr lang="en" sz="4000" b="0" dirty="0" smtClean="0">
                <a:latin typeface="Poppins" charset="0"/>
                <a:cs typeface="Poppins" charset="0"/>
              </a:rPr>
              <a:t>!</a:t>
            </a:r>
            <a:endParaRPr sz="4000" b="0" dirty="0">
              <a:latin typeface="Poppins" charset="0"/>
              <a:cs typeface="Poppins" charset="0"/>
            </a:endParaRPr>
          </a:p>
        </p:txBody>
      </p:sp>
      <p:pic>
        <p:nvPicPr>
          <p:cNvPr id="19" name="Google Shape;496;p49"/>
          <p:cNvPicPr preferRelativeResize="0"/>
          <p:nvPr/>
        </p:nvPicPr>
        <p:blipFill rotWithShape="1">
          <a:blip r:embed="rId6">
            <a:alphaModFix/>
          </a:blip>
          <a:srcRect t="14661"/>
          <a:stretch/>
        </p:blipFill>
        <p:spPr>
          <a:xfrm rot="20597653">
            <a:off x="6890986" y="-7411"/>
            <a:ext cx="3314530" cy="159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97;p49"/>
          <p:cNvPicPr preferRelativeResize="0"/>
          <p:nvPr/>
        </p:nvPicPr>
        <p:blipFill rotWithShape="1">
          <a:blip r:embed="rId7">
            <a:alphaModFix/>
          </a:blip>
          <a:srcRect t="42906"/>
          <a:stretch/>
        </p:blipFill>
        <p:spPr>
          <a:xfrm>
            <a:off x="-396552" y="2484823"/>
            <a:ext cx="2215352" cy="7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Picture backgroun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67" y="3353240"/>
            <a:ext cx="3497185" cy="124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4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2"/>
          <p:cNvSpPr txBox="1">
            <a:spLocks noGrp="1"/>
          </p:cNvSpPr>
          <p:nvPr>
            <p:ph type="title"/>
          </p:nvPr>
        </p:nvSpPr>
        <p:spPr>
          <a:xfrm>
            <a:off x="755576" y="377937"/>
            <a:ext cx="4294800" cy="12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1600" dirty="0"/>
              <a:t>ХVII Всероссийский конкурс профессионального  мастерства педагогов</a:t>
            </a:r>
            <a:br>
              <a:rPr lang="ru-RU" sz="1600" dirty="0"/>
            </a:br>
            <a:r>
              <a:rPr lang="ru-RU" sz="1600" dirty="0"/>
              <a:t> «МОЙ ЛУЧШИЙ УРОК» </a:t>
            </a:r>
          </a:p>
        </p:txBody>
      </p:sp>
      <p:sp>
        <p:nvSpPr>
          <p:cNvPr id="352" name="Google Shape;352;p42"/>
          <p:cNvSpPr txBox="1">
            <a:spLocks noGrp="1"/>
          </p:cNvSpPr>
          <p:nvPr>
            <p:ph type="subTitle" idx="1"/>
          </p:nvPr>
        </p:nvSpPr>
        <p:spPr>
          <a:xfrm>
            <a:off x="467544" y="1557162"/>
            <a:ext cx="4681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  <a:buNone/>
            </a:pPr>
            <a:r>
              <a:rPr lang="ru-RU" b="1" dirty="0"/>
              <a:t>Луценко Ксения Андреевна</a:t>
            </a:r>
          </a:p>
          <a:p>
            <a:pPr marL="0" lvl="0" indent="0" algn="ctr">
              <a:buSzPts val="1100"/>
              <a:buNone/>
            </a:pPr>
            <a:r>
              <a:rPr lang="ru-RU" b="1" dirty="0"/>
              <a:t>Учитель биологии и </a:t>
            </a:r>
            <a:r>
              <a:rPr lang="ru-RU" b="1" dirty="0" smtClean="0"/>
              <a:t>географии</a:t>
            </a:r>
          </a:p>
          <a:p>
            <a:pPr marL="0" lvl="0" indent="0" algn="ctr">
              <a:buSzPts val="1100"/>
              <a:buNone/>
            </a:pPr>
            <a:endParaRPr lang="ru-RU" b="1" dirty="0"/>
          </a:p>
          <a:p>
            <a:pPr marL="0" lvl="0" indent="0" algn="ctr">
              <a:buSzPts val="1100"/>
              <a:buNone/>
            </a:pPr>
            <a:r>
              <a:rPr lang="ru-RU" sz="1400" dirty="0"/>
              <a:t>Муниципальное  бюджетное образовательное учреждение</a:t>
            </a:r>
          </a:p>
          <a:p>
            <a:pPr marL="0" lvl="0" indent="0" algn="ctr">
              <a:buSzPts val="1100"/>
              <a:buNone/>
            </a:pPr>
            <a:r>
              <a:rPr lang="ru-RU" sz="1400" dirty="0"/>
              <a:t> «</a:t>
            </a:r>
            <a:r>
              <a:rPr lang="ru-RU" sz="1400" dirty="0" err="1"/>
              <a:t>Лянторская</a:t>
            </a:r>
            <a:r>
              <a:rPr lang="ru-RU" sz="1400" dirty="0"/>
              <a:t> средняя общеобразовательная школа № 4»</a:t>
            </a:r>
          </a:p>
          <a:p>
            <a:pPr marL="0" lvl="0" indent="0" algn="ctr">
              <a:buSzPts val="1100"/>
              <a:buNone/>
            </a:pPr>
            <a:r>
              <a:rPr lang="ru-RU" sz="1400" dirty="0" err="1"/>
              <a:t>Сургутский</a:t>
            </a:r>
            <a:r>
              <a:rPr lang="ru-RU" sz="1400" dirty="0"/>
              <a:t> район</a:t>
            </a:r>
          </a:p>
          <a:p>
            <a:pPr marL="0" lvl="0" indent="0" algn="ctr">
              <a:buSzPts val="1100"/>
              <a:buNone/>
            </a:pPr>
            <a:r>
              <a:rPr lang="ru-RU" sz="1400" dirty="0"/>
              <a:t>Ханты-Мансийский Автономный округ-Югра</a:t>
            </a:r>
          </a:p>
        </p:txBody>
      </p:sp>
      <p:pic>
        <p:nvPicPr>
          <p:cNvPr id="353" name="Google Shape;353;p42"/>
          <p:cNvPicPr preferRelativeResize="0">
            <a:picLocks noGrp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31" y="267494"/>
            <a:ext cx="2808312" cy="3960440"/>
          </a:xfrm>
          <a:prstGeom prst="roundRect">
            <a:avLst>
              <a:gd name="adj" fmla="val 8355"/>
            </a:avLst>
          </a:prstGeom>
          <a:noFill/>
          <a:ln>
            <a:noFill/>
          </a:ln>
        </p:spPr>
      </p:pic>
      <p:pic>
        <p:nvPicPr>
          <p:cNvPr id="354" name="Google Shape;354;p42"/>
          <p:cNvPicPr preferRelativeResize="0"/>
          <p:nvPr/>
        </p:nvPicPr>
        <p:blipFill rotWithShape="1">
          <a:blip r:embed="rId4">
            <a:alphaModFix/>
          </a:blip>
          <a:srcRect t="17066" b="17066"/>
          <a:stretch/>
        </p:blipFill>
        <p:spPr>
          <a:xfrm rot="-473800">
            <a:off x="7194998" y="664156"/>
            <a:ext cx="1862308" cy="68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2"/>
          <p:cNvPicPr preferRelativeResize="0"/>
          <p:nvPr/>
        </p:nvPicPr>
        <p:blipFill rotWithShape="1">
          <a:blip r:embed="rId5">
            <a:alphaModFix/>
          </a:blip>
          <a:srcRect l="9092" t="6211" r="26919" b="41284"/>
          <a:stretch/>
        </p:blipFill>
        <p:spPr>
          <a:xfrm>
            <a:off x="5256925" y="1322449"/>
            <a:ext cx="1017052" cy="469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991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 txBox="1">
            <a:spLocks noGrp="1"/>
          </p:cNvSpPr>
          <p:nvPr>
            <p:ph type="title"/>
          </p:nvPr>
        </p:nvSpPr>
        <p:spPr>
          <a:xfrm>
            <a:off x="353450" y="267494"/>
            <a:ext cx="8784976" cy="8254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400" dirty="0" smtClean="0"/>
              <a:t>РАСПРЕДЕЛЕНИЕ ОБУЧАЮЩИХСЯ ПО ТИПОЛОГИЧЕСКИМ ГРУППАМ</a:t>
            </a:r>
            <a:endParaRPr lang="ru-RU" sz="2400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533024972"/>
              </p:ext>
            </p:extLst>
          </p:nvPr>
        </p:nvGraphicFramePr>
        <p:xfrm>
          <a:off x="1043608" y="1131590"/>
          <a:ext cx="7200800" cy="2680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022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692" y="-161438"/>
            <a:ext cx="9926103" cy="558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" name="Google Shape;718;p40"/>
          <p:cNvSpPr txBox="1">
            <a:spLocks noGrp="1"/>
          </p:cNvSpPr>
          <p:nvPr>
            <p:ph type="title"/>
          </p:nvPr>
        </p:nvSpPr>
        <p:spPr>
          <a:xfrm>
            <a:off x="2904564" y="267494"/>
            <a:ext cx="3607589" cy="75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3200" dirty="0" smtClean="0"/>
              <a:t> ТЕМА УРОКА </a:t>
            </a:r>
            <a:endParaRPr lang="ru-RU" sz="3200" dirty="0"/>
          </a:p>
        </p:txBody>
      </p:sp>
      <p:sp>
        <p:nvSpPr>
          <p:cNvPr id="720" name="Google Shape;720;p40"/>
          <p:cNvSpPr txBox="1">
            <a:spLocks noGrp="1"/>
          </p:cNvSpPr>
          <p:nvPr>
            <p:ph type="subTitle" idx="1"/>
          </p:nvPr>
        </p:nvSpPr>
        <p:spPr>
          <a:xfrm>
            <a:off x="251520" y="1779662"/>
            <a:ext cx="8892480" cy="288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ru-RU" sz="1800" dirty="0"/>
              <a:t> </a:t>
            </a:r>
            <a:r>
              <a:rPr lang="ru-RU" sz="2000" dirty="0"/>
              <a:t>«</a:t>
            </a:r>
            <a:r>
              <a:rPr lang="ru-RU" sz="2400" dirty="0"/>
              <a:t>Почвенная среда </a:t>
            </a:r>
            <a:r>
              <a:rPr lang="ru-RU" sz="2400" dirty="0" smtClean="0"/>
              <a:t>обитания. </a:t>
            </a:r>
          </a:p>
          <a:p>
            <a:pPr marL="0" lvl="0" indent="0" algn="ctr"/>
            <a:r>
              <a:rPr lang="ru-RU" sz="2400" dirty="0" smtClean="0"/>
              <a:t>Приспособленность </a:t>
            </a:r>
            <a:r>
              <a:rPr lang="ru-RU" sz="2400" dirty="0"/>
              <a:t>организмов к почвенной среде </a:t>
            </a:r>
            <a:r>
              <a:rPr lang="ru-RU" sz="2400" dirty="0" smtClean="0"/>
              <a:t>обитания»</a:t>
            </a:r>
          </a:p>
          <a:p>
            <a:pPr marL="0" lvl="0" indent="0" algn="ctr"/>
            <a:endParaRPr lang="ru-RU" sz="2000" b="1" dirty="0"/>
          </a:p>
          <a:p>
            <a:pPr marL="0" lvl="0" indent="0" algn="ctr"/>
            <a:r>
              <a:rPr lang="ru-RU" sz="2800" b="1" dirty="0" smtClean="0"/>
              <a:t>ТИП  УРОКА</a:t>
            </a:r>
          </a:p>
          <a:p>
            <a:pPr marL="0" lvl="0" indent="0" algn="ctr"/>
            <a:r>
              <a:rPr lang="ru-RU" sz="2400" dirty="0" smtClean="0"/>
              <a:t>урок </a:t>
            </a:r>
            <a:r>
              <a:rPr lang="ru-RU" sz="2400" dirty="0"/>
              <a:t>открытия нового знания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39985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693" y="-161438"/>
            <a:ext cx="9926103" cy="558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474;p47"/>
          <p:cNvSpPr txBox="1">
            <a:spLocks noGrp="1"/>
          </p:cNvSpPr>
          <p:nvPr>
            <p:ph type="title"/>
          </p:nvPr>
        </p:nvSpPr>
        <p:spPr>
          <a:xfrm>
            <a:off x="0" y="339502"/>
            <a:ext cx="9064842" cy="20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3200" dirty="0" smtClean="0"/>
              <a:t>ЦЕЛЬ УРОКА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0" dirty="0"/>
              <a:t>формирование у обучающихся представлений  об основных свойствах почвенной среды и приспособлениях, возникших у живых организмов к жизни в этой среде через включение обучающихся в экспериментальную деятельность, воспитание  ответственного отношения к окружающей среде</a:t>
            </a:r>
          </a:p>
        </p:txBody>
      </p:sp>
    </p:spTree>
    <p:extLst>
      <p:ext uri="{BB962C8B-B14F-4D97-AF65-F5344CB8AC3E}">
        <p14:creationId xmlns:p14="http://schemas.microsoft.com/office/powerpoint/2010/main" val="320386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="" xmlns:a16="http://schemas.microsoft.com/office/drawing/2014/main" id="{B3FC9B9B-7328-4EC0-A5F1-6A2FDB75B8CD}"/>
              </a:ext>
            </a:extLst>
          </p:cNvPr>
          <p:cNvSpPr/>
          <p:nvPr/>
        </p:nvSpPr>
        <p:spPr>
          <a:xfrm>
            <a:off x="745066" y="3173923"/>
            <a:ext cx="329684" cy="3296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8" name="Rectangle: Rounded Corners 34">
            <a:extLst>
              <a:ext uri="{FF2B5EF4-FFF2-40B4-BE49-F238E27FC236}">
                <a16:creationId xmlns="" xmlns:a16="http://schemas.microsoft.com/office/drawing/2014/main" id="{A6D401CB-B12B-43F4-BD73-0884956F805F}"/>
              </a:ext>
            </a:extLst>
          </p:cNvPr>
          <p:cNvSpPr/>
          <p:nvPr/>
        </p:nvSpPr>
        <p:spPr>
          <a:xfrm>
            <a:off x="525031" y="2715766"/>
            <a:ext cx="8174002" cy="2157161"/>
          </a:xfrm>
          <a:prstGeom prst="roundRect">
            <a:avLst>
              <a:gd name="adj" fmla="val 814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205740" rtlCol="0" anchor="b" anchorCtr="0"/>
          <a:lstStyle/>
          <a:p>
            <a:r>
              <a:rPr lang="ru-RU" sz="2100" b="1" u="sng" dirty="0">
                <a:solidFill>
                  <a:schemeClr val="tx1"/>
                </a:solidFill>
                <a:latin typeface="Lato"/>
                <a:cs typeface="Poppins" charset="0"/>
              </a:rPr>
              <a:t>образовательные:</a:t>
            </a:r>
            <a:endParaRPr lang="ru-RU" sz="2100" b="1" dirty="0">
              <a:solidFill>
                <a:schemeClr val="tx1"/>
              </a:solidFill>
              <a:latin typeface="Lato"/>
              <a:cs typeface="Poppins" charset="0"/>
            </a:endParaRPr>
          </a:p>
          <a:p>
            <a:r>
              <a:rPr lang="ru-RU" sz="2100" dirty="0">
                <a:solidFill>
                  <a:schemeClr val="tx1"/>
                </a:solidFill>
                <a:latin typeface="Lato"/>
                <a:cs typeface="Poppins" charset="0"/>
              </a:rPr>
              <a:t>- обеспечить в ходе урока усвоение  основных понятий: почвенная среда обитания, приспособленность организмов, состав почвы, гумус, плодородие почвы, почвенные организмы;</a:t>
            </a:r>
          </a:p>
          <a:p>
            <a:r>
              <a:rPr lang="ru-RU" sz="2100" dirty="0" smtClean="0">
                <a:solidFill>
                  <a:schemeClr val="tx1"/>
                </a:solidFill>
                <a:latin typeface="Lato"/>
                <a:cs typeface="Poppins" charset="0"/>
              </a:rPr>
              <a:t>- познакомить </a:t>
            </a:r>
            <a:r>
              <a:rPr lang="ru-RU" sz="2100" dirty="0">
                <a:solidFill>
                  <a:schemeClr val="tx1"/>
                </a:solidFill>
                <a:latin typeface="Lato"/>
                <a:cs typeface="Poppins" charset="0"/>
              </a:rPr>
              <a:t>с  основными свойствами почвенной среды</a:t>
            </a:r>
            <a:r>
              <a:rPr lang="ru-RU" sz="2100" dirty="0" smtClean="0">
                <a:solidFill>
                  <a:schemeClr val="tx1"/>
                </a:solidFill>
                <a:latin typeface="Lato"/>
                <a:cs typeface="Poppins" charset="0"/>
              </a:rPr>
              <a:t>;</a:t>
            </a:r>
            <a:endParaRPr lang="ru-RU" sz="2100" dirty="0">
              <a:solidFill>
                <a:schemeClr val="tx1"/>
              </a:solidFill>
              <a:latin typeface="Lato"/>
              <a:cs typeface="Poppins" charset="0"/>
            </a:endParaRPr>
          </a:p>
          <a:p>
            <a:r>
              <a:rPr lang="ru-RU" sz="2100" b="1" u="sng" dirty="0" smtClean="0">
                <a:solidFill>
                  <a:schemeClr val="tx1"/>
                </a:solidFill>
                <a:latin typeface="Lato"/>
                <a:cs typeface="Poppins" charset="0"/>
              </a:rPr>
              <a:t>развивающие</a:t>
            </a:r>
            <a:r>
              <a:rPr lang="ru-RU" sz="2100" b="1" u="sng" dirty="0">
                <a:solidFill>
                  <a:schemeClr val="tx1"/>
                </a:solidFill>
                <a:latin typeface="Lato"/>
                <a:cs typeface="Poppins" charset="0"/>
              </a:rPr>
              <a:t>:</a:t>
            </a:r>
            <a:endParaRPr lang="ru-RU" sz="2100" dirty="0">
              <a:solidFill>
                <a:schemeClr val="tx1"/>
              </a:solidFill>
              <a:latin typeface="Lato"/>
              <a:cs typeface="Poppins" charset="0"/>
            </a:endParaRPr>
          </a:p>
          <a:p>
            <a:r>
              <a:rPr lang="ru-RU" sz="2100" dirty="0">
                <a:solidFill>
                  <a:schemeClr val="tx1"/>
                </a:solidFill>
                <a:latin typeface="Lato"/>
                <a:cs typeface="Poppins" charset="0"/>
              </a:rPr>
              <a:t>- определить  </a:t>
            </a:r>
            <a:r>
              <a:rPr lang="ru-RU" sz="2100" dirty="0" err="1">
                <a:solidFill>
                  <a:schemeClr val="tx1"/>
                </a:solidFill>
                <a:latin typeface="Lato"/>
                <a:cs typeface="Poppins" charset="0"/>
              </a:rPr>
              <a:t>причинно</a:t>
            </a:r>
            <a:r>
              <a:rPr lang="ru-RU" sz="2100" dirty="0">
                <a:solidFill>
                  <a:schemeClr val="tx1"/>
                </a:solidFill>
                <a:latin typeface="Lato"/>
                <a:cs typeface="Poppins" charset="0"/>
              </a:rPr>
              <a:t> – следственные явления природы на примерах приспособленности живых организмов к условиям почвенной среды обитания; </a:t>
            </a:r>
          </a:p>
          <a:p>
            <a:r>
              <a:rPr lang="ru-RU" sz="2100" b="1" u="sng" dirty="0">
                <a:solidFill>
                  <a:schemeClr val="tx1"/>
                </a:solidFill>
                <a:latin typeface="Lato"/>
                <a:cs typeface="Poppins" charset="0"/>
              </a:rPr>
              <a:t>воспитывающие:</a:t>
            </a:r>
            <a:endParaRPr lang="ru-RU" sz="2100" dirty="0">
              <a:solidFill>
                <a:schemeClr val="tx1"/>
              </a:solidFill>
              <a:latin typeface="Lato"/>
              <a:cs typeface="Poppins" charset="0"/>
            </a:endParaRPr>
          </a:p>
          <a:p>
            <a:r>
              <a:rPr lang="ru-RU" sz="2100" dirty="0">
                <a:solidFill>
                  <a:schemeClr val="tx1"/>
                </a:solidFill>
                <a:latin typeface="Lato"/>
                <a:cs typeface="Poppins" charset="0"/>
              </a:rPr>
              <a:t>-воспитывать ответственное отношение к окружающей среде.</a:t>
            </a:r>
            <a:endParaRPr lang="ru-RU" sz="2100" b="1" dirty="0">
              <a:solidFill>
                <a:schemeClr val="tx1"/>
              </a:solidFill>
              <a:latin typeface="Lato"/>
              <a:cs typeface="Poppins" charset="0"/>
            </a:endParaRPr>
          </a:p>
        </p:txBody>
      </p:sp>
      <p:sp>
        <p:nvSpPr>
          <p:cNvPr id="21" name="Google Shape;324;p39"/>
          <p:cNvSpPr txBox="1">
            <a:spLocks/>
          </p:cNvSpPr>
          <p:nvPr/>
        </p:nvSpPr>
        <p:spPr>
          <a:xfrm>
            <a:off x="219544" y="267494"/>
            <a:ext cx="8784976" cy="5411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dirty="0" smtClean="0"/>
              <a:t>ЗАДАЧИ УРОКА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7133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="" xmlns:a16="http://schemas.microsoft.com/office/drawing/2014/main" id="{B3FC9B9B-7328-4EC0-A5F1-6A2FDB75B8CD}"/>
              </a:ext>
            </a:extLst>
          </p:cNvPr>
          <p:cNvSpPr/>
          <p:nvPr/>
        </p:nvSpPr>
        <p:spPr>
          <a:xfrm>
            <a:off x="745066" y="3173923"/>
            <a:ext cx="329684" cy="3296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schemeClr val="lt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6684" y="915566"/>
            <a:ext cx="8743950" cy="40703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Личностные: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к конструктивной совместной деятельности при выполнении исследований, стремление к взаимопониманию и взаимопомощи;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-осознание ответственного отношения к окружающей среде;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научной любознательности, интереса к биологической науке, навыков экспериментальной деятельности;</a:t>
            </a:r>
          </a:p>
          <a:p>
            <a:r>
              <a:rPr lang="ru-RU" sz="1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познавательные: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выявлять и характеризовать существенные признаки биологических объектов (явлений);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-проводить самостоятельно несложный биологический эксперимент по установлению особенностей биологического объекта (процесса) изучения, причинно-следственных связей и зависимостей биологических объектов между собой;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-самостоятельно формулировать обобщения и выводы по результатам проведённого наблюдения, эксперимента, владеть инструментами оценки достоверности полученных выводов и обобщений;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-выбирать, анализировать, систематизировать и интерпретировать биологическую информацию различных видов и форм представления;</a:t>
            </a:r>
          </a:p>
          <a:p>
            <a:r>
              <a:rPr lang="ru-RU" sz="1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регулятивные: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-владеть способами самоконтроля,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самомотивации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рефлексии;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-выявлять проблемы для решения в жизненных и учебных ситуациях, используя биологические знания;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-оценивать соответствие результата цели и условиям;</a:t>
            </a:r>
          </a:p>
          <a:p>
            <a:r>
              <a:rPr lang="ru-RU" sz="1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коммуникативные: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-проявлять уважительное отношение к собеседнику и в корректной форме формулировать свои возражения;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-сопоставлять свои суждения с суждениями других участников диалога, обнаруживать различие и сходство позиций;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-принимать цель совместной деятельности, коллективно строить действия по её достижению: распределять роли, договариваться, обсуждать процесс и результат совместной работы, уметь обобщать мнения нескольких людей, проявлять готовность руководить, выполнять поручения, подчиняться;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-оценивать качество своего вклада в общий продукт, сравнивать результаты с исходной задачей;</a:t>
            </a:r>
          </a:p>
          <a:p>
            <a:r>
              <a:rPr lang="ru-RU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Предметные: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-сформировать понятия: почвенная среда обитания, приспособленность организмов, состав почвы, гумус, плодородие почвы, почвенные организмы;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-знать  основные свойства почвенной среды;</a:t>
            </a:r>
            <a:endParaRPr lang="ru-RU" sz="10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1" name="Google Shape;517;p52"/>
          <p:cNvSpPr txBox="1">
            <a:spLocks/>
          </p:cNvSpPr>
          <p:nvPr/>
        </p:nvSpPr>
        <p:spPr>
          <a:xfrm>
            <a:off x="909908" y="35650"/>
            <a:ext cx="7477503" cy="7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>ПЛАНИРУЕМЫЕ РЕЗУЛЬТАТЫ ОБУЧЕНИЯ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8006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41" b="7841"/>
          <a:stretch/>
        </p:blipFill>
        <p:spPr>
          <a:xfrm>
            <a:off x="-3301" y="0"/>
            <a:ext cx="9150602" cy="5142245"/>
          </a:xfrm>
          <a:prstGeom prst="rect">
            <a:avLst/>
          </a:prstGeom>
        </p:spPr>
      </p:pic>
      <p:sp>
        <p:nvSpPr>
          <p:cNvPr id="494" name="Google Shape;494;p49"/>
          <p:cNvSpPr txBox="1">
            <a:spLocks noGrp="1"/>
          </p:cNvSpPr>
          <p:nvPr>
            <p:ph type="title"/>
          </p:nvPr>
        </p:nvSpPr>
        <p:spPr>
          <a:xfrm>
            <a:off x="179512" y="3291830"/>
            <a:ext cx="8784976" cy="12950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000" dirty="0"/>
              <a:t>Формы организации учебно-познавательной деятельности</a:t>
            </a:r>
            <a:br>
              <a:rPr lang="ru-RU" sz="2000" dirty="0"/>
            </a:br>
            <a:r>
              <a:rPr lang="ru-RU" sz="2000" b="0" dirty="0"/>
              <a:t>фронтальная, групповая и индивидуальная, обеспечили сотрудничество между обучающимися, способствовали  включению каждого ученика в деятельность по достижению поставленной </a:t>
            </a:r>
            <a:r>
              <a:rPr lang="ru-RU" sz="2000" b="0" dirty="0" smtClean="0"/>
              <a:t>цели</a:t>
            </a:r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  <p:grpSp>
        <p:nvGrpSpPr>
          <p:cNvPr id="495" name="Google Shape;495;p49"/>
          <p:cNvGrpSpPr/>
          <p:nvPr/>
        </p:nvGrpSpPr>
        <p:grpSpPr>
          <a:xfrm>
            <a:off x="-1237100" y="-450224"/>
            <a:ext cx="12153701" cy="3577522"/>
            <a:chOff x="-1237100" y="-450224"/>
            <a:chExt cx="12153701" cy="3577522"/>
          </a:xfrm>
        </p:grpSpPr>
        <p:pic>
          <p:nvPicPr>
            <p:cNvPr id="496" name="Google Shape;496;p49"/>
            <p:cNvPicPr preferRelativeResize="0"/>
            <p:nvPr/>
          </p:nvPicPr>
          <p:blipFill rotWithShape="1">
            <a:blip r:embed="rId4">
              <a:alphaModFix/>
            </a:blip>
            <a:srcRect t="14661"/>
            <a:stretch/>
          </p:blipFill>
          <p:spPr>
            <a:xfrm rot="-1002347">
              <a:off x="7443323" y="-7410"/>
              <a:ext cx="3314530" cy="15911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49"/>
            <p:cNvPicPr preferRelativeResize="0"/>
            <p:nvPr/>
          </p:nvPicPr>
          <p:blipFill rotWithShape="1">
            <a:blip r:embed="rId5">
              <a:alphaModFix/>
            </a:blip>
            <a:srcRect t="42906"/>
            <a:stretch/>
          </p:blipFill>
          <p:spPr>
            <a:xfrm>
              <a:off x="-1237100" y="2415823"/>
              <a:ext cx="2215352" cy="7114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5555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 backgrou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898" y="2807650"/>
            <a:ext cx="4817039" cy="232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17;p52"/>
          <p:cNvSpPr txBox="1">
            <a:spLocks noGrp="1"/>
          </p:cNvSpPr>
          <p:nvPr>
            <p:ph type="title"/>
          </p:nvPr>
        </p:nvSpPr>
        <p:spPr>
          <a:xfrm>
            <a:off x="755576" y="267494"/>
            <a:ext cx="7477503" cy="7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400" b="1" dirty="0" smtClean="0"/>
              <a:t>ИСПОЛЬЗУЕМЫЕ ТЕХНОЛОГИИ </a:t>
            </a:r>
            <a:endParaRPr lang="ru-RU" sz="2400" b="1" dirty="0"/>
          </a:p>
        </p:txBody>
      </p:sp>
      <p:sp>
        <p:nvSpPr>
          <p:cNvPr id="7" name="Google Shape;345;p41"/>
          <p:cNvSpPr txBox="1">
            <a:spLocks/>
          </p:cNvSpPr>
          <p:nvPr/>
        </p:nvSpPr>
        <p:spPr>
          <a:xfrm>
            <a:off x="481624" y="1131590"/>
            <a:ext cx="8266840" cy="13604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2000" dirty="0" smtClean="0">
                <a:latin typeface="Lato"/>
              </a:rPr>
              <a:t>В основе данного  урока  лежит технология </a:t>
            </a:r>
            <a:r>
              <a:rPr lang="ru-RU" sz="2000" dirty="0" err="1" smtClean="0">
                <a:latin typeface="Lato"/>
              </a:rPr>
              <a:t>деятельностного</a:t>
            </a:r>
            <a:r>
              <a:rPr lang="ru-RU" sz="2000" dirty="0" smtClean="0">
                <a:latin typeface="Lato"/>
              </a:rPr>
              <a:t> метода обучения,  использовались приемы </a:t>
            </a:r>
            <a:r>
              <a:rPr lang="ru-RU" sz="2000" b="1" dirty="0" smtClean="0">
                <a:latin typeface="Lato"/>
              </a:rPr>
              <a:t>технологии формирующего оценивания, </a:t>
            </a:r>
            <a:r>
              <a:rPr lang="ru-RU" sz="2000" b="1" dirty="0" err="1" smtClean="0">
                <a:latin typeface="Lato"/>
              </a:rPr>
              <a:t>здоровьесберегающие</a:t>
            </a:r>
            <a:r>
              <a:rPr lang="ru-RU" sz="2000" b="1" dirty="0" smtClean="0">
                <a:latin typeface="Lato"/>
              </a:rPr>
              <a:t> технологии</a:t>
            </a:r>
          </a:p>
          <a:p>
            <a:pPr marL="0" indent="0" algn="just">
              <a:buFont typeface="Arial" pitchFamily="34" charset="0"/>
              <a:buNone/>
            </a:pPr>
            <a:endParaRPr lang="ru-RU" sz="2000" b="1" dirty="0" smtClean="0">
              <a:latin typeface="Lato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ru-RU" sz="2000" b="1" dirty="0" smtClean="0">
                <a:latin typeface="Lato"/>
              </a:rPr>
              <a:t>Форма проведения урока - </a:t>
            </a:r>
            <a:r>
              <a:rPr lang="ru-RU" sz="2000" dirty="0" smtClean="0">
                <a:latin typeface="Lato"/>
              </a:rPr>
              <a:t>путешествие в научную лабораторию</a:t>
            </a:r>
          </a:p>
          <a:p>
            <a:pPr marL="0" indent="0" algn="just">
              <a:buFont typeface="Arial" pitchFamily="34" charset="0"/>
              <a:buNone/>
            </a:pPr>
            <a:endParaRPr lang="ru-RU" sz="2000" b="1" dirty="0" smtClean="0"/>
          </a:p>
          <a:p>
            <a:pPr marL="0" indent="0" algn="just">
              <a:buFont typeface="Arial" pitchFamily="34" charset="0"/>
              <a:buNone/>
            </a:pPr>
            <a:endParaRPr lang="ru-RU" sz="2000" b="1" dirty="0" smtClean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12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 Soil Day by Slidesgo">
  <a:themeElements>
    <a:clrScheme name="Simple Light">
      <a:dk1>
        <a:srgbClr val="252529"/>
      </a:dk1>
      <a:lt1>
        <a:srgbClr val="FDF2E7"/>
      </a:lt1>
      <a:dk2>
        <a:srgbClr val="9B9091"/>
      </a:dk2>
      <a:lt2>
        <a:srgbClr val="1D2C56"/>
      </a:lt2>
      <a:accent1>
        <a:srgbClr val="5DC9F5"/>
      </a:accent1>
      <a:accent2>
        <a:srgbClr val="723406"/>
      </a:accent2>
      <a:accent3>
        <a:srgbClr val="FBB762"/>
      </a:accent3>
      <a:accent4>
        <a:srgbClr val="69A245"/>
      </a:accent4>
      <a:accent5>
        <a:srgbClr val="A7DB86"/>
      </a:accent5>
      <a:accent6>
        <a:srgbClr val="FDE98E"/>
      </a:accent6>
      <a:hlink>
        <a:srgbClr val="2525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1403</Words>
  <Application>Microsoft Office PowerPoint</Application>
  <PresentationFormat>Экран (16:9)</PresentationFormat>
  <Paragraphs>194</Paragraphs>
  <Slides>27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40" baseType="lpstr">
      <vt:lpstr>Arial</vt:lpstr>
      <vt:lpstr>Calibri</vt:lpstr>
      <vt:lpstr>Poppins Light</vt:lpstr>
      <vt:lpstr>Poppins</vt:lpstr>
      <vt:lpstr>Nunito Light</vt:lpstr>
      <vt:lpstr>Lato</vt:lpstr>
      <vt:lpstr>Georgia</vt:lpstr>
      <vt:lpstr>Be Vietnam Pro</vt:lpstr>
      <vt:lpstr>Times New Roman</vt:lpstr>
      <vt:lpstr>Bebas Neue</vt:lpstr>
      <vt:lpstr>DM Sans</vt:lpstr>
      <vt:lpstr>World Soil Day by Slidesgo</vt:lpstr>
      <vt:lpstr>Тема Office</vt:lpstr>
      <vt:lpstr>Самоанализ урока биологии по теме «Почвенная среда обитания. Приспособленность организмов к почвенной среде обитания»</vt:lpstr>
      <vt:lpstr>Презентация PowerPoint</vt:lpstr>
      <vt:lpstr>РАСПРЕДЕЛЕНИЕ ОБУЧАЮЩИХСЯ ПО ТИПОЛОГИЧЕСКИМ ГРУППАМ</vt:lpstr>
      <vt:lpstr> ТЕМА УРОКА </vt:lpstr>
      <vt:lpstr>ЦЕЛЬ УРОКА  формирование у обучающихся представлений  об основных свойствах почвенной среды и приспособлениях, возникших у живых организмов к жизни в этой среде через включение обучающихся в экспериментальную деятельность, воспитание  ответственного отношения к окружающей среде</vt:lpstr>
      <vt:lpstr>Презентация PowerPoint</vt:lpstr>
      <vt:lpstr>Презентация PowerPoint</vt:lpstr>
      <vt:lpstr>Формы организации учебно-познавательной деятельности фронтальная, групповая и индивидуальная, обеспечили сотрудничество между обучающимися, способствовали  включению каждого ученика в деятельность по достижению поставленной цели </vt:lpstr>
      <vt:lpstr>ИСПОЛЬЗУЕМЫЕ ТЕХНОЛОГИИ </vt:lpstr>
      <vt:lpstr>Презентация PowerPoint</vt:lpstr>
      <vt:lpstr>СТРУКТУРА УРОКА</vt:lpstr>
      <vt:lpstr>СТРУКТУРА УРОКА</vt:lpstr>
      <vt:lpstr>I ЭТАП. МОТИВИРОВАНИЕ К УЧЕБНОЙ ДЕЯТЕЛЬНОСТИ </vt:lpstr>
      <vt:lpstr>II ЭТАП. АКТУАЛИЗАЦИЯ ОПОРНЫХ ЗНАНИЙ</vt:lpstr>
      <vt:lpstr>III этап. Выявление места и причины затруднения</vt:lpstr>
      <vt:lpstr>Презентация PowerPoint</vt:lpstr>
      <vt:lpstr>V этап. Реализация построенного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VII ЭТАП. ВКЛЮЧЕНИЕ ИЗУЧЕННОГО  В СИСТЕМУ ЗНАНИЙ И ПОВТОРЕНИЕ</vt:lpstr>
      <vt:lpstr>VIII.РЕФЛЕКСИЯ УЧЕБНОЙ ДЕЯТЕЛЬНОСТИ</vt:lpstr>
      <vt:lpstr>IX. ДОМАШНЕЕ ЗАДАНИЕ</vt:lpstr>
      <vt:lpstr>СПАСИБО ЗА ВНИМАНИЕ!</vt:lpstr>
      <vt:lpstr>ХVII Всероссийский конкурс профессионального  мастерства педагогов  «МОЙ ЛУЧШИЙ УРОК»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Самоанализ урока биологии по теме «Почвенная среда обитания. Приспособленность организмов к почвенной среде обитания»</dc:title>
  <dc:creator>Новак</dc:creator>
  <cp:lastModifiedBy>K108l</cp:lastModifiedBy>
  <cp:revision>30</cp:revision>
  <dcterms:modified xsi:type="dcterms:W3CDTF">2025-07-07T05:09:22Z</dcterms:modified>
</cp:coreProperties>
</file>