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9" r:id="rId2"/>
    <p:sldId id="280" r:id="rId3"/>
    <p:sldId id="257" r:id="rId4"/>
    <p:sldId id="259" r:id="rId5"/>
    <p:sldId id="260" r:id="rId6"/>
    <p:sldId id="261" r:id="rId7"/>
    <p:sldId id="265" r:id="rId8"/>
    <p:sldId id="277" r:id="rId9"/>
    <p:sldId id="266" r:id="rId10"/>
    <p:sldId id="267" r:id="rId11"/>
    <p:sldId id="269" r:id="rId12"/>
    <p:sldId id="276" r:id="rId13"/>
    <p:sldId id="271" r:id="rId14"/>
    <p:sldId id="274" r:id="rId15"/>
    <p:sldId id="275" r:id="rId16"/>
    <p:sldId id="273" r:id="rId17"/>
    <p:sldId id="272" r:id="rId18"/>
    <p:sldId id="27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  <a:srgbClr val="FF0066"/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00696-AC32-41B5-806E-A1AA05E4F693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0912D-35B5-4C54-B5AE-E616AE777B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0912D-35B5-4C54-B5AE-E616AE777B2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0912D-35B5-4C54-B5AE-E616AE777B2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0912D-35B5-4C54-B5AE-E616AE777B2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0912D-35B5-4C54-B5AE-E616AE777B26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CBFABA-9639-42AA-A57C-7862F6C6578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CF8E91-D535-4F79-81B0-E2660CF2DF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6539F5-DEB0-42B8-AC31-A61E1DF58B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037F96-9A41-455F-80ED-03072FB05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D215CD-D78B-498C-8C32-3ACB4154A4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1CD54-A9E5-4B5B-9FF6-BF2859B32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30FE41-9875-46AF-AA5A-8412B2DC04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5E15-AF0E-47C5-A125-CD898E7504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99F931-37BE-4427-B8F6-968E0AC14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D565-9107-4394-8597-69443D3246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76878AD-0A62-40D2-AD80-1AB2AC00D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D7474AB-D0C0-4FC0-A079-12D3447A7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cload.ru/Basesdoc/4/4579/index.htm" TargetMode="External"/><Relationship Id="rId2" Type="http://schemas.openxmlformats.org/officeDocument/2006/relationships/hyperlink" Target="http://www.ttru.net/inf3.php?id=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786842" cy="3000396"/>
          </a:xfrm>
        </p:spPr>
        <p:txBody>
          <a:bodyPr/>
          <a:lstStyle/>
          <a:p>
            <a:pPr algn="ctr"/>
            <a:r>
              <a:rPr lang="ru-RU" sz="9600" b="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Нанесение </a:t>
            </a:r>
            <a:br>
              <a:rPr lang="ru-RU" sz="9600" b="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</a:br>
            <a:r>
              <a:rPr lang="ru-RU" sz="9600" b="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размеров</a:t>
            </a:r>
            <a:r>
              <a:rPr lang="ru-RU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/>
            </a:r>
            <a:br>
              <a:rPr lang="ru-RU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7772400" cy="1508760"/>
          </a:xfrm>
        </p:spPr>
        <p:txBody>
          <a:bodyPr/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МКОУ СОШ №9  Артемовского  района п.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Буланаш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черчения: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Трибуховская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И.В</a:t>
            </a:r>
            <a:r>
              <a:rPr lang="ru-RU" sz="2400" dirty="0" smtClean="0"/>
              <a:t>.</a:t>
            </a:r>
            <a:r>
              <a:rPr lang="ru-RU" dirty="0" smtClean="0"/>
              <a:t> 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3786190"/>
            <a:ext cx="26432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/>
              <a:t>ГОСТ 2.307 - 68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571480"/>
            <a:ext cx="8858280" cy="1357322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НАНЕСЕНИЕ РАЗМЕРА КВАДРАТНОГО ЭЛЕМЕНТА </a:t>
            </a:r>
            <a:endParaRPr lang="ru-RU" sz="32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50762" b="32463"/>
          <a:stretch>
            <a:fillRect/>
          </a:stretch>
        </p:blipFill>
        <p:spPr bwMode="auto">
          <a:xfrm>
            <a:off x="5715008" y="3214686"/>
            <a:ext cx="229764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714620"/>
            <a:ext cx="3214710" cy="143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286256"/>
            <a:ext cx="444411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285720" y="571480"/>
            <a:ext cx="8858280" cy="1498600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НАНЕСЕНИЕ РАЗМЕРА ДЛИНЫ ДЕТАЛИ</a:t>
            </a:r>
            <a:r>
              <a:rPr lang="ru-RU" sz="4000" dirty="0">
                <a:solidFill>
                  <a:srgbClr val="FFFF00"/>
                </a:solidFill>
              </a:rPr>
              <a:t/>
            </a:r>
            <a:br>
              <a:rPr lang="ru-RU" sz="4000" dirty="0">
                <a:solidFill>
                  <a:srgbClr val="FFFF00"/>
                </a:solidFill>
              </a:rPr>
            </a:br>
            <a:endParaRPr lang="ru-RU" sz="4000" dirty="0">
              <a:solidFill>
                <a:srgbClr val="FFFF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85992"/>
            <a:ext cx="2857520" cy="258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3071810"/>
            <a:ext cx="266132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071670" y="3429000"/>
            <a:ext cx="808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ℓ 200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428604"/>
            <a:ext cx="7772400" cy="9144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Ответы: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929190" y="785794"/>
            <a:ext cx="4035423" cy="452596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Выносная линия</a:t>
            </a:r>
          </a:p>
          <a:p>
            <a:pPr marL="609600" indent="-609600">
              <a:buFontTx/>
              <a:buAutoNum type="arabicPeriod"/>
            </a:pP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Размерная линия</a:t>
            </a:r>
          </a:p>
          <a:p>
            <a:pPr marL="609600" indent="-609600">
              <a:buFontTx/>
              <a:buAutoNum type="arabicPeriod"/>
            </a:pP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Размерное число</a:t>
            </a:r>
          </a:p>
          <a:p>
            <a:pPr marL="609600" indent="-609600">
              <a:buFontTx/>
              <a:buAutoNum type="arabicPeriod"/>
            </a:pP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Стрелка</a:t>
            </a:r>
          </a:p>
          <a:p>
            <a:pPr marL="609600" indent="-609600">
              <a:buFont typeface="+mj-lt"/>
              <a:buAutoNum type="alphaLcPeriod"/>
            </a:pPr>
            <a:r>
              <a:rPr lang="ru-RU" dirty="0" smtClean="0">
                <a:solidFill>
                  <a:srgbClr val="FFFF00"/>
                </a:solidFill>
              </a:rPr>
              <a:t>10 мм.</a:t>
            </a:r>
            <a:endParaRPr lang="ru-RU" dirty="0">
              <a:solidFill>
                <a:srgbClr val="FFFF00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ru-RU" dirty="0" smtClean="0">
                <a:solidFill>
                  <a:srgbClr val="FFFF00"/>
                </a:solidFill>
              </a:rPr>
              <a:t>7 мм.</a:t>
            </a:r>
            <a:endParaRPr lang="ru-RU" dirty="0">
              <a:solidFill>
                <a:srgbClr val="FFFF00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1…5 мм.</a:t>
            </a:r>
            <a:endParaRPr lang="ru-RU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786058"/>
            <a:ext cx="390525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70" y="142852"/>
            <a:ext cx="50006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kern="1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/>
                <a:cs typeface="Arial"/>
              </a:rPr>
              <a:t>Упражнение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88398" y="928670"/>
            <a:ext cx="861275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>
              <a:buFontTx/>
              <a:buAutoNum type="arabicPeriod"/>
              <a:tabLst>
                <a:tab pos="323850" algn="l"/>
              </a:tabLst>
            </a:pPr>
            <a:r>
              <a:rPr lang="ru-RU" sz="2400" dirty="0" smtClean="0">
                <a:cs typeface="Times New Roman" pitchFamily="18" charset="0"/>
              </a:rPr>
              <a:t>Напишите названия элементов </a:t>
            </a:r>
            <a:r>
              <a:rPr lang="ru-RU" sz="2400" dirty="0" smtClean="0">
                <a:solidFill>
                  <a:srgbClr val="FF0000"/>
                </a:solidFill>
                <a:cs typeface="Times New Roman" pitchFamily="18" charset="0"/>
              </a:rPr>
              <a:t>1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ru-RU" sz="2400" dirty="0" smtClean="0">
                <a:solidFill>
                  <a:srgbClr val="FF0000"/>
                </a:solidFill>
                <a:cs typeface="Times New Roman" pitchFamily="18" charset="0"/>
              </a:rPr>
              <a:t>4</a:t>
            </a:r>
          </a:p>
          <a:p>
            <a:pPr marL="342900" indent="-342900" eaLnBrk="0" hangingPunct="0">
              <a:buFontTx/>
              <a:buAutoNum type="arabicPeriod"/>
              <a:tabLst>
                <a:tab pos="323850" algn="l"/>
              </a:tabLst>
            </a:pPr>
            <a:r>
              <a:rPr lang="ru-RU" sz="2400" dirty="0" smtClean="0">
                <a:cs typeface="Times New Roman" pitchFamily="18" charset="0"/>
              </a:rPr>
              <a:t>Укажите в местах, где поставлены </a:t>
            </a:r>
            <a:r>
              <a:rPr lang="ru-RU" sz="2400" dirty="0" smtClean="0"/>
              <a:t>буквы (</a:t>
            </a:r>
            <a:r>
              <a:rPr lang="ru-RU" sz="2400" dirty="0" smtClean="0">
                <a:solidFill>
                  <a:srgbClr val="FFFF00"/>
                </a:solidFill>
              </a:rPr>
              <a:t>а</a:t>
            </a:r>
            <a:r>
              <a:rPr lang="ru-RU" sz="2400" dirty="0" smtClean="0"/>
              <a:t>, </a:t>
            </a:r>
            <a:r>
              <a:rPr lang="en-US" sz="2400" dirty="0" smtClean="0">
                <a:solidFill>
                  <a:srgbClr val="FFFF00"/>
                </a:solidFill>
              </a:rPr>
              <a:t>b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dirty="0" smtClean="0">
                <a:solidFill>
                  <a:srgbClr val="FFFF00"/>
                </a:solidFill>
                <a:cs typeface="Times New Roman" pitchFamily="18" charset="0"/>
              </a:rPr>
              <a:t> c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>
                <a:cs typeface="Times New Roman" pitchFamily="18" charset="0"/>
              </a:rPr>
              <a:t>,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 eaLnBrk="0" hangingPunct="0">
              <a:tabLst>
                <a:tab pos="323850" algn="l"/>
              </a:tabLst>
            </a:pPr>
            <a:r>
              <a:rPr lang="ru-RU" sz="2400" dirty="0" smtClean="0">
                <a:cs typeface="Times New Roman" pitchFamily="18" charset="0"/>
              </a:rPr>
              <a:t>    расстояние между размерными линиями и длину выступающего конца выносной линии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827088" y="1628775"/>
            <a:ext cx="7345362" cy="20161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МАСШТАБЫ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916238" y="4221163"/>
            <a:ext cx="4032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ГОСТ 2.302 - 68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65" name="Group 25"/>
          <p:cNvGraphicFramePr>
            <a:graphicFrameLocks noGrp="1"/>
          </p:cNvGraphicFramePr>
          <p:nvPr/>
        </p:nvGraphicFramePr>
        <p:xfrm>
          <a:off x="500034" y="928670"/>
          <a:ext cx="8215370" cy="50006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454382"/>
                <a:gridCol w="4760988"/>
              </a:tblGrid>
              <a:tr h="18685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</a:rPr>
                        <a:t>МАСШТАБ УМЕНЬШЕНИЯ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2; 1:2,5; 1:4; 1:5; 1:10; 1:15; 1:20; 1:25; 1:40;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:50; 1:75; 1:100; т.д.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12872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НАТУРАЛЬНАЯ ВЕЛИЧИНА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1:1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18448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МАСШТАБ УВЕЛИЧЕНИЯ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2:1; 2,5:1; 4:1; 5:1; 10:1; 15:1; 20:1; 25:1; 40:1; 50:1; 75:1; 100:1; т.д.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85" name="Group 21"/>
          <p:cNvGraphicFramePr>
            <a:graphicFrameLocks noGrp="1"/>
          </p:cNvGraphicFramePr>
          <p:nvPr/>
        </p:nvGraphicFramePr>
        <p:xfrm>
          <a:off x="428596" y="5143512"/>
          <a:ext cx="8137525" cy="1066800"/>
        </p:xfrm>
        <a:graphic>
          <a:graphicData uri="http://schemas.openxmlformats.org/drawingml/2006/table">
            <a:tbl>
              <a:tblPr/>
              <a:tblGrid>
                <a:gridCol w="8137525"/>
              </a:tblGrid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Запись в основной надписи                  </a:t>
                      </a: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2:1      1:5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Запись на поле чертежа        </a:t>
                      </a: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М1:1    М2:1        М1:5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429388" y="714356"/>
            <a:ext cx="1083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М 2:1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43240" y="1285860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М 1:1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34" y="1857364"/>
            <a:ext cx="1083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М 1:2</a:t>
            </a:r>
            <a:endParaRPr lang="ru-RU" sz="2800" dirty="0">
              <a:solidFill>
                <a:srgbClr val="FFFF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643182"/>
            <a:ext cx="2071670" cy="210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143116"/>
            <a:ext cx="222885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357298"/>
            <a:ext cx="3686175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928926" y="2357430"/>
            <a:ext cx="3643338" cy="25717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cs typeface="Arial" charset="0"/>
              </a:rPr>
              <a:t>стр.28 п.1(письменно)</a:t>
            </a:r>
          </a:p>
        </p:txBody>
      </p:sp>
      <p:sp>
        <p:nvSpPr>
          <p:cNvPr id="17" name="Овал 16"/>
          <p:cNvSpPr/>
          <p:nvPr/>
        </p:nvSpPr>
        <p:spPr>
          <a:xfrm>
            <a:off x="5715008" y="2786058"/>
            <a:ext cx="1700218" cy="171451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572264" y="2643182"/>
            <a:ext cx="1571636" cy="2143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5679289" y="3679033"/>
            <a:ext cx="1785950" cy="158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928926" y="2928934"/>
            <a:ext cx="1000132" cy="15001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5400000">
            <a:off x="2178827" y="3679033"/>
            <a:ext cx="1500198" cy="1588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57488" y="3643314"/>
            <a:ext cx="3857652" cy="158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6358744" y="2570950"/>
            <a:ext cx="42862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6358744" y="4714090"/>
            <a:ext cx="42862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1928794" y="4929198"/>
            <a:ext cx="107157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0800000">
            <a:off x="2000232" y="2357430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2357422" y="2928934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>
            <a:off x="2357422" y="4429132"/>
            <a:ext cx="8572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2219308" y="5138750"/>
            <a:ext cx="1428760" cy="9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398829" y="4959361"/>
            <a:ext cx="10604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0800000" flipV="1">
            <a:off x="5786446" y="3357562"/>
            <a:ext cx="1428760" cy="642942"/>
          </a:xfrm>
          <a:prstGeom prst="line">
            <a:avLst/>
          </a:prstGeom>
          <a:ln cap="rnd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0800000">
            <a:off x="7215206" y="3357562"/>
            <a:ext cx="64294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5934084" y="5210188"/>
            <a:ext cx="1285884" cy="9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>
            <a:off x="2928926" y="5357826"/>
            <a:ext cx="1000132" cy="1588"/>
          </a:xfrm>
          <a:prstGeom prst="line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>
            <a:off x="2928926" y="5786454"/>
            <a:ext cx="3643338" cy="1588"/>
          </a:xfrm>
          <a:prstGeom prst="line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1827193" y="3673477"/>
            <a:ext cx="1489086" cy="1588"/>
          </a:xfrm>
          <a:prstGeom prst="line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861986" y="3638552"/>
            <a:ext cx="2571768" cy="9524"/>
          </a:xfrm>
          <a:prstGeom prst="line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4822033" y="1893083"/>
            <a:ext cx="857256" cy="785818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10800000">
            <a:off x="5643570" y="1857364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572132" y="150017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 4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7143768" y="300037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 10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4286248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35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3214678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ru-RU" dirty="0"/>
          </a:p>
        </p:txBody>
      </p:sp>
      <p:sp>
        <p:nvSpPr>
          <p:cNvPr id="75" name="TextBox 74"/>
          <p:cNvSpPr txBox="1"/>
          <p:nvPr/>
        </p:nvSpPr>
        <p:spPr>
          <a:xfrm>
            <a:off x="2214546" y="3500438"/>
            <a:ext cx="461665" cy="4286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17</a:t>
            </a:r>
            <a:endParaRPr lang="ru-RU" dirty="0"/>
          </a:p>
        </p:txBody>
      </p:sp>
      <p:sp>
        <p:nvSpPr>
          <p:cNvPr id="76" name="TextBox 75"/>
          <p:cNvSpPr txBox="1"/>
          <p:nvPr/>
        </p:nvSpPr>
        <p:spPr>
          <a:xfrm>
            <a:off x="1785918" y="3357562"/>
            <a:ext cx="461665" cy="3693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31</a:t>
            </a:r>
            <a:endParaRPr lang="ru-RU" dirty="0"/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rot="5400000">
            <a:off x="6357950" y="2571744"/>
            <a:ext cx="42862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6358744" y="4714090"/>
            <a:ext cx="42862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2928926" y="4929198"/>
            <a:ext cx="364333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928926" y="2357430"/>
            <a:ext cx="364333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2643174" y="2643182"/>
            <a:ext cx="57150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5400000">
            <a:off x="2678893" y="4679165"/>
            <a:ext cx="50006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2928926" y="2928934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2928926" y="4429132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>
            <a:off x="3178959" y="3679033"/>
            <a:ext cx="150019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858016" y="114298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 2 : 1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21" grpId="0" animBg="1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Black" pitchFamily="34" charset="0"/>
                <a:cs typeface="Arial" charset="0"/>
              </a:rPr>
              <a:t>§</a:t>
            </a:r>
            <a:r>
              <a:rPr lang="ru-RU" dirty="0">
                <a:latin typeface="Arial Black" pitchFamily="34" charset="0"/>
                <a:cs typeface="Arial" charset="0"/>
              </a:rPr>
              <a:t> 2</a:t>
            </a:r>
          </a:p>
          <a:p>
            <a:r>
              <a:rPr lang="ru-RU" dirty="0">
                <a:latin typeface="Arial Black" pitchFamily="34" charset="0"/>
                <a:cs typeface="Arial" charset="0"/>
              </a:rPr>
              <a:t>стр.28 п.2(письменно</a:t>
            </a:r>
            <a:r>
              <a:rPr lang="ru-RU" dirty="0" smtClean="0">
                <a:latin typeface="Arial Black" pitchFamily="34" charset="0"/>
                <a:cs typeface="Arial" charset="0"/>
              </a:rPr>
              <a:t>)</a:t>
            </a:r>
          </a:p>
          <a:p>
            <a:r>
              <a:rPr lang="ru-RU" dirty="0" smtClean="0">
                <a:latin typeface="Arial Black" pitchFamily="34" charset="0"/>
                <a:cs typeface="Arial" charset="0"/>
              </a:rPr>
              <a:t>Лист формата А4. 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  <a:cs typeface="Arial" charset="0"/>
              </a:rPr>
              <a:t>На следующем уроке                                         графическая работа №2.</a:t>
            </a:r>
            <a:endParaRPr lang="ru-RU" dirty="0"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endParaRPr lang="en-US" dirty="0" smtClean="0"/>
          </a:p>
          <a:p>
            <a:r>
              <a:rPr lang="ru-RU" sz="2400" dirty="0" smtClean="0"/>
              <a:t>Нанесение размеров. ГОСТ 2.307-68 </a:t>
            </a:r>
            <a:r>
              <a:rPr lang="en-US" sz="2400" dirty="0" smtClean="0">
                <a:hlinkClick r:id="rId2"/>
              </a:rPr>
              <a:t>http://www.ttru.net/inf3.php?id=7</a:t>
            </a:r>
            <a:endParaRPr lang="ru-RU" sz="2400" dirty="0" smtClean="0"/>
          </a:p>
          <a:p>
            <a:r>
              <a:rPr lang="ru-RU" sz="2400" dirty="0" smtClean="0"/>
              <a:t>Единая система конструкторской документации. </a:t>
            </a:r>
            <a:r>
              <a:rPr lang="en-US" sz="2400" dirty="0" smtClean="0">
                <a:hlinkClick r:id="rId3"/>
              </a:rPr>
              <a:t>http://www.docload.ru/Basesdoc/4/4579/index.htm</a:t>
            </a:r>
            <a:endParaRPr lang="ru-RU" sz="2400" dirty="0" smtClean="0"/>
          </a:p>
          <a:p>
            <a:r>
              <a:rPr lang="ru-RU" sz="2400" dirty="0" smtClean="0"/>
              <a:t>Черчение: Учебник для 7-8 классов средней общеобразовательной школы/ А.Д. Ботвинников, В.Н. Виноградов, И.С. </a:t>
            </a:r>
            <a:r>
              <a:rPr lang="ru-RU" sz="2400" dirty="0" err="1" smtClean="0"/>
              <a:t>Вышнепольский</a:t>
            </a:r>
            <a:r>
              <a:rPr lang="ru-RU" sz="2400" dirty="0" smtClean="0"/>
              <a:t>. – 4 изд., </a:t>
            </a:r>
            <a:r>
              <a:rPr lang="ru-RU" sz="2400" dirty="0" err="1" smtClean="0"/>
              <a:t>дораб</a:t>
            </a:r>
            <a:r>
              <a:rPr lang="ru-RU" sz="2400" dirty="0" smtClean="0"/>
              <a:t>. – М.: Просвещение, 1992.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7772400" cy="914400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Цель урока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14488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Познакомить </a:t>
            </a:r>
          </a:p>
          <a:p>
            <a:r>
              <a:rPr lang="ru-RU" sz="3600" dirty="0" smtClean="0"/>
              <a:t>с правилами нанесения размеров на чертеже  ГОСТ 2.307 – 68,</a:t>
            </a:r>
          </a:p>
          <a:p>
            <a:r>
              <a:rPr lang="ru-RU" sz="3600" dirty="0" smtClean="0"/>
              <a:t> с выполнением размерных стрелок,</a:t>
            </a:r>
          </a:p>
          <a:p>
            <a:r>
              <a:rPr lang="ru-RU" sz="3600" dirty="0" smtClean="0"/>
              <a:t> выносных линий, </a:t>
            </a:r>
          </a:p>
          <a:p>
            <a:r>
              <a:rPr lang="ru-RU" sz="3600" dirty="0" smtClean="0"/>
              <a:t>размерных чисел и знаков,</a:t>
            </a:r>
          </a:p>
          <a:p>
            <a:r>
              <a:rPr lang="ru-RU" sz="3600" dirty="0" smtClean="0"/>
              <a:t> с масштабами увеличения и уменьшения ГОСТ 2.302-68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428728" y="571480"/>
            <a:ext cx="5976938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3373416" y="1795443"/>
            <a:ext cx="64770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4597378" y="1866880"/>
            <a:ext cx="576263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20666" y="2371705"/>
            <a:ext cx="36004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/>
              <a:t>Линейные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668816" y="2379635"/>
            <a:ext cx="34559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/>
              <a:t>Угловые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11230" y="3379767"/>
            <a:ext cx="19446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Длина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Ширина</a:t>
            </a:r>
            <a:endParaRPr lang="ru-RU" sz="2400" b="1" dirty="0"/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Высота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Толщина</a:t>
            </a:r>
            <a:endParaRPr lang="ru-RU" sz="2400" b="1" dirty="0"/>
          </a:p>
          <a:p>
            <a:pPr>
              <a:buFont typeface="Arial" pitchFamily="34" charset="0"/>
              <a:buChar char="•"/>
            </a:pPr>
            <a:r>
              <a:rPr lang="ru-RU" sz="2400" b="1" dirty="0"/>
              <a:t>Диаметр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/>
              <a:t>Радиус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96850" y="5737221"/>
            <a:ext cx="26638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/>
              <a:t>  мм</a:t>
            </a:r>
            <a:endParaRPr lang="ru-RU" sz="4800" b="1" dirty="0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571869" y="3929066"/>
            <a:ext cx="5572131" cy="2562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  <a:spcBef>
                <a:spcPct val="50000"/>
              </a:spcBef>
            </a:pPr>
            <a:r>
              <a:rPr lang="en-US" sz="4800" b="1" dirty="0" smtClean="0"/>
              <a:t>°</a:t>
            </a:r>
            <a:r>
              <a:rPr lang="ru-RU" sz="4800" b="1" dirty="0" smtClean="0"/>
              <a:t> град</a:t>
            </a:r>
          </a:p>
          <a:p>
            <a:pPr algn="ctr">
              <a:lnSpc>
                <a:spcPts val="4500"/>
              </a:lnSpc>
              <a:spcBef>
                <a:spcPct val="50000"/>
              </a:spcBef>
            </a:pPr>
            <a:r>
              <a:rPr lang="en-US" sz="4800" b="1" dirty="0"/>
              <a:t>′</a:t>
            </a:r>
            <a:r>
              <a:rPr lang="ru-RU" sz="4800" b="1" dirty="0" smtClean="0"/>
              <a:t> мин</a:t>
            </a:r>
          </a:p>
          <a:p>
            <a:pPr algn="ctr">
              <a:lnSpc>
                <a:spcPts val="4500"/>
              </a:lnSpc>
              <a:spcBef>
                <a:spcPct val="50000"/>
              </a:spcBef>
            </a:pPr>
            <a:r>
              <a:rPr lang="ru-RU" sz="4800" b="1" dirty="0"/>
              <a:t>″</a:t>
            </a:r>
            <a:r>
              <a:rPr lang="ru-RU" sz="4800" b="1" dirty="0" smtClean="0"/>
              <a:t> сек</a:t>
            </a:r>
            <a:endParaRPr lang="ru-RU" sz="4800" dirty="0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240320" y="3379767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Величина угла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4282" y="500042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Размеры изделия</a:t>
            </a:r>
            <a:endParaRPr lang="ru-RU" sz="60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3" grpId="0"/>
      <p:bldP spid="4104" grpId="0"/>
      <p:bldP spid="4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92" name="Picture 4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4357694"/>
            <a:ext cx="2246687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419475" y="5727705"/>
            <a:ext cx="1223963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348038" y="3135318"/>
            <a:ext cx="1223962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4211638" y="3135318"/>
            <a:ext cx="0" cy="2592387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3851275" y="2071678"/>
            <a:ext cx="2078047" cy="1063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786446" y="1500174"/>
            <a:ext cx="30210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Выносная линия</a:t>
            </a:r>
            <a:endParaRPr lang="ru-RU" sz="2400" b="1" dirty="0"/>
          </a:p>
        </p:txBody>
      </p:sp>
      <p:sp>
        <p:nvSpPr>
          <p:cNvPr id="6156" name="AutoShape 12"/>
          <p:cNvSpPr>
            <a:spLocks/>
          </p:cNvSpPr>
          <p:nvPr/>
        </p:nvSpPr>
        <p:spPr bwMode="auto">
          <a:xfrm rot="-5400000">
            <a:off x="3816350" y="5548318"/>
            <a:ext cx="71437" cy="719138"/>
          </a:xfrm>
          <a:prstGeom prst="leftBrace">
            <a:avLst>
              <a:gd name="adj1" fmla="val 8389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348038" y="6015043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10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4211638" y="2928934"/>
            <a:ext cx="1717684" cy="7826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786446" y="2428868"/>
            <a:ext cx="2879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Размерная линия</a:t>
            </a:r>
            <a:endParaRPr lang="ru-RU" sz="2400" b="1" dirty="0"/>
          </a:p>
        </p:txBody>
      </p:sp>
      <p:sp>
        <p:nvSpPr>
          <p:cNvPr id="6160" name="AutoShape 16"/>
          <p:cNvSpPr>
            <a:spLocks/>
          </p:cNvSpPr>
          <p:nvPr/>
        </p:nvSpPr>
        <p:spPr bwMode="auto">
          <a:xfrm rot="16200000" flipV="1">
            <a:off x="4428331" y="5728500"/>
            <a:ext cx="73025" cy="360362"/>
          </a:xfrm>
          <a:prstGeom prst="leftBrace">
            <a:avLst>
              <a:gd name="adj1" fmla="val 4112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 rot="31083" flipH="1">
            <a:off x="4140200" y="6015043"/>
            <a:ext cx="80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/>
              <a:t>1...5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 rot="-5400000">
            <a:off x="3534569" y="4317212"/>
            <a:ext cx="947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45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 flipV="1">
            <a:off x="4071934" y="3786190"/>
            <a:ext cx="1785950" cy="7143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5143472" y="3357562"/>
            <a:ext cx="4000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/>
              <a:t>  </a:t>
            </a:r>
            <a:r>
              <a:rPr lang="ru-RU" sz="2400" b="1" dirty="0" smtClean="0"/>
              <a:t>Размерное </a:t>
            </a:r>
            <a:r>
              <a:rPr lang="ru-RU" sz="2400" b="1" dirty="0"/>
              <a:t>число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5400000">
            <a:off x="2491575" y="2223277"/>
            <a:ext cx="7930" cy="18478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1571604" y="5715016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2143902" y="4428338"/>
            <a:ext cx="257176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олилиния 50"/>
          <p:cNvSpPr/>
          <p:nvPr/>
        </p:nvSpPr>
        <p:spPr>
          <a:xfrm>
            <a:off x="1387571" y="3171830"/>
            <a:ext cx="347915" cy="2571750"/>
          </a:xfrm>
          <a:custGeom>
            <a:avLst/>
            <a:gdLst>
              <a:gd name="connsiteX0" fmla="*/ 155479 w 347915"/>
              <a:gd name="connsiteY0" fmla="*/ 0 h 2571750"/>
              <a:gd name="connsiteX1" fmla="*/ 193579 w 347915"/>
              <a:gd name="connsiteY1" fmla="*/ 514350 h 2571750"/>
              <a:gd name="connsiteX2" fmla="*/ 250729 w 347915"/>
              <a:gd name="connsiteY2" fmla="*/ 571500 h 2571750"/>
              <a:gd name="connsiteX3" fmla="*/ 288829 w 347915"/>
              <a:gd name="connsiteY3" fmla="*/ 647700 h 2571750"/>
              <a:gd name="connsiteX4" fmla="*/ 345979 w 347915"/>
              <a:gd name="connsiteY4" fmla="*/ 762000 h 2571750"/>
              <a:gd name="connsiteX5" fmla="*/ 326929 w 347915"/>
              <a:gd name="connsiteY5" fmla="*/ 990600 h 2571750"/>
              <a:gd name="connsiteX6" fmla="*/ 307879 w 347915"/>
              <a:gd name="connsiteY6" fmla="*/ 1085850 h 2571750"/>
              <a:gd name="connsiteX7" fmla="*/ 288829 w 347915"/>
              <a:gd name="connsiteY7" fmla="*/ 1219200 h 2571750"/>
              <a:gd name="connsiteX8" fmla="*/ 269779 w 347915"/>
              <a:gd name="connsiteY8" fmla="*/ 1447800 h 2571750"/>
              <a:gd name="connsiteX9" fmla="*/ 231679 w 347915"/>
              <a:gd name="connsiteY9" fmla="*/ 1619250 h 2571750"/>
              <a:gd name="connsiteX10" fmla="*/ 193579 w 347915"/>
              <a:gd name="connsiteY10" fmla="*/ 1847850 h 2571750"/>
              <a:gd name="connsiteX11" fmla="*/ 155479 w 347915"/>
              <a:gd name="connsiteY11" fmla="*/ 1962150 h 2571750"/>
              <a:gd name="connsiteX12" fmla="*/ 136429 w 347915"/>
              <a:gd name="connsiteY12" fmla="*/ 2019300 h 2571750"/>
              <a:gd name="connsiteX13" fmla="*/ 117379 w 347915"/>
              <a:gd name="connsiteY13" fmla="*/ 2095500 h 2571750"/>
              <a:gd name="connsiteX14" fmla="*/ 174529 w 347915"/>
              <a:gd name="connsiteY14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7915" h="2571750">
                <a:moveTo>
                  <a:pt x="155479" y="0"/>
                </a:moveTo>
                <a:cubicBezTo>
                  <a:pt x="168179" y="171450"/>
                  <a:pt x="165316" y="344769"/>
                  <a:pt x="193579" y="514350"/>
                </a:cubicBezTo>
                <a:cubicBezTo>
                  <a:pt x="198008" y="540924"/>
                  <a:pt x="235070" y="549577"/>
                  <a:pt x="250729" y="571500"/>
                </a:cubicBezTo>
                <a:cubicBezTo>
                  <a:pt x="267235" y="594608"/>
                  <a:pt x="274740" y="623044"/>
                  <a:pt x="288829" y="647700"/>
                </a:cubicBezTo>
                <a:cubicBezTo>
                  <a:pt x="347915" y="751101"/>
                  <a:pt x="311052" y="657219"/>
                  <a:pt x="345979" y="762000"/>
                </a:cubicBezTo>
                <a:cubicBezTo>
                  <a:pt x="339629" y="838200"/>
                  <a:pt x="335863" y="914660"/>
                  <a:pt x="326929" y="990600"/>
                </a:cubicBezTo>
                <a:cubicBezTo>
                  <a:pt x="323146" y="1022757"/>
                  <a:pt x="313202" y="1053912"/>
                  <a:pt x="307879" y="1085850"/>
                </a:cubicBezTo>
                <a:cubicBezTo>
                  <a:pt x="300497" y="1130140"/>
                  <a:pt x="293529" y="1174545"/>
                  <a:pt x="288829" y="1219200"/>
                </a:cubicBezTo>
                <a:cubicBezTo>
                  <a:pt x="280824" y="1295244"/>
                  <a:pt x="280593" y="1372104"/>
                  <a:pt x="269779" y="1447800"/>
                </a:cubicBezTo>
                <a:cubicBezTo>
                  <a:pt x="261500" y="1505756"/>
                  <a:pt x="242633" y="1561740"/>
                  <a:pt x="231679" y="1619250"/>
                </a:cubicBezTo>
                <a:cubicBezTo>
                  <a:pt x="217224" y="1695137"/>
                  <a:pt x="218008" y="1774563"/>
                  <a:pt x="193579" y="1847850"/>
                </a:cubicBezTo>
                <a:lnTo>
                  <a:pt x="155479" y="1962150"/>
                </a:lnTo>
                <a:cubicBezTo>
                  <a:pt x="149129" y="1981200"/>
                  <a:pt x="141299" y="1999819"/>
                  <a:pt x="136429" y="2019300"/>
                </a:cubicBezTo>
                <a:lnTo>
                  <a:pt x="117379" y="2095500"/>
                </a:lnTo>
                <a:cubicBezTo>
                  <a:pt x="137020" y="2566887"/>
                  <a:pt x="0" y="2484486"/>
                  <a:pt x="174529" y="257175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5929322" y="2071678"/>
            <a:ext cx="2643206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857884" y="3786190"/>
            <a:ext cx="2714644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200000" flipH="1">
            <a:off x="7250131" y="1608125"/>
            <a:ext cx="1588" cy="264320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285720" y="571480"/>
            <a:ext cx="7772400" cy="914400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РАЗМЕРНЫЕ ЧИСЛА И РАЗМЕРНЫЕ ЛИНИИ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r="7227"/>
          <a:stretch>
            <a:fillRect/>
          </a:stretch>
        </p:blipFill>
        <p:spPr bwMode="auto">
          <a:xfrm>
            <a:off x="1357290" y="2071678"/>
            <a:ext cx="5929354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20" name="Text Box 28"/>
          <p:cNvSpPr txBox="1">
            <a:spLocks noChangeArrowheads="1"/>
          </p:cNvSpPr>
          <p:nvPr/>
        </p:nvSpPr>
        <p:spPr bwMode="auto">
          <a:xfrm rot="16200000">
            <a:off x="6046800" y="2882894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15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 rot="16200000">
            <a:off x="6017279" y="4484051"/>
            <a:ext cx="10001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17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 rot="16200000">
            <a:off x="6476221" y="3882233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50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8234" name="AutoShape 42"/>
          <p:cNvSpPr>
            <a:spLocks/>
          </p:cNvSpPr>
          <p:nvPr/>
        </p:nvSpPr>
        <p:spPr bwMode="auto">
          <a:xfrm rot="-5400000">
            <a:off x="6858016" y="5429264"/>
            <a:ext cx="71439" cy="357189"/>
          </a:xfrm>
          <a:prstGeom prst="leftBrace">
            <a:avLst>
              <a:gd name="adj1" fmla="val 58889"/>
              <a:gd name="adj2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6429388" y="5715016"/>
            <a:ext cx="122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FF00"/>
                </a:solidFill>
              </a:rPr>
              <a:t>7 мм.</a:t>
            </a:r>
          </a:p>
        </p:txBody>
      </p: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285720" y="571480"/>
            <a:ext cx="8858280" cy="1143000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РАЗМЕРНЫЕ ЛИНИИ ПАРАЛЛЕЛЬНЫ ДРУГ ДРУГУ</a:t>
            </a:r>
            <a:endParaRPr lang="ru-RU" sz="3200" dirty="0">
              <a:solidFill>
                <a:srgbClr val="FFFF00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0800000">
            <a:off x="1714480" y="5286388"/>
            <a:ext cx="50006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357290" y="5286388"/>
            <a:ext cx="7191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cs typeface="Arial" charset="0"/>
              </a:rPr>
              <a:t>ø16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142976" y="5572140"/>
            <a:ext cx="10080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i="1" dirty="0"/>
              <a:t>2 </a:t>
            </a:r>
            <a:r>
              <a:rPr lang="ru-RU" sz="1400" b="1" i="1" dirty="0"/>
              <a:t>отв.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285720" y="571480"/>
            <a:ext cx="8578851" cy="1225536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НАНЕСЕНИЕ РАЗМЕРОВ ОКРУЖНОСТЕЙ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143504" y="3786190"/>
            <a:ext cx="857256" cy="85725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072330" y="4929198"/>
            <a:ext cx="1000132" cy="100013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294210" y="2493956"/>
            <a:ext cx="28575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7215206" y="1785926"/>
            <a:ext cx="85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ø</a:t>
            </a:r>
            <a:r>
              <a:rPr lang="ru-RU" sz="2200" dirty="0" smtClean="0"/>
              <a:t>9</a:t>
            </a:r>
            <a:endParaRPr lang="ru-RU" sz="2200" dirty="0"/>
          </a:p>
        </p:txBody>
      </p:sp>
      <p:sp>
        <p:nvSpPr>
          <p:cNvPr id="48" name="Овал 47"/>
          <p:cNvSpPr/>
          <p:nvPr/>
        </p:nvSpPr>
        <p:spPr>
          <a:xfrm>
            <a:off x="7143768" y="2571744"/>
            <a:ext cx="785818" cy="78581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7072330" y="3000371"/>
            <a:ext cx="928694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1294210" y="2493162"/>
            <a:ext cx="28575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rot="5400000" flipH="1" flipV="1">
            <a:off x="7001686" y="5429264"/>
            <a:ext cx="1142214" cy="794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7000892" y="5429264"/>
            <a:ext cx="1143008" cy="1588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5072066" y="4214818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 flipH="1" flipV="1">
            <a:off x="5072066" y="4214818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9" idx="5"/>
            <a:endCxn id="9" idx="1"/>
          </p:cNvCxnSpPr>
          <p:nvPr/>
        </p:nvCxnSpPr>
        <p:spPr>
          <a:xfrm rot="5400000" flipH="1">
            <a:off x="5269046" y="3911732"/>
            <a:ext cx="606172" cy="606172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 flipH="1" flipV="1">
            <a:off x="6418183" y="4797527"/>
            <a:ext cx="1309088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 flipH="1" flipV="1">
            <a:off x="7418315" y="4797527"/>
            <a:ext cx="1309088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7072330" y="4286256"/>
            <a:ext cx="1000926" cy="1588"/>
          </a:xfrm>
          <a:prstGeom prst="line">
            <a:avLst/>
          </a:prstGeom>
          <a:ln>
            <a:solidFill>
              <a:schemeClr val="tx1"/>
            </a:solidFill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>
            <a:endCxn id="9" idx="1"/>
          </p:cNvCxnSpPr>
          <p:nvPr/>
        </p:nvCxnSpPr>
        <p:spPr>
          <a:xfrm rot="16200000" flipH="1">
            <a:off x="4964909" y="3607595"/>
            <a:ext cx="339856" cy="268418"/>
          </a:xfrm>
          <a:prstGeom prst="straightConnector1">
            <a:avLst/>
          </a:prstGeom>
          <a:ln w="12700">
            <a:solidFill>
              <a:schemeClr val="tx1"/>
            </a:solidFill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286248" y="3571876"/>
            <a:ext cx="71438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4286248" y="3143248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ø</a:t>
            </a:r>
            <a:r>
              <a:rPr lang="en-US" sz="2200" b="1" dirty="0" smtClean="0">
                <a:solidFill>
                  <a:srgbClr val="FFFFFF"/>
                </a:solidFill>
                <a:cs typeface="Arial" charset="0"/>
              </a:rPr>
              <a:t>10</a:t>
            </a:r>
            <a:endParaRPr lang="ru-RU" sz="2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7143768" y="3857628"/>
            <a:ext cx="718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ø</a:t>
            </a:r>
            <a:r>
              <a:rPr lang="ru-RU" sz="2200" dirty="0" smtClean="0"/>
              <a:t>12</a:t>
            </a:r>
            <a:endParaRPr lang="ru-RU" sz="2200" dirty="0"/>
          </a:p>
        </p:txBody>
      </p:sp>
      <p:sp>
        <p:nvSpPr>
          <p:cNvPr id="141" name="Овал 140"/>
          <p:cNvSpPr/>
          <p:nvPr/>
        </p:nvSpPr>
        <p:spPr>
          <a:xfrm>
            <a:off x="5143504" y="2214554"/>
            <a:ext cx="857256" cy="85725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>
            <a:off x="5072066" y="2643182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rot="5400000" flipH="1" flipV="1">
            <a:off x="5072066" y="2643182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>
            <a:stCxn id="141" idx="5"/>
            <a:endCxn id="141" idx="1"/>
          </p:cNvCxnSpPr>
          <p:nvPr/>
        </p:nvCxnSpPr>
        <p:spPr>
          <a:xfrm rot="5400000" flipH="1">
            <a:off x="5269046" y="2340096"/>
            <a:ext cx="606172" cy="6061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 стрелкой 144"/>
          <p:cNvCxnSpPr>
            <a:endCxn id="141" idx="1"/>
          </p:cNvCxnSpPr>
          <p:nvPr/>
        </p:nvCxnSpPr>
        <p:spPr>
          <a:xfrm rot="16200000" flipH="1">
            <a:off x="4964909" y="2035959"/>
            <a:ext cx="339856" cy="268418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>
            <a:endCxn id="141" idx="5"/>
          </p:cNvCxnSpPr>
          <p:nvPr/>
        </p:nvCxnSpPr>
        <p:spPr>
          <a:xfrm rot="16200000" flipV="1">
            <a:off x="5875218" y="2946268"/>
            <a:ext cx="339856" cy="33985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6215074" y="3286124"/>
            <a:ext cx="71438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6143636" y="2786058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ø</a:t>
            </a:r>
            <a:r>
              <a:rPr lang="en-US" sz="2200" b="1" dirty="0" smtClean="0">
                <a:solidFill>
                  <a:srgbClr val="FFFFFF"/>
                </a:solidFill>
                <a:cs typeface="Arial" charset="0"/>
              </a:rPr>
              <a:t>10</a:t>
            </a:r>
            <a:endParaRPr lang="ru-RU" sz="2200" dirty="0"/>
          </a:p>
        </p:txBody>
      </p:sp>
      <p:sp>
        <p:nvSpPr>
          <p:cNvPr id="149" name="Овал 148"/>
          <p:cNvSpPr/>
          <p:nvPr/>
        </p:nvSpPr>
        <p:spPr>
          <a:xfrm>
            <a:off x="5143504" y="5214950"/>
            <a:ext cx="857256" cy="85725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0" name="Прямая соединительная линия 149"/>
          <p:cNvCxnSpPr/>
          <p:nvPr/>
        </p:nvCxnSpPr>
        <p:spPr>
          <a:xfrm>
            <a:off x="5072066" y="5643578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 rot="5400000" flipH="1" flipV="1">
            <a:off x="5072066" y="5643578"/>
            <a:ext cx="1000132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>
            <a:stCxn id="149" idx="5"/>
            <a:endCxn id="149" idx="1"/>
          </p:cNvCxnSpPr>
          <p:nvPr/>
        </p:nvCxnSpPr>
        <p:spPr>
          <a:xfrm rot="5400000" flipH="1">
            <a:off x="5269046" y="5340492"/>
            <a:ext cx="606172" cy="6061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 стрелкой 152"/>
          <p:cNvCxnSpPr>
            <a:endCxn id="149" idx="1"/>
          </p:cNvCxnSpPr>
          <p:nvPr/>
        </p:nvCxnSpPr>
        <p:spPr>
          <a:xfrm rot="16200000" flipH="1">
            <a:off x="4679157" y="4750603"/>
            <a:ext cx="625608" cy="55417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>
            <a:endCxn id="149" idx="5"/>
          </p:cNvCxnSpPr>
          <p:nvPr/>
        </p:nvCxnSpPr>
        <p:spPr>
          <a:xfrm rot="16200000" flipV="1">
            <a:off x="5875218" y="5946664"/>
            <a:ext cx="268418" cy="268418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 rot="2847448">
            <a:off x="4751104" y="477974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cs typeface="Arial" charset="0"/>
              </a:rPr>
              <a:t>ø</a:t>
            </a:r>
            <a:r>
              <a:rPr lang="en-US" sz="2200" b="1" dirty="0" smtClean="0">
                <a:solidFill>
                  <a:srgbClr val="FFFFFF"/>
                </a:solidFill>
                <a:cs typeface="Arial" charset="0"/>
              </a:rPr>
              <a:t>10</a:t>
            </a:r>
            <a:endParaRPr lang="ru-RU" sz="2200" dirty="0"/>
          </a:p>
        </p:txBody>
      </p:sp>
      <p:cxnSp>
        <p:nvCxnSpPr>
          <p:cNvPr id="161" name="Прямая соединительная линия 160"/>
          <p:cNvCxnSpPr>
            <a:stCxn id="48" idx="2"/>
          </p:cNvCxnSpPr>
          <p:nvPr/>
        </p:nvCxnSpPr>
        <p:spPr>
          <a:xfrm rot="10800000">
            <a:off x="7143768" y="2143117"/>
            <a:ext cx="1588" cy="8215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>
            <a:stCxn id="48" idx="6"/>
          </p:cNvCxnSpPr>
          <p:nvPr/>
        </p:nvCxnSpPr>
        <p:spPr>
          <a:xfrm flipV="1">
            <a:off x="7929586" y="2143116"/>
            <a:ext cx="1588" cy="8215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>
            <a:off x="7143768" y="2285992"/>
            <a:ext cx="785818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rot="10800000">
            <a:off x="6715140" y="2285992"/>
            <a:ext cx="428628" cy="1588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>
            <a:off x="7929586" y="2285992"/>
            <a:ext cx="714380" cy="1588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 Box 15"/>
          <p:cNvSpPr txBox="1">
            <a:spLocks noChangeArrowheads="1"/>
          </p:cNvSpPr>
          <p:nvPr/>
        </p:nvSpPr>
        <p:spPr bwMode="auto">
          <a:xfrm rot="18986116">
            <a:off x="2590723" y="2662355"/>
            <a:ext cx="8836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cs typeface="Arial" charset="0"/>
              </a:rPr>
              <a:t>ø</a:t>
            </a:r>
            <a:r>
              <a:rPr lang="ru-RU" sz="2200" b="1" dirty="0">
                <a:cs typeface="Arial" charset="0"/>
              </a:rPr>
              <a:t>40</a:t>
            </a:r>
            <a:endParaRPr lang="en-US" sz="2200" b="1" dirty="0">
              <a:cs typeface="Arial" charset="0"/>
            </a:endParaRPr>
          </a:p>
        </p:txBody>
      </p:sp>
      <p:sp>
        <p:nvSpPr>
          <p:cNvPr id="175" name="Овал 174"/>
          <p:cNvSpPr/>
          <p:nvPr/>
        </p:nvSpPr>
        <p:spPr>
          <a:xfrm>
            <a:off x="579831" y="2272498"/>
            <a:ext cx="3357586" cy="35068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6" name="Прямая соединительная линия 175"/>
          <p:cNvCxnSpPr/>
          <p:nvPr/>
        </p:nvCxnSpPr>
        <p:spPr>
          <a:xfrm rot="16200000" flipH="1">
            <a:off x="365516" y="3993360"/>
            <a:ext cx="3786214" cy="71438"/>
          </a:xfrm>
          <a:prstGeom prst="line">
            <a:avLst/>
          </a:prstGeom>
          <a:ln w="1270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 flipV="1">
            <a:off x="500034" y="3929066"/>
            <a:ext cx="3643337" cy="71438"/>
          </a:xfrm>
          <a:prstGeom prst="line">
            <a:avLst/>
          </a:prstGeom>
          <a:ln w="1270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 стрелкой 177"/>
          <p:cNvCxnSpPr>
            <a:stCxn id="175" idx="7"/>
            <a:endCxn id="175" idx="3"/>
          </p:cNvCxnSpPr>
          <p:nvPr/>
        </p:nvCxnSpPr>
        <p:spPr>
          <a:xfrm rot="16200000" flipH="1" flipV="1">
            <a:off x="1018778" y="2838818"/>
            <a:ext cx="2479692" cy="2374172"/>
          </a:xfrm>
          <a:prstGeom prst="straightConnector1">
            <a:avLst/>
          </a:prstGeom>
          <a:ln w="12700">
            <a:solidFill>
              <a:schemeClr val="tx1"/>
            </a:solidFill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 rot="16200000" flipH="1">
            <a:off x="7036609" y="2964653"/>
            <a:ext cx="1000134" cy="714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2000240"/>
            <a:ext cx="356235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3" grpId="0" animBg="1"/>
      <p:bldP spid="38" grpId="0"/>
      <p:bldP spid="48" grpId="0" animBg="1"/>
      <p:bldP spid="51" grpId="0" animBg="1"/>
      <p:bldP spid="110" grpId="0"/>
      <p:bldP spid="111" grpId="0"/>
      <p:bldP spid="141" grpId="0" animBg="1"/>
      <p:bldP spid="148" grpId="0"/>
      <p:bldP spid="149" grpId="0" animBg="1"/>
      <p:bldP spid="156" grpId="0"/>
      <p:bldP spid="174" grpId="0"/>
      <p:bldP spid="1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28604"/>
            <a:ext cx="9144000" cy="1470025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Нанесение размеров дуг</a:t>
            </a:r>
            <a:endParaRPr lang="ru-RU" sz="3200" dirty="0"/>
          </a:p>
        </p:txBody>
      </p:sp>
      <p:sp>
        <p:nvSpPr>
          <p:cNvPr id="11" name="Дуга 10"/>
          <p:cNvSpPr/>
          <p:nvPr/>
        </p:nvSpPr>
        <p:spPr>
          <a:xfrm>
            <a:off x="4286248" y="1214422"/>
            <a:ext cx="3357586" cy="3143272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5072070" y="2000238"/>
            <a:ext cx="1857386" cy="3"/>
          </a:xfrm>
          <a:prstGeom prst="line">
            <a:avLst/>
          </a:prstGeom>
          <a:ln w="2222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857887" y="2786057"/>
            <a:ext cx="1857388" cy="1588"/>
          </a:xfrm>
          <a:prstGeom prst="line">
            <a:avLst/>
          </a:prstGeom>
          <a:ln w="2222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6000763" y="2000239"/>
            <a:ext cx="1428760" cy="785818"/>
          </a:xfrm>
          <a:prstGeom prst="straightConnector1">
            <a:avLst/>
          </a:prstGeom>
          <a:ln w="2222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9778782">
            <a:off x="6251509" y="1970319"/>
            <a:ext cx="829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R20</a:t>
            </a:r>
            <a:endParaRPr lang="ru-RU" dirty="0"/>
          </a:p>
        </p:txBody>
      </p:sp>
      <p:sp>
        <p:nvSpPr>
          <p:cNvPr id="23" name="Дуга 22"/>
          <p:cNvSpPr/>
          <p:nvPr/>
        </p:nvSpPr>
        <p:spPr>
          <a:xfrm rot="562796">
            <a:off x="4968111" y="4998477"/>
            <a:ext cx="1850350" cy="1506056"/>
          </a:xfrm>
          <a:prstGeom prst="arc">
            <a:avLst>
              <a:gd name="adj1" fmla="val 16200000"/>
              <a:gd name="adj2" fmla="val 2151353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5400000">
            <a:off x="5465769" y="5464189"/>
            <a:ext cx="1070776" cy="794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929322" y="5857098"/>
            <a:ext cx="928694" cy="1588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6715140" y="5071280"/>
            <a:ext cx="571504" cy="357190"/>
          </a:xfrm>
          <a:prstGeom prst="line">
            <a:avLst/>
          </a:prstGeom>
          <a:ln w="19050">
            <a:solidFill>
              <a:schemeClr val="tx1"/>
            </a:solidFill>
            <a:head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7286644" y="5071280"/>
            <a:ext cx="64294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358082" y="471488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12</a:t>
            </a:r>
            <a:endParaRPr lang="ru-RU" dirty="0"/>
          </a:p>
        </p:txBody>
      </p:sp>
      <p:cxnSp>
        <p:nvCxnSpPr>
          <p:cNvPr id="73" name="Прямая со стрелкой 72"/>
          <p:cNvCxnSpPr/>
          <p:nvPr/>
        </p:nvCxnSpPr>
        <p:spPr>
          <a:xfrm flipV="1">
            <a:off x="6000760" y="5428470"/>
            <a:ext cx="714380" cy="428628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285852" y="60722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rot="5400000">
            <a:off x="5643570" y="4143380"/>
            <a:ext cx="714380" cy="1588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5929322" y="4357694"/>
            <a:ext cx="571504" cy="1588"/>
          </a:xfrm>
          <a:prstGeom prst="line">
            <a:avLst/>
          </a:prstGeom>
          <a:ln w="1905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6000760" y="4071942"/>
            <a:ext cx="500066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6357950" y="3786190"/>
            <a:ext cx="642942" cy="357190"/>
          </a:xfrm>
          <a:prstGeom prst="line">
            <a:avLst/>
          </a:prstGeom>
          <a:ln w="19050">
            <a:solidFill>
              <a:schemeClr val="tx1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7000892" y="3786190"/>
            <a:ext cx="64294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Дуга 83"/>
          <p:cNvSpPr/>
          <p:nvPr/>
        </p:nvSpPr>
        <p:spPr>
          <a:xfrm rot="562796">
            <a:off x="5420998" y="3859051"/>
            <a:ext cx="964202" cy="854410"/>
          </a:xfrm>
          <a:prstGeom prst="arc">
            <a:avLst>
              <a:gd name="adj1" fmla="val 16200000"/>
              <a:gd name="adj2" fmla="val 2151353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TextBox 103"/>
          <p:cNvSpPr txBox="1"/>
          <p:nvPr/>
        </p:nvSpPr>
        <p:spPr>
          <a:xfrm>
            <a:off x="7000892" y="34290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2143108" y="2571744"/>
            <a:ext cx="24432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R25</a:t>
            </a:r>
            <a:endParaRPr lang="ru-RU" sz="9600" dirty="0"/>
          </a:p>
        </p:txBody>
      </p:sp>
      <p:cxnSp>
        <p:nvCxnSpPr>
          <p:cNvPr id="107" name="Прямая соединительная линия 106"/>
          <p:cNvCxnSpPr/>
          <p:nvPr/>
        </p:nvCxnSpPr>
        <p:spPr>
          <a:xfrm rot="10800000">
            <a:off x="1428728" y="3786190"/>
            <a:ext cx="30718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10800000">
            <a:off x="1357290" y="2928934"/>
            <a:ext cx="30718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/>
          <p:nvPr/>
        </p:nvCxnSpPr>
        <p:spPr>
          <a:xfrm rot="5400000">
            <a:off x="1286646" y="3356768"/>
            <a:ext cx="857256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 rot="16200000">
            <a:off x="1291923" y="3137177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186766" cy="1511288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РАСПОЛОЖЕНИЕ РАЗМЕРНЫХ ЧИСЕЛ</a:t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0800000">
            <a:off x="2500298" y="4214818"/>
            <a:ext cx="37862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643314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284127">
            <a:off x="2610093" y="3140004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5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393579">
            <a:off x="4819957" y="4862983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286256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7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378767">
            <a:off x="4622893" y="2979914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>
            <a:off x="3991855" y="2651823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9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753416">
            <a:off x="5051897" y="3529490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>
            <a:off x="3348913" y="5295029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378767">
            <a:off x="2694067" y="4980177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0015"/>
              </a:clrFrom>
              <a:clrTo>
                <a:srgbClr val="88001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9753416">
            <a:off x="2408689" y="4458183"/>
            <a:ext cx="108885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4" name="Прямая соединительная линия 73"/>
          <p:cNvCxnSpPr/>
          <p:nvPr/>
        </p:nvCxnSpPr>
        <p:spPr>
          <a:xfrm flipV="1">
            <a:off x="4143372" y="3857628"/>
            <a:ext cx="142876" cy="714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4071934" y="3643314"/>
            <a:ext cx="214314" cy="1428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4000496" y="3429000"/>
            <a:ext cx="285752" cy="2143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3857620" y="3214686"/>
            <a:ext cx="428628" cy="2857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Равнобедренный треугольник 83"/>
          <p:cNvSpPr/>
          <p:nvPr/>
        </p:nvSpPr>
        <p:spPr>
          <a:xfrm rot="9489677">
            <a:off x="3419789" y="2582625"/>
            <a:ext cx="1156547" cy="170996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Равнобедренный треугольник 84"/>
          <p:cNvSpPr/>
          <p:nvPr/>
        </p:nvSpPr>
        <p:spPr>
          <a:xfrm rot="20530565">
            <a:off x="4020129" y="4207910"/>
            <a:ext cx="1156547" cy="170996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Дуга 86"/>
          <p:cNvSpPr/>
          <p:nvPr/>
        </p:nvSpPr>
        <p:spPr>
          <a:xfrm rot="17534308">
            <a:off x="3701670" y="3200742"/>
            <a:ext cx="883404" cy="1028017"/>
          </a:xfrm>
          <a:prstGeom prst="arc">
            <a:avLst/>
          </a:prstGeom>
          <a:ln w="19050">
            <a:solidFill>
              <a:schemeClr val="bg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 rot="20239058">
            <a:off x="3615454" y="2909517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30º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285720" y="571480"/>
            <a:ext cx="7772400" cy="1008062"/>
          </a:xfrm>
        </p:spPr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Нанесение размеров углов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285860"/>
            <a:ext cx="561022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801895">
            <a:off x="4607562" y="1555979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80</a:t>
            </a:r>
            <a:r>
              <a:rPr lang="en-US" dirty="0" smtClean="0"/>
              <a:t>º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86446" y="150017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65</a:t>
            </a:r>
            <a:r>
              <a:rPr lang="en-US" dirty="0" smtClean="0"/>
              <a:t>º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500826" y="207167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</a:t>
            </a:r>
            <a:r>
              <a:rPr lang="en-US" dirty="0" smtClean="0"/>
              <a:t> º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 rot="17666121">
            <a:off x="5731068" y="3141682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25</a:t>
            </a:r>
            <a:r>
              <a:rPr lang="en-US" dirty="0" smtClean="0"/>
              <a:t> º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rot="19913147">
            <a:off x="4786314" y="385762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70</a:t>
            </a:r>
            <a:r>
              <a:rPr lang="en-US" dirty="0" smtClean="0"/>
              <a:t> º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 rot="2620506">
            <a:off x="3546287" y="372456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60</a:t>
            </a:r>
            <a:r>
              <a:rPr lang="en-US" dirty="0" smtClean="0"/>
              <a:t> 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928794" y="278605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40</a:t>
            </a:r>
            <a:r>
              <a:rPr lang="en-US" dirty="0" smtClean="0"/>
              <a:t> º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 rot="17792695">
            <a:off x="3071802" y="2143116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75</a:t>
            </a:r>
            <a:r>
              <a:rPr lang="en-US" dirty="0" smtClean="0"/>
              <a:t> º</a:t>
            </a:r>
            <a:endParaRPr lang="ru-RU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357694"/>
            <a:ext cx="1614490" cy="2024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extBox 26"/>
          <p:cNvSpPr txBox="1"/>
          <p:nvPr/>
        </p:nvSpPr>
        <p:spPr>
          <a:xfrm>
            <a:off x="1571604" y="5857892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120</a:t>
            </a:r>
            <a:r>
              <a:rPr lang="en-US" dirty="0" smtClean="0"/>
              <a:t>º</a:t>
            </a:r>
            <a:endParaRPr lang="ru-RU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4500570"/>
            <a:ext cx="246697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Box 28"/>
          <p:cNvSpPr txBox="1"/>
          <p:nvPr/>
        </p:nvSpPr>
        <p:spPr>
          <a:xfrm>
            <a:off x="6215074" y="4857760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41</a:t>
            </a:r>
            <a:r>
              <a:rPr lang="en-US" dirty="0" smtClean="0"/>
              <a:t>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31440</TotalTime>
  <Words>399</Words>
  <Application>Microsoft Office PowerPoint</Application>
  <PresentationFormat>Экран (4:3)</PresentationFormat>
  <Paragraphs>116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Метро</vt:lpstr>
      <vt:lpstr>Нанесение  размеров </vt:lpstr>
      <vt:lpstr>Цель урока</vt:lpstr>
      <vt:lpstr>Слайд 3</vt:lpstr>
      <vt:lpstr>РАЗМЕРНЫЕ ЧИСЛА И РАЗМЕРНЫЕ ЛИНИИ</vt:lpstr>
      <vt:lpstr>РАЗМЕРНЫЕ ЛИНИИ ПАРАЛЛЕЛЬНЫ ДРУГ ДРУГУ</vt:lpstr>
      <vt:lpstr>НАНЕСЕНИЕ РАЗМЕРОВ ОКРУЖНОСТЕЙ</vt:lpstr>
      <vt:lpstr> Нанесение размеров дуг</vt:lpstr>
      <vt:lpstr>РАСПОЛОЖЕНИЕ РАЗМЕРНЫХ ЧИСЕЛ </vt:lpstr>
      <vt:lpstr>Нанесение размеров углов </vt:lpstr>
      <vt:lpstr>НАНЕСЕНИЕ РАЗМЕРА КВАДРАТНОГО ЭЛЕМЕНТА </vt:lpstr>
      <vt:lpstr>НАНЕСЕНИЕ РАЗМЕРА ДЛИНЫ ДЕТАЛИ </vt:lpstr>
      <vt:lpstr>Ответы:</vt:lpstr>
      <vt:lpstr>Слайд 13</vt:lpstr>
      <vt:lpstr>Слайд 14</vt:lpstr>
      <vt:lpstr>Слайд 15</vt:lpstr>
      <vt:lpstr>стр.28 п.1(письменно)</vt:lpstr>
      <vt:lpstr>Домашнее задание.</vt:lpstr>
      <vt:lpstr>Ресурсы</vt:lpstr>
    </vt:vector>
  </TitlesOfParts>
  <Manager>Трибуховская И.В.</Manager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Нанесение размеров. Масштабы.</dc:title>
  <dc:creator>Ирина Владимировна</dc:creator>
  <cp:lastModifiedBy>Ирина</cp:lastModifiedBy>
  <cp:revision>501</cp:revision>
  <dcterms:created xsi:type="dcterms:W3CDTF">2009-10-12T14:33:29Z</dcterms:created>
  <dcterms:modified xsi:type="dcterms:W3CDTF">2013-01-28T10:38:14Z</dcterms:modified>
</cp:coreProperties>
</file>