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28" autoAdjust="0"/>
    <p:restoredTop sz="94660"/>
  </p:normalViewPr>
  <p:slideViewPr>
    <p:cSldViewPr>
      <p:cViewPr varScale="1">
        <p:scale>
          <a:sx n="78" d="100"/>
          <a:sy n="78" d="100"/>
        </p:scale>
        <p:origin x="1109"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12.04.2025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12.04.2025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12.04.2025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12.04.2025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12.04.2025</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slide" Target="slide13.xml"/><Relationship Id="rId18" Type="http://schemas.openxmlformats.org/officeDocument/2006/relationships/slide" Target="slide18.xml"/><Relationship Id="rId26" Type="http://schemas.openxmlformats.org/officeDocument/2006/relationships/slide" Target="slide26.xml"/><Relationship Id="rId39" Type="http://schemas.openxmlformats.org/officeDocument/2006/relationships/slide" Target="slide39.xml"/><Relationship Id="rId21" Type="http://schemas.openxmlformats.org/officeDocument/2006/relationships/slide" Target="slide21.xml"/><Relationship Id="rId34" Type="http://schemas.openxmlformats.org/officeDocument/2006/relationships/slide" Target="slide34.xml"/><Relationship Id="rId42" Type="http://schemas.openxmlformats.org/officeDocument/2006/relationships/slide" Target="slide42.xml"/><Relationship Id="rId47" Type="http://schemas.openxmlformats.org/officeDocument/2006/relationships/slide" Target="slide47.xml"/><Relationship Id="rId50" Type="http://schemas.openxmlformats.org/officeDocument/2006/relationships/slide" Target="slide50.xml"/><Relationship Id="rId55" Type="http://schemas.openxmlformats.org/officeDocument/2006/relationships/slide" Target="slide55.xml"/><Relationship Id="rId7" Type="http://schemas.openxmlformats.org/officeDocument/2006/relationships/slide" Target="slide7.xml"/><Relationship Id="rId2" Type="http://schemas.openxmlformats.org/officeDocument/2006/relationships/slide" Target="slide2.xml"/><Relationship Id="rId16" Type="http://schemas.openxmlformats.org/officeDocument/2006/relationships/slide" Target="slide16.xml"/><Relationship Id="rId29" Type="http://schemas.openxmlformats.org/officeDocument/2006/relationships/slide" Target="slide29.xml"/><Relationship Id="rId11" Type="http://schemas.openxmlformats.org/officeDocument/2006/relationships/slide" Target="slide11.xml"/><Relationship Id="rId24" Type="http://schemas.openxmlformats.org/officeDocument/2006/relationships/slide" Target="slide24.xml"/><Relationship Id="rId32" Type="http://schemas.openxmlformats.org/officeDocument/2006/relationships/slide" Target="slide32.xml"/><Relationship Id="rId37" Type="http://schemas.openxmlformats.org/officeDocument/2006/relationships/slide" Target="slide37.xml"/><Relationship Id="rId40" Type="http://schemas.openxmlformats.org/officeDocument/2006/relationships/slide" Target="slide40.xml"/><Relationship Id="rId45" Type="http://schemas.openxmlformats.org/officeDocument/2006/relationships/slide" Target="slide45.xml"/><Relationship Id="rId53" Type="http://schemas.openxmlformats.org/officeDocument/2006/relationships/slide" Target="slide53.xml"/><Relationship Id="rId58" Type="http://schemas.openxmlformats.org/officeDocument/2006/relationships/slide" Target="slide58.xml"/><Relationship Id="rId5" Type="http://schemas.openxmlformats.org/officeDocument/2006/relationships/slide" Target="slide5.xml"/><Relationship Id="rId61" Type="http://schemas.openxmlformats.org/officeDocument/2006/relationships/slide" Target="slide61.xml"/><Relationship Id="rId19" Type="http://schemas.openxmlformats.org/officeDocument/2006/relationships/slide" Target="slide19.xml"/><Relationship Id="rId14" Type="http://schemas.openxmlformats.org/officeDocument/2006/relationships/slide" Target="slide14.xml"/><Relationship Id="rId22" Type="http://schemas.openxmlformats.org/officeDocument/2006/relationships/slide" Target="slide22.xml"/><Relationship Id="rId27" Type="http://schemas.openxmlformats.org/officeDocument/2006/relationships/slide" Target="slide27.xml"/><Relationship Id="rId30" Type="http://schemas.openxmlformats.org/officeDocument/2006/relationships/slide" Target="slide30.xml"/><Relationship Id="rId35" Type="http://schemas.openxmlformats.org/officeDocument/2006/relationships/slide" Target="slide35.xml"/><Relationship Id="rId43" Type="http://schemas.openxmlformats.org/officeDocument/2006/relationships/slide" Target="slide43.xml"/><Relationship Id="rId48" Type="http://schemas.openxmlformats.org/officeDocument/2006/relationships/slide" Target="slide48.xml"/><Relationship Id="rId56" Type="http://schemas.openxmlformats.org/officeDocument/2006/relationships/slide" Target="slide56.xml"/><Relationship Id="rId8" Type="http://schemas.openxmlformats.org/officeDocument/2006/relationships/slide" Target="slide8.xml"/><Relationship Id="rId51" Type="http://schemas.openxmlformats.org/officeDocument/2006/relationships/slide" Target="slide51.xml"/><Relationship Id="rId3" Type="http://schemas.openxmlformats.org/officeDocument/2006/relationships/slide" Target="slide3.xml"/><Relationship Id="rId12" Type="http://schemas.openxmlformats.org/officeDocument/2006/relationships/slide" Target="slide12.xml"/><Relationship Id="rId17" Type="http://schemas.openxmlformats.org/officeDocument/2006/relationships/slide" Target="slide17.xml"/><Relationship Id="rId25" Type="http://schemas.openxmlformats.org/officeDocument/2006/relationships/slide" Target="slide25.xml"/><Relationship Id="rId33" Type="http://schemas.openxmlformats.org/officeDocument/2006/relationships/slide" Target="slide33.xml"/><Relationship Id="rId38" Type="http://schemas.openxmlformats.org/officeDocument/2006/relationships/slide" Target="slide38.xml"/><Relationship Id="rId46" Type="http://schemas.openxmlformats.org/officeDocument/2006/relationships/slide" Target="slide46.xml"/><Relationship Id="rId59" Type="http://schemas.openxmlformats.org/officeDocument/2006/relationships/slide" Target="slide59.xml"/><Relationship Id="rId20" Type="http://schemas.openxmlformats.org/officeDocument/2006/relationships/slide" Target="slide20.xml"/><Relationship Id="rId41" Type="http://schemas.openxmlformats.org/officeDocument/2006/relationships/slide" Target="slide41.xml"/><Relationship Id="rId54" Type="http://schemas.openxmlformats.org/officeDocument/2006/relationships/slide" Target="slide54.xml"/><Relationship Id="rId6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6.xml"/><Relationship Id="rId15" Type="http://schemas.openxmlformats.org/officeDocument/2006/relationships/slide" Target="slide15.xml"/><Relationship Id="rId23" Type="http://schemas.openxmlformats.org/officeDocument/2006/relationships/slide" Target="slide23.xml"/><Relationship Id="rId28" Type="http://schemas.openxmlformats.org/officeDocument/2006/relationships/slide" Target="slide28.xml"/><Relationship Id="rId36" Type="http://schemas.openxmlformats.org/officeDocument/2006/relationships/slide" Target="slide36.xml"/><Relationship Id="rId49" Type="http://schemas.openxmlformats.org/officeDocument/2006/relationships/slide" Target="slide49.xml"/><Relationship Id="rId57" Type="http://schemas.openxmlformats.org/officeDocument/2006/relationships/slide" Target="slide57.xml"/><Relationship Id="rId10" Type="http://schemas.openxmlformats.org/officeDocument/2006/relationships/slide" Target="slide10.xml"/><Relationship Id="rId31" Type="http://schemas.openxmlformats.org/officeDocument/2006/relationships/slide" Target="slide31.xml"/><Relationship Id="rId44" Type="http://schemas.openxmlformats.org/officeDocument/2006/relationships/slide" Target="slide44.xml"/><Relationship Id="rId52" Type="http://schemas.openxmlformats.org/officeDocument/2006/relationships/slide" Target="slide52.xml"/><Relationship Id="rId60" Type="http://schemas.openxmlformats.org/officeDocument/2006/relationships/slide" Target="slide60.xml"/><Relationship Id="rId4" Type="http://schemas.openxmlformats.org/officeDocument/2006/relationships/slide" Target="slide4.xml"/><Relationship Id="rId9" Type="http://schemas.openxmlformats.org/officeDocument/2006/relationships/slide" Target="slide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ru.wikipedia.org/wiki/%D0%A2%D0%BE%D0%BB%D1%81%D1%82%D0%BE%D0%B9,_%D0%9B%D0%B5%D0%B2_%D0%9D%D0%B8%D0%BA%D0%BE%D0%BB%D0%B0%D0%B5%D0%B2%D0%B8%D1%87#&#1042;&#1086;&#1077;&#1085;&#1085;&#1072;&#1103;_&#1089;&#1083;&#1091;&#1078;&#1073;&#1072;" TargetMode="External"/><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hyperlink" Target="https://ru.wikipedia.org/wiki/%D0%A2%D0%BE%D0%BB%D1%81%D1%82%D0%BE%D0%B9,_%D0%9B%D0%B5%D0%B2_%D0%9D%D0%B8%D0%BA%D0%BE%D0%BB%D0%B0%D0%B5%D0%B2%D0%B8%D1%87#&#1060;&#1080;&#1083;&#1086;&#1089;&#1086;&#1092;&#1080;&#1103;"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 Target="slide1.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 Target="slide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 Target="slide1.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 Target="slide1.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a:hlinkClick r:id="rId2" action="ppaction://hlinksldjump"/>
          </p:cNvPr>
          <p:cNvSpPr/>
          <p:nvPr/>
        </p:nvSpPr>
        <p:spPr>
          <a:xfrm>
            <a:off x="245166" y="283646"/>
            <a:ext cx="768590" cy="93079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1</a:t>
            </a:r>
          </a:p>
        </p:txBody>
      </p:sp>
      <p:sp>
        <p:nvSpPr>
          <p:cNvPr id="3" name="Скругленный прямоугольник 2">
            <a:hlinkClick r:id="rId3" action="ppaction://hlinksldjump"/>
          </p:cNvPr>
          <p:cNvSpPr/>
          <p:nvPr/>
        </p:nvSpPr>
        <p:spPr>
          <a:xfrm>
            <a:off x="1147372" y="265464"/>
            <a:ext cx="745092" cy="899856"/>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2</a:t>
            </a:r>
          </a:p>
        </p:txBody>
      </p:sp>
      <p:sp>
        <p:nvSpPr>
          <p:cNvPr id="4" name="Скругленный прямоугольник 3">
            <a:hlinkClick r:id="rId4" action="ppaction://hlinksldjump"/>
          </p:cNvPr>
          <p:cNvSpPr/>
          <p:nvPr/>
        </p:nvSpPr>
        <p:spPr>
          <a:xfrm>
            <a:off x="2098716" y="265464"/>
            <a:ext cx="752203" cy="933478"/>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3</a:t>
            </a:r>
          </a:p>
        </p:txBody>
      </p:sp>
      <p:sp>
        <p:nvSpPr>
          <p:cNvPr id="5" name="Скругленный прямоугольник 4">
            <a:hlinkClick r:id="rId5" action="ppaction://hlinksldjump"/>
          </p:cNvPr>
          <p:cNvSpPr/>
          <p:nvPr/>
        </p:nvSpPr>
        <p:spPr>
          <a:xfrm>
            <a:off x="3037582" y="295225"/>
            <a:ext cx="752203" cy="915296"/>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4</a:t>
            </a:r>
          </a:p>
        </p:txBody>
      </p:sp>
      <p:sp>
        <p:nvSpPr>
          <p:cNvPr id="6" name="Скругленный прямоугольник 5">
            <a:hlinkClick r:id="rId6" action="ppaction://hlinksldjump"/>
          </p:cNvPr>
          <p:cNvSpPr/>
          <p:nvPr/>
        </p:nvSpPr>
        <p:spPr>
          <a:xfrm>
            <a:off x="3927079" y="283646"/>
            <a:ext cx="751253" cy="915296"/>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5</a:t>
            </a:r>
          </a:p>
        </p:txBody>
      </p:sp>
      <p:sp>
        <p:nvSpPr>
          <p:cNvPr id="7" name="Скругленный прямоугольник 6">
            <a:hlinkClick r:id="rId7" action="ppaction://hlinksldjump"/>
          </p:cNvPr>
          <p:cNvSpPr/>
          <p:nvPr/>
        </p:nvSpPr>
        <p:spPr>
          <a:xfrm>
            <a:off x="4837125" y="308140"/>
            <a:ext cx="749059" cy="890802"/>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6</a:t>
            </a:r>
          </a:p>
        </p:txBody>
      </p:sp>
      <p:sp>
        <p:nvSpPr>
          <p:cNvPr id="8" name="Скругленный прямоугольник 7">
            <a:hlinkClick r:id="rId8" action="ppaction://hlinksldjump"/>
          </p:cNvPr>
          <p:cNvSpPr/>
          <p:nvPr/>
        </p:nvSpPr>
        <p:spPr>
          <a:xfrm>
            <a:off x="5682125" y="331746"/>
            <a:ext cx="749059" cy="88679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rPr>
              <a:t>7</a:t>
            </a:r>
          </a:p>
        </p:txBody>
      </p:sp>
      <p:sp>
        <p:nvSpPr>
          <p:cNvPr id="9" name="Скругленный прямоугольник 8">
            <a:hlinkClick r:id="rId9" action="ppaction://hlinksldjump"/>
          </p:cNvPr>
          <p:cNvSpPr/>
          <p:nvPr/>
        </p:nvSpPr>
        <p:spPr>
          <a:xfrm>
            <a:off x="6540571" y="323731"/>
            <a:ext cx="745092" cy="902822"/>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8</a:t>
            </a:r>
          </a:p>
        </p:txBody>
      </p:sp>
      <p:sp>
        <p:nvSpPr>
          <p:cNvPr id="10" name="Скругленный прямоугольник 9">
            <a:hlinkClick r:id="rId10" action="ppaction://hlinksldjump"/>
          </p:cNvPr>
          <p:cNvSpPr/>
          <p:nvPr/>
        </p:nvSpPr>
        <p:spPr>
          <a:xfrm>
            <a:off x="7380312" y="339762"/>
            <a:ext cx="745092" cy="870759"/>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9</a:t>
            </a:r>
          </a:p>
        </p:txBody>
      </p:sp>
      <p:sp>
        <p:nvSpPr>
          <p:cNvPr id="11" name="Скругленный прямоугольник 10">
            <a:hlinkClick r:id="rId11" action="ppaction://hlinksldjump"/>
          </p:cNvPr>
          <p:cNvSpPr/>
          <p:nvPr/>
        </p:nvSpPr>
        <p:spPr>
          <a:xfrm>
            <a:off x="8277804" y="34740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10</a:t>
            </a:r>
          </a:p>
        </p:txBody>
      </p:sp>
      <p:sp>
        <p:nvSpPr>
          <p:cNvPr id="12" name="Скругленный прямоугольник 11">
            <a:hlinkClick r:id="rId12" action="ppaction://hlinksldjump"/>
          </p:cNvPr>
          <p:cNvSpPr/>
          <p:nvPr/>
        </p:nvSpPr>
        <p:spPr>
          <a:xfrm>
            <a:off x="245166" y="139781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11</a:t>
            </a:r>
          </a:p>
        </p:txBody>
      </p:sp>
      <p:sp>
        <p:nvSpPr>
          <p:cNvPr id="13" name="Скругленный прямоугольник 12">
            <a:hlinkClick r:id="rId13" action="ppaction://hlinksldjump"/>
          </p:cNvPr>
          <p:cNvSpPr/>
          <p:nvPr/>
        </p:nvSpPr>
        <p:spPr>
          <a:xfrm>
            <a:off x="1136512" y="1423730"/>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12</a:t>
            </a:r>
          </a:p>
        </p:txBody>
      </p:sp>
      <p:sp>
        <p:nvSpPr>
          <p:cNvPr id="14" name="Скругленный прямоугольник 13">
            <a:hlinkClick r:id="rId14" action="ppaction://hlinksldjump"/>
          </p:cNvPr>
          <p:cNvSpPr/>
          <p:nvPr/>
        </p:nvSpPr>
        <p:spPr>
          <a:xfrm>
            <a:off x="2098716" y="141420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13</a:t>
            </a:r>
          </a:p>
        </p:txBody>
      </p:sp>
      <p:sp>
        <p:nvSpPr>
          <p:cNvPr id="15" name="Скругленный прямоугольник 14">
            <a:hlinkClick r:id="rId15" action="ppaction://hlinksldjump"/>
          </p:cNvPr>
          <p:cNvSpPr/>
          <p:nvPr/>
        </p:nvSpPr>
        <p:spPr>
          <a:xfrm>
            <a:off x="3019120" y="141420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14</a:t>
            </a:r>
          </a:p>
        </p:txBody>
      </p:sp>
      <p:sp>
        <p:nvSpPr>
          <p:cNvPr id="16" name="Скругленный прямоугольник 15">
            <a:hlinkClick r:id="rId16" action="ppaction://hlinksldjump"/>
          </p:cNvPr>
          <p:cNvSpPr/>
          <p:nvPr/>
        </p:nvSpPr>
        <p:spPr>
          <a:xfrm>
            <a:off x="3908451" y="139781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15</a:t>
            </a:r>
          </a:p>
        </p:txBody>
      </p:sp>
      <p:sp>
        <p:nvSpPr>
          <p:cNvPr id="17" name="Скругленный прямоугольник 16">
            <a:hlinkClick r:id="rId17" action="ppaction://hlinksldjump"/>
          </p:cNvPr>
          <p:cNvSpPr/>
          <p:nvPr/>
        </p:nvSpPr>
        <p:spPr>
          <a:xfrm>
            <a:off x="4823739" y="141420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16</a:t>
            </a:r>
          </a:p>
        </p:txBody>
      </p:sp>
      <p:sp>
        <p:nvSpPr>
          <p:cNvPr id="18" name="Скругленный прямоугольник 17">
            <a:hlinkClick r:id="rId18" action="ppaction://hlinksldjump"/>
          </p:cNvPr>
          <p:cNvSpPr/>
          <p:nvPr/>
        </p:nvSpPr>
        <p:spPr>
          <a:xfrm>
            <a:off x="5680860" y="139781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17</a:t>
            </a:r>
          </a:p>
        </p:txBody>
      </p:sp>
      <p:sp>
        <p:nvSpPr>
          <p:cNvPr id="19" name="Скругленный прямоугольник 18">
            <a:hlinkClick r:id="rId19" action="ppaction://hlinksldjump"/>
          </p:cNvPr>
          <p:cNvSpPr/>
          <p:nvPr/>
        </p:nvSpPr>
        <p:spPr>
          <a:xfrm>
            <a:off x="6540571" y="141420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18</a:t>
            </a:r>
          </a:p>
        </p:txBody>
      </p:sp>
      <p:sp>
        <p:nvSpPr>
          <p:cNvPr id="20" name="Скругленный прямоугольник 19">
            <a:hlinkClick r:id="rId20" action="ppaction://hlinksldjump"/>
          </p:cNvPr>
          <p:cNvSpPr/>
          <p:nvPr/>
        </p:nvSpPr>
        <p:spPr>
          <a:xfrm>
            <a:off x="7380312" y="141420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19</a:t>
            </a:r>
          </a:p>
        </p:txBody>
      </p:sp>
      <p:sp>
        <p:nvSpPr>
          <p:cNvPr id="21" name="Скругленный прямоугольник 20">
            <a:hlinkClick r:id="rId21" action="ppaction://hlinksldjump"/>
          </p:cNvPr>
          <p:cNvSpPr/>
          <p:nvPr/>
        </p:nvSpPr>
        <p:spPr>
          <a:xfrm>
            <a:off x="8277804" y="1423730"/>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20</a:t>
            </a:r>
          </a:p>
        </p:txBody>
      </p:sp>
      <p:sp>
        <p:nvSpPr>
          <p:cNvPr id="22" name="Скругленный прямоугольник 21">
            <a:hlinkClick r:id="rId22" action="ppaction://hlinksldjump"/>
          </p:cNvPr>
          <p:cNvSpPr/>
          <p:nvPr/>
        </p:nvSpPr>
        <p:spPr>
          <a:xfrm>
            <a:off x="245166" y="2517042"/>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21</a:t>
            </a:r>
          </a:p>
        </p:txBody>
      </p:sp>
      <p:sp>
        <p:nvSpPr>
          <p:cNvPr id="23" name="Скругленный прямоугольник 22">
            <a:hlinkClick r:id="rId23" action="ppaction://hlinksldjump"/>
          </p:cNvPr>
          <p:cNvSpPr/>
          <p:nvPr/>
        </p:nvSpPr>
        <p:spPr>
          <a:xfrm>
            <a:off x="1136512" y="2493270"/>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22</a:t>
            </a:r>
          </a:p>
        </p:txBody>
      </p:sp>
      <p:sp>
        <p:nvSpPr>
          <p:cNvPr id="24" name="Скругленный прямоугольник 23">
            <a:hlinkClick r:id="rId24" action="ppaction://hlinksldjump"/>
          </p:cNvPr>
          <p:cNvSpPr/>
          <p:nvPr/>
        </p:nvSpPr>
        <p:spPr>
          <a:xfrm>
            <a:off x="2075218" y="2493270"/>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23</a:t>
            </a:r>
          </a:p>
        </p:txBody>
      </p:sp>
      <p:sp>
        <p:nvSpPr>
          <p:cNvPr id="25" name="Скругленный прямоугольник 24">
            <a:hlinkClick r:id="rId25" action="ppaction://hlinksldjump"/>
          </p:cNvPr>
          <p:cNvSpPr/>
          <p:nvPr/>
        </p:nvSpPr>
        <p:spPr>
          <a:xfrm>
            <a:off x="3011322" y="2517042"/>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24</a:t>
            </a:r>
          </a:p>
        </p:txBody>
      </p:sp>
      <p:sp>
        <p:nvSpPr>
          <p:cNvPr id="26" name="Скругленный прямоугольник 25">
            <a:hlinkClick r:id="rId26" action="ppaction://hlinksldjump"/>
          </p:cNvPr>
          <p:cNvSpPr/>
          <p:nvPr/>
        </p:nvSpPr>
        <p:spPr>
          <a:xfrm>
            <a:off x="3890593" y="2517042"/>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25</a:t>
            </a:r>
          </a:p>
        </p:txBody>
      </p:sp>
      <p:sp>
        <p:nvSpPr>
          <p:cNvPr id="27" name="Скругленный прямоугольник 26">
            <a:hlinkClick r:id="rId27" action="ppaction://hlinksldjump"/>
          </p:cNvPr>
          <p:cNvSpPr/>
          <p:nvPr/>
        </p:nvSpPr>
        <p:spPr>
          <a:xfrm>
            <a:off x="4814145" y="255262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26</a:t>
            </a:r>
          </a:p>
        </p:txBody>
      </p:sp>
      <p:sp>
        <p:nvSpPr>
          <p:cNvPr id="28" name="Скругленный прямоугольник 27">
            <a:hlinkClick r:id="rId28" action="ppaction://hlinksldjump"/>
          </p:cNvPr>
          <p:cNvSpPr/>
          <p:nvPr/>
        </p:nvSpPr>
        <p:spPr>
          <a:xfrm>
            <a:off x="5666490" y="254996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27</a:t>
            </a:r>
          </a:p>
        </p:txBody>
      </p:sp>
      <p:sp>
        <p:nvSpPr>
          <p:cNvPr id="29" name="Скругленный прямоугольник 28">
            <a:hlinkClick r:id="rId29" action="ppaction://hlinksldjump"/>
          </p:cNvPr>
          <p:cNvSpPr/>
          <p:nvPr/>
        </p:nvSpPr>
        <p:spPr>
          <a:xfrm>
            <a:off x="6528393" y="254996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28</a:t>
            </a:r>
          </a:p>
        </p:txBody>
      </p:sp>
      <p:sp>
        <p:nvSpPr>
          <p:cNvPr id="30" name="Скругленный прямоугольник 29">
            <a:hlinkClick r:id="rId30" action="ppaction://hlinksldjump"/>
          </p:cNvPr>
          <p:cNvSpPr/>
          <p:nvPr/>
        </p:nvSpPr>
        <p:spPr>
          <a:xfrm>
            <a:off x="7380312" y="2517042"/>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29</a:t>
            </a:r>
          </a:p>
        </p:txBody>
      </p:sp>
      <p:sp>
        <p:nvSpPr>
          <p:cNvPr id="31" name="Скругленный прямоугольник 30">
            <a:hlinkClick r:id="rId31" action="ppaction://hlinksldjump"/>
          </p:cNvPr>
          <p:cNvSpPr/>
          <p:nvPr/>
        </p:nvSpPr>
        <p:spPr>
          <a:xfrm>
            <a:off x="8277804" y="2517042"/>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30</a:t>
            </a:r>
          </a:p>
        </p:txBody>
      </p:sp>
      <p:sp>
        <p:nvSpPr>
          <p:cNvPr id="32" name="Скругленный прямоугольник 31">
            <a:hlinkClick r:id="rId32" action="ppaction://hlinksldjump"/>
          </p:cNvPr>
          <p:cNvSpPr/>
          <p:nvPr/>
        </p:nvSpPr>
        <p:spPr>
          <a:xfrm>
            <a:off x="245166" y="36368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31</a:t>
            </a:r>
          </a:p>
        </p:txBody>
      </p:sp>
      <p:sp>
        <p:nvSpPr>
          <p:cNvPr id="33" name="Скругленный прямоугольник 32">
            <a:hlinkClick r:id="rId33" action="ppaction://hlinksldjump"/>
          </p:cNvPr>
          <p:cNvSpPr/>
          <p:nvPr/>
        </p:nvSpPr>
        <p:spPr>
          <a:xfrm>
            <a:off x="1147372" y="36368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32</a:t>
            </a:r>
          </a:p>
        </p:txBody>
      </p:sp>
      <p:sp>
        <p:nvSpPr>
          <p:cNvPr id="34" name="Скругленный прямоугольник 33">
            <a:hlinkClick r:id="rId34" action="ppaction://hlinksldjump"/>
          </p:cNvPr>
          <p:cNvSpPr/>
          <p:nvPr/>
        </p:nvSpPr>
        <p:spPr>
          <a:xfrm>
            <a:off x="2098716" y="36368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33</a:t>
            </a:r>
          </a:p>
        </p:txBody>
      </p:sp>
      <p:sp>
        <p:nvSpPr>
          <p:cNvPr id="35" name="Скругленный прямоугольник 34">
            <a:hlinkClick r:id="rId35" action="ppaction://hlinksldjump"/>
          </p:cNvPr>
          <p:cNvSpPr/>
          <p:nvPr/>
        </p:nvSpPr>
        <p:spPr>
          <a:xfrm>
            <a:off x="3037582" y="362164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34</a:t>
            </a:r>
          </a:p>
        </p:txBody>
      </p:sp>
      <p:sp>
        <p:nvSpPr>
          <p:cNvPr id="36" name="Скругленный прямоугольник 35">
            <a:hlinkClick r:id="rId36" action="ppaction://hlinksldjump"/>
          </p:cNvPr>
          <p:cNvSpPr/>
          <p:nvPr/>
        </p:nvSpPr>
        <p:spPr>
          <a:xfrm>
            <a:off x="3906438" y="36368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35</a:t>
            </a:r>
          </a:p>
        </p:txBody>
      </p:sp>
      <p:sp>
        <p:nvSpPr>
          <p:cNvPr id="37" name="Скругленный прямоугольник 36">
            <a:hlinkClick r:id="rId37" action="ppaction://hlinksldjump"/>
          </p:cNvPr>
          <p:cNvSpPr/>
          <p:nvPr/>
        </p:nvSpPr>
        <p:spPr>
          <a:xfrm>
            <a:off x="4837125" y="36368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36</a:t>
            </a:r>
          </a:p>
        </p:txBody>
      </p:sp>
      <p:sp>
        <p:nvSpPr>
          <p:cNvPr id="38" name="Скругленный прямоугольник 37">
            <a:hlinkClick r:id="rId38" action="ppaction://hlinksldjump"/>
          </p:cNvPr>
          <p:cNvSpPr/>
          <p:nvPr/>
        </p:nvSpPr>
        <p:spPr>
          <a:xfrm>
            <a:off x="5680860" y="362164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37</a:t>
            </a:r>
          </a:p>
        </p:txBody>
      </p:sp>
      <p:sp>
        <p:nvSpPr>
          <p:cNvPr id="39" name="Скругленный прямоугольник 38">
            <a:hlinkClick r:id="rId39" action="ppaction://hlinksldjump"/>
          </p:cNvPr>
          <p:cNvSpPr/>
          <p:nvPr/>
        </p:nvSpPr>
        <p:spPr>
          <a:xfrm>
            <a:off x="6540571" y="3603966"/>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38</a:t>
            </a:r>
          </a:p>
        </p:txBody>
      </p:sp>
      <p:sp>
        <p:nvSpPr>
          <p:cNvPr id="40" name="Скругленный прямоугольник 39">
            <a:hlinkClick r:id="rId40" action="ppaction://hlinksldjump"/>
          </p:cNvPr>
          <p:cNvSpPr/>
          <p:nvPr/>
        </p:nvSpPr>
        <p:spPr>
          <a:xfrm>
            <a:off x="7379355" y="360152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39</a:t>
            </a:r>
          </a:p>
        </p:txBody>
      </p:sp>
      <p:sp>
        <p:nvSpPr>
          <p:cNvPr id="41" name="Скругленный прямоугольник 40">
            <a:hlinkClick r:id="rId41" action="ppaction://hlinksldjump"/>
          </p:cNvPr>
          <p:cNvSpPr/>
          <p:nvPr/>
        </p:nvSpPr>
        <p:spPr>
          <a:xfrm>
            <a:off x="8296266" y="360152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40</a:t>
            </a:r>
          </a:p>
        </p:txBody>
      </p:sp>
      <p:sp>
        <p:nvSpPr>
          <p:cNvPr id="42" name="Скругленный прямоугольник 41">
            <a:hlinkClick r:id="rId42" action="ppaction://hlinksldjump"/>
          </p:cNvPr>
          <p:cNvSpPr/>
          <p:nvPr/>
        </p:nvSpPr>
        <p:spPr>
          <a:xfrm>
            <a:off x="211122" y="47036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41</a:t>
            </a:r>
          </a:p>
        </p:txBody>
      </p:sp>
      <p:sp>
        <p:nvSpPr>
          <p:cNvPr id="43" name="Скругленный прямоугольник 42">
            <a:hlinkClick r:id="rId43" action="ppaction://hlinksldjump"/>
          </p:cNvPr>
          <p:cNvSpPr/>
          <p:nvPr/>
        </p:nvSpPr>
        <p:spPr>
          <a:xfrm>
            <a:off x="1089976" y="472322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42</a:t>
            </a:r>
          </a:p>
        </p:txBody>
      </p:sp>
      <p:sp>
        <p:nvSpPr>
          <p:cNvPr id="44" name="Скругленный прямоугольник 43">
            <a:hlinkClick r:id="rId44" action="ppaction://hlinksldjump"/>
          </p:cNvPr>
          <p:cNvSpPr/>
          <p:nvPr/>
        </p:nvSpPr>
        <p:spPr>
          <a:xfrm>
            <a:off x="2098716" y="4713456"/>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43</a:t>
            </a:r>
          </a:p>
        </p:txBody>
      </p:sp>
      <p:sp>
        <p:nvSpPr>
          <p:cNvPr id="45" name="Скругленный прямоугольник 44">
            <a:hlinkClick r:id="rId45" action="ppaction://hlinksldjump"/>
          </p:cNvPr>
          <p:cNvSpPr/>
          <p:nvPr/>
        </p:nvSpPr>
        <p:spPr>
          <a:xfrm>
            <a:off x="3037582" y="4713456"/>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44</a:t>
            </a:r>
          </a:p>
        </p:txBody>
      </p:sp>
      <p:sp>
        <p:nvSpPr>
          <p:cNvPr id="46" name="Скругленный прямоугольник 45">
            <a:hlinkClick r:id="rId46" action="ppaction://hlinksldjump"/>
          </p:cNvPr>
          <p:cNvSpPr/>
          <p:nvPr/>
        </p:nvSpPr>
        <p:spPr>
          <a:xfrm>
            <a:off x="3906096" y="47036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45</a:t>
            </a:r>
          </a:p>
        </p:txBody>
      </p:sp>
      <p:sp>
        <p:nvSpPr>
          <p:cNvPr id="47" name="Скругленный прямоугольник 46">
            <a:hlinkClick r:id="rId47" action="ppaction://hlinksldjump"/>
          </p:cNvPr>
          <p:cNvSpPr/>
          <p:nvPr/>
        </p:nvSpPr>
        <p:spPr>
          <a:xfrm>
            <a:off x="4814145" y="47036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46</a:t>
            </a:r>
          </a:p>
        </p:txBody>
      </p:sp>
      <p:sp>
        <p:nvSpPr>
          <p:cNvPr id="48" name="Скругленный прямоугольник 47">
            <a:hlinkClick r:id="rId48" action="ppaction://hlinksldjump"/>
          </p:cNvPr>
          <p:cNvSpPr/>
          <p:nvPr/>
        </p:nvSpPr>
        <p:spPr>
          <a:xfrm>
            <a:off x="5652120" y="4713456"/>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47</a:t>
            </a:r>
          </a:p>
        </p:txBody>
      </p:sp>
      <p:sp>
        <p:nvSpPr>
          <p:cNvPr id="49" name="Скругленный прямоугольник 48">
            <a:hlinkClick r:id="rId49" action="ppaction://hlinksldjump"/>
          </p:cNvPr>
          <p:cNvSpPr/>
          <p:nvPr/>
        </p:nvSpPr>
        <p:spPr>
          <a:xfrm>
            <a:off x="6540571" y="4713456"/>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48</a:t>
            </a:r>
          </a:p>
        </p:txBody>
      </p:sp>
      <p:sp>
        <p:nvSpPr>
          <p:cNvPr id="50" name="Скругленный прямоугольник 49">
            <a:hlinkClick r:id="rId50" action="ppaction://hlinksldjump"/>
          </p:cNvPr>
          <p:cNvSpPr/>
          <p:nvPr/>
        </p:nvSpPr>
        <p:spPr>
          <a:xfrm>
            <a:off x="7380312" y="47036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49</a:t>
            </a:r>
          </a:p>
        </p:txBody>
      </p:sp>
      <p:sp>
        <p:nvSpPr>
          <p:cNvPr id="51" name="Скругленный прямоугольник 50">
            <a:hlinkClick r:id="rId51" action="ppaction://hlinksldjump"/>
          </p:cNvPr>
          <p:cNvSpPr/>
          <p:nvPr/>
        </p:nvSpPr>
        <p:spPr>
          <a:xfrm>
            <a:off x="8277804" y="47036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50</a:t>
            </a:r>
          </a:p>
        </p:txBody>
      </p:sp>
      <p:sp>
        <p:nvSpPr>
          <p:cNvPr id="52" name="Скругленный прямоугольник 51">
            <a:hlinkClick r:id="rId52" action="ppaction://hlinksldjump"/>
          </p:cNvPr>
          <p:cNvSpPr/>
          <p:nvPr/>
        </p:nvSpPr>
        <p:spPr>
          <a:xfrm>
            <a:off x="211122" y="5824800"/>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51</a:t>
            </a:r>
          </a:p>
        </p:txBody>
      </p:sp>
      <p:sp>
        <p:nvSpPr>
          <p:cNvPr id="53" name="Скругленный прямоугольник 52">
            <a:hlinkClick r:id="rId53" action="ppaction://hlinksldjump"/>
          </p:cNvPr>
          <p:cNvSpPr/>
          <p:nvPr/>
        </p:nvSpPr>
        <p:spPr>
          <a:xfrm>
            <a:off x="1062552" y="580526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52</a:t>
            </a:r>
          </a:p>
        </p:txBody>
      </p:sp>
      <p:sp>
        <p:nvSpPr>
          <p:cNvPr id="54" name="Скругленный прямоугольник 53">
            <a:hlinkClick r:id="rId54" action="ppaction://hlinksldjump"/>
          </p:cNvPr>
          <p:cNvSpPr/>
          <p:nvPr/>
        </p:nvSpPr>
        <p:spPr>
          <a:xfrm>
            <a:off x="2098716" y="5799792"/>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53</a:t>
            </a:r>
          </a:p>
        </p:txBody>
      </p:sp>
      <p:sp>
        <p:nvSpPr>
          <p:cNvPr id="55" name="Скругленный прямоугольник 54">
            <a:hlinkClick r:id="rId55" action="ppaction://hlinksldjump"/>
          </p:cNvPr>
          <p:cNvSpPr/>
          <p:nvPr/>
        </p:nvSpPr>
        <p:spPr>
          <a:xfrm>
            <a:off x="3037582" y="580526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54</a:t>
            </a:r>
          </a:p>
        </p:txBody>
      </p:sp>
      <p:sp>
        <p:nvSpPr>
          <p:cNvPr id="56" name="Скругленный прямоугольник 55">
            <a:hlinkClick r:id="rId56" action="ppaction://hlinksldjump"/>
          </p:cNvPr>
          <p:cNvSpPr/>
          <p:nvPr/>
        </p:nvSpPr>
        <p:spPr>
          <a:xfrm>
            <a:off x="3917167" y="5805264"/>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55</a:t>
            </a:r>
          </a:p>
        </p:txBody>
      </p:sp>
      <p:sp>
        <p:nvSpPr>
          <p:cNvPr id="57" name="Скругленный прямоугольник 56">
            <a:hlinkClick r:id="rId57" action="ppaction://hlinksldjump"/>
          </p:cNvPr>
          <p:cNvSpPr/>
          <p:nvPr/>
        </p:nvSpPr>
        <p:spPr>
          <a:xfrm>
            <a:off x="4788024" y="57704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56</a:t>
            </a:r>
          </a:p>
        </p:txBody>
      </p:sp>
      <p:sp>
        <p:nvSpPr>
          <p:cNvPr id="58" name="Скругленный прямоугольник 57">
            <a:hlinkClick r:id="rId58" action="ppaction://hlinksldjump"/>
          </p:cNvPr>
          <p:cNvSpPr/>
          <p:nvPr/>
        </p:nvSpPr>
        <p:spPr>
          <a:xfrm>
            <a:off x="5652120" y="57704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57</a:t>
            </a:r>
          </a:p>
        </p:txBody>
      </p:sp>
      <p:sp>
        <p:nvSpPr>
          <p:cNvPr id="59" name="Скругленный прямоугольник 58">
            <a:hlinkClick r:id="rId59" action="ppaction://hlinksldjump"/>
          </p:cNvPr>
          <p:cNvSpPr/>
          <p:nvPr/>
        </p:nvSpPr>
        <p:spPr>
          <a:xfrm>
            <a:off x="6516216" y="57704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58</a:t>
            </a:r>
          </a:p>
        </p:txBody>
      </p:sp>
      <p:sp>
        <p:nvSpPr>
          <p:cNvPr id="60" name="Скругленный прямоугольник 59">
            <a:hlinkClick r:id="rId60" action="ppaction://hlinksldjump"/>
          </p:cNvPr>
          <p:cNvSpPr/>
          <p:nvPr/>
        </p:nvSpPr>
        <p:spPr>
          <a:xfrm>
            <a:off x="7380312" y="5770488"/>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59</a:t>
            </a:r>
          </a:p>
        </p:txBody>
      </p:sp>
      <p:sp>
        <p:nvSpPr>
          <p:cNvPr id="61" name="Скругленный прямоугольник 60">
            <a:hlinkClick r:id="rId61" action="ppaction://hlinksldjump"/>
          </p:cNvPr>
          <p:cNvSpPr/>
          <p:nvPr/>
        </p:nvSpPr>
        <p:spPr>
          <a:xfrm>
            <a:off x="8292360" y="5749776"/>
            <a:ext cx="745092" cy="914400"/>
          </a:xfrm>
          <a:prstGeom prst="roundRec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ru-RU" sz="2400" b="1" dirty="0">
                <a:solidFill>
                  <a:srgbClr val="002060"/>
                </a:solidFill>
                <a:latin typeface="Cambria" panose="02040503050406030204" pitchFamily="18" charset="0"/>
              </a:rPr>
              <a:t>60</a:t>
            </a:r>
          </a:p>
        </p:txBody>
      </p:sp>
      <p:sp>
        <p:nvSpPr>
          <p:cNvPr id="62" name="Прямоугольник 61">
            <a:extLst>
              <a:ext uri="{FF2B5EF4-FFF2-40B4-BE49-F238E27FC236}">
                <a16:creationId xmlns:a16="http://schemas.microsoft.com/office/drawing/2014/main" id="{23013C68-AC39-D658-1919-C2EB8F040EB0}"/>
              </a:ext>
            </a:extLst>
          </p:cNvPr>
          <p:cNvSpPr/>
          <p:nvPr/>
        </p:nvSpPr>
        <p:spPr>
          <a:xfrm>
            <a:off x="0" y="0"/>
            <a:ext cx="9144000"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3" name="Picture 4" descr="Picture background">
            <a:extLst>
              <a:ext uri="{FF2B5EF4-FFF2-40B4-BE49-F238E27FC236}">
                <a16:creationId xmlns:a16="http://schemas.microsoft.com/office/drawing/2014/main" id="{C99B2A0C-0A38-6CBE-07A1-09D2C6649C38}"/>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81396" y="106701"/>
            <a:ext cx="8941500" cy="44707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24" name="Прямоугольник 1023">
            <a:extLst>
              <a:ext uri="{FF2B5EF4-FFF2-40B4-BE49-F238E27FC236}">
                <a16:creationId xmlns:a16="http://schemas.microsoft.com/office/drawing/2014/main" id="{9BF412FB-333B-68AA-FC10-DA30BCFC8058}"/>
              </a:ext>
            </a:extLst>
          </p:cNvPr>
          <p:cNvSpPr/>
          <p:nvPr/>
        </p:nvSpPr>
        <p:spPr>
          <a:xfrm>
            <a:off x="1619673" y="4851157"/>
            <a:ext cx="6257986" cy="1077218"/>
          </a:xfrm>
          <a:prstGeom prst="rect">
            <a:avLst/>
          </a:prstGeom>
        </p:spPr>
        <p:txBody>
          <a:bodyPr wrap="square">
            <a:spAutoFit/>
          </a:bodyPr>
          <a:lstStyle/>
          <a:p>
            <a:pPr algn="ctr"/>
            <a:r>
              <a:rPr lang="ru-RU" sz="3200" b="1" i="1" dirty="0">
                <a:solidFill>
                  <a:srgbClr val="002060"/>
                </a:solidFill>
                <a:latin typeface="Calibri" panose="020F0502020204030204" pitchFamily="34" charset="0"/>
              </a:rPr>
              <a:t>Культура России </a:t>
            </a:r>
          </a:p>
          <a:p>
            <a:pPr algn="ctr"/>
            <a:r>
              <a:rPr lang="ru-RU" sz="3200" b="1" i="1" dirty="0">
                <a:solidFill>
                  <a:srgbClr val="002060"/>
                </a:solidFill>
                <a:latin typeface="Calibri" panose="020F0502020204030204" pitchFamily="34" charset="0"/>
              </a:rPr>
              <a:t>второй половины XIX века.</a:t>
            </a:r>
            <a:endParaRPr lang="ru-RU" sz="3200" i="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46514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2"/>
                                        </p:tgtEl>
                                      </p:cBhvr>
                                    </p:animEffect>
                                    <p:set>
                                      <p:cBhvr>
                                        <p:cTn id="7" dur="1" fill="hold">
                                          <p:stCondLst>
                                            <p:cond delay="499"/>
                                          </p:stCondLst>
                                        </p:cTn>
                                        <p:tgtEl>
                                          <p:spTgt spid="6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3"/>
                                        </p:tgtEl>
                                      </p:cBhvr>
                                    </p:animEffect>
                                    <p:set>
                                      <p:cBhvr>
                                        <p:cTn id="10" dur="1" fill="hold">
                                          <p:stCondLst>
                                            <p:cond delay="499"/>
                                          </p:stCondLst>
                                        </p:cTn>
                                        <p:tgtEl>
                                          <p:spTgt spid="6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24"/>
                                        </p:tgtEl>
                                      </p:cBhvr>
                                    </p:animEffect>
                                    <p:set>
                                      <p:cBhvr>
                                        <p:cTn id="13" dur="1" fill="hold">
                                          <p:stCondLst>
                                            <p:cond delay="499"/>
                                          </p:stCondLst>
                                        </p:cTn>
                                        <p:tgtEl>
                                          <p:spTgt spid="10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8" restart="whenNotActive" fill="hold" evtFilter="cancelBubble" nodeType="interactiveSeq">
                <p:stCondLst>
                  <p:cond evt="onClick" delay="0">
                    <p:tgtEl>
                      <p:spTgt spid="1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3"/>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8" restart="whenNotActive" fill="hold" evtFilter="cancelBubble" nodeType="interactiveSeq">
                <p:stCondLst>
                  <p:cond evt="onClick" delay="0">
                    <p:tgtEl>
                      <p:spTgt spid="16"/>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04" restart="whenNotActive" fill="hold" evtFilter="cancelBubble" nodeType="interactiveSeq">
                <p:stCondLst>
                  <p:cond evt="onClick" delay="0">
                    <p:tgtEl>
                      <p:spTgt spid="17"/>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17"/>
                                        </p:tgtEl>
                                      </p:cBhvr>
                                    </p:animEffect>
                                    <p:set>
                                      <p:cBhvr>
                                        <p:cTn id="10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18"/>
                                        </p:tgtEl>
                                      </p:cBhvr>
                                    </p:animEffect>
                                    <p:set>
                                      <p:cBhvr>
                                        <p:cTn id="11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6" restart="whenNotActive" fill="hold" evtFilter="cancelBubble" nodeType="interactiveSeq">
                <p:stCondLst>
                  <p:cond evt="onClick" delay="0">
                    <p:tgtEl>
                      <p:spTgt spid="19"/>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19"/>
                                        </p:tgtEl>
                                      </p:cBhvr>
                                    </p:animEffect>
                                    <p:set>
                                      <p:cBhvr>
                                        <p:cTn id="12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2" restart="whenNotActive" fill="hold" evtFilter="cancelBubble" nodeType="interactiveSeq">
                <p:stCondLst>
                  <p:cond evt="onClick" delay="0">
                    <p:tgtEl>
                      <p:spTgt spid="20"/>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20"/>
                                        </p:tgtEl>
                                      </p:cBhvr>
                                    </p:animEffect>
                                    <p:set>
                                      <p:cBhvr>
                                        <p:cTn id="12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28" restart="whenNotActive" fill="hold" evtFilter="cancelBubble" nodeType="interactiveSeq">
                <p:stCondLst>
                  <p:cond evt="onClick" delay="0">
                    <p:tgtEl>
                      <p:spTgt spid="21"/>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21"/>
                                        </p:tgtEl>
                                      </p:cBhvr>
                                    </p:animEffect>
                                    <p:set>
                                      <p:cBhvr>
                                        <p:cTn id="1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4" restart="whenNotActive" fill="hold" evtFilter="cancelBubble" nodeType="interactiveSeq">
                <p:stCondLst>
                  <p:cond evt="onClick" delay="0">
                    <p:tgtEl>
                      <p:spTgt spid="22"/>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22"/>
                                        </p:tgtEl>
                                      </p:cBhvr>
                                    </p:animEffect>
                                    <p:set>
                                      <p:cBhvr>
                                        <p:cTn id="13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3"/>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23"/>
                                        </p:tgtEl>
                                      </p:cBhvr>
                                    </p:animEffect>
                                    <p:set>
                                      <p:cBhvr>
                                        <p:cTn id="14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24"/>
                                        </p:tgtEl>
                                      </p:cBhvr>
                                    </p:animEffect>
                                    <p:set>
                                      <p:cBhvr>
                                        <p:cTn id="15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25"/>
                                        </p:tgtEl>
                                      </p:cBhvr>
                                    </p:animEffect>
                                    <p:set>
                                      <p:cBhvr>
                                        <p:cTn id="15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26"/>
                                        </p:tgtEl>
                                      </p:cBhvr>
                                    </p:animEffect>
                                    <p:set>
                                      <p:cBhvr>
                                        <p:cTn id="16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4" restart="whenNotActive" fill="hold" evtFilter="cancelBubble" nodeType="interactiveSeq">
                <p:stCondLst>
                  <p:cond evt="onClick" delay="0">
                    <p:tgtEl>
                      <p:spTgt spid="2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27"/>
                                        </p:tgtEl>
                                      </p:cBhvr>
                                    </p:animEffect>
                                    <p:set>
                                      <p:cBhvr>
                                        <p:cTn id="16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70" restart="whenNotActive" fill="hold" evtFilter="cancelBubble" nodeType="interactiveSeq">
                <p:stCondLst>
                  <p:cond evt="onClick" delay="0">
                    <p:tgtEl>
                      <p:spTgt spid="28"/>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28"/>
                                        </p:tgtEl>
                                      </p:cBhvr>
                                    </p:animEffect>
                                    <p:set>
                                      <p:cBhvr>
                                        <p:cTn id="17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6" restart="whenNotActive" fill="hold" evtFilter="cancelBubble" nodeType="interactiveSeq">
                <p:stCondLst>
                  <p:cond evt="onClick" delay="0">
                    <p:tgtEl>
                      <p:spTgt spid="29"/>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29"/>
                                        </p:tgtEl>
                                      </p:cBhvr>
                                    </p:animEffect>
                                    <p:set>
                                      <p:cBhvr>
                                        <p:cTn id="18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82" restart="whenNotActive" fill="hold" evtFilter="cancelBubble" nodeType="interactiveSeq">
                <p:stCondLst>
                  <p:cond evt="onClick" delay="0">
                    <p:tgtEl>
                      <p:spTgt spid="3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30"/>
                                        </p:tgtEl>
                                      </p:cBhvr>
                                    </p:animEffect>
                                    <p:set>
                                      <p:cBhvr>
                                        <p:cTn id="18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88" restart="whenNotActive" fill="hold" evtFilter="cancelBubble" nodeType="interactiveSeq">
                <p:stCondLst>
                  <p:cond evt="onClick" delay="0">
                    <p:tgtEl>
                      <p:spTgt spid="31"/>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31"/>
                                        </p:tgtEl>
                                      </p:cBhvr>
                                    </p:animEffect>
                                    <p:set>
                                      <p:cBhvr>
                                        <p:cTn id="19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94" restart="whenNotActive" fill="hold" evtFilter="cancelBubble" nodeType="interactiveSeq">
                <p:stCondLst>
                  <p:cond evt="onClick" delay="0">
                    <p:tgtEl>
                      <p:spTgt spid="32"/>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32"/>
                                        </p:tgtEl>
                                      </p:cBhvr>
                                    </p:animEffect>
                                    <p:set>
                                      <p:cBhvr>
                                        <p:cTn id="19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00" restart="whenNotActive" fill="hold" evtFilter="cancelBubble" nodeType="interactiveSeq">
                <p:stCondLst>
                  <p:cond evt="onClick" delay="0">
                    <p:tgtEl>
                      <p:spTgt spid="33"/>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33"/>
                                        </p:tgtEl>
                                      </p:cBhvr>
                                    </p:animEffect>
                                    <p:set>
                                      <p:cBhvr>
                                        <p:cTn id="20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06" restart="whenNotActive" fill="hold" evtFilter="cancelBubble" nodeType="interactiveSeq">
                <p:stCondLst>
                  <p:cond evt="onClick" delay="0">
                    <p:tgtEl>
                      <p:spTgt spid="34"/>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34"/>
                                        </p:tgtEl>
                                      </p:cBhvr>
                                    </p:animEffect>
                                    <p:set>
                                      <p:cBhvr>
                                        <p:cTn id="21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12" restart="whenNotActive" fill="hold" evtFilter="cancelBubble" nodeType="interactiveSeq">
                <p:stCondLst>
                  <p:cond evt="onClick" delay="0">
                    <p:tgtEl>
                      <p:spTgt spid="35"/>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35"/>
                                        </p:tgtEl>
                                      </p:cBhvr>
                                    </p:animEffect>
                                    <p:set>
                                      <p:cBhvr>
                                        <p:cTn id="21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18" restart="whenNotActive" fill="hold" evtFilter="cancelBubble" nodeType="interactiveSeq">
                <p:stCondLst>
                  <p:cond evt="onClick" delay="0">
                    <p:tgtEl>
                      <p:spTgt spid="36"/>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36"/>
                                        </p:tgtEl>
                                      </p:cBhvr>
                                    </p:animEffect>
                                    <p:set>
                                      <p:cBhvr>
                                        <p:cTn id="22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4" restart="whenNotActive" fill="hold" evtFilter="cancelBubble" nodeType="interactiveSeq">
                <p:stCondLst>
                  <p:cond evt="onClick" delay="0">
                    <p:tgtEl>
                      <p:spTgt spid="37"/>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37"/>
                                        </p:tgtEl>
                                      </p:cBhvr>
                                    </p:animEffect>
                                    <p:set>
                                      <p:cBhvr>
                                        <p:cTn id="22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30" restart="whenNotActive" fill="hold" evtFilter="cancelBubble" nodeType="interactiveSeq">
                <p:stCondLst>
                  <p:cond evt="onClick" delay="0">
                    <p:tgtEl>
                      <p:spTgt spid="38"/>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38"/>
                                        </p:tgtEl>
                                      </p:cBhvr>
                                    </p:animEffect>
                                    <p:set>
                                      <p:cBhvr>
                                        <p:cTn id="23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36" restart="whenNotActive" fill="hold" evtFilter="cancelBubble" nodeType="interactiveSeq">
                <p:stCondLst>
                  <p:cond evt="onClick" delay="0">
                    <p:tgtEl>
                      <p:spTgt spid="39"/>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39"/>
                                        </p:tgtEl>
                                      </p:cBhvr>
                                    </p:animEffect>
                                    <p:set>
                                      <p:cBhvr>
                                        <p:cTn id="24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42" restart="whenNotActive" fill="hold" evtFilter="cancelBubble" nodeType="interactiveSeq">
                <p:stCondLst>
                  <p:cond evt="onClick" delay="0">
                    <p:tgtEl>
                      <p:spTgt spid="40"/>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40"/>
                                        </p:tgtEl>
                                      </p:cBhvr>
                                    </p:animEffect>
                                    <p:set>
                                      <p:cBhvr>
                                        <p:cTn id="24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48" restart="whenNotActive" fill="hold" evtFilter="cancelBubble" nodeType="interactiveSeq">
                <p:stCondLst>
                  <p:cond evt="onClick" delay="0">
                    <p:tgtEl>
                      <p:spTgt spid="41"/>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41"/>
                                        </p:tgtEl>
                                      </p:cBhvr>
                                    </p:animEffect>
                                    <p:set>
                                      <p:cBhvr>
                                        <p:cTn id="25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54" restart="whenNotActive" fill="hold" evtFilter="cancelBubble" nodeType="interactiveSeq">
                <p:stCondLst>
                  <p:cond evt="onClick" delay="0">
                    <p:tgtEl>
                      <p:spTgt spid="42"/>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42"/>
                                        </p:tgtEl>
                                      </p:cBhvr>
                                    </p:animEffect>
                                    <p:set>
                                      <p:cBhvr>
                                        <p:cTn id="2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60" restart="whenNotActive" fill="hold" evtFilter="cancelBubble" nodeType="interactiveSeq">
                <p:stCondLst>
                  <p:cond evt="onClick" delay="0">
                    <p:tgtEl>
                      <p:spTgt spid="43"/>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43"/>
                                        </p:tgtEl>
                                      </p:cBhvr>
                                    </p:animEffect>
                                    <p:set>
                                      <p:cBhvr>
                                        <p:cTn id="26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6" restart="whenNotActive" fill="hold" evtFilter="cancelBubble" nodeType="interactiveSeq">
                <p:stCondLst>
                  <p:cond evt="onClick" delay="0">
                    <p:tgtEl>
                      <p:spTgt spid="44"/>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44"/>
                                        </p:tgtEl>
                                      </p:cBhvr>
                                    </p:animEffect>
                                    <p:set>
                                      <p:cBhvr>
                                        <p:cTn id="27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72" restart="whenNotActive" fill="hold" evtFilter="cancelBubble" nodeType="interactiveSeq">
                <p:stCondLst>
                  <p:cond evt="onClick" delay="0">
                    <p:tgtEl>
                      <p:spTgt spid="45"/>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45"/>
                                        </p:tgtEl>
                                      </p:cBhvr>
                                    </p:animEffect>
                                    <p:set>
                                      <p:cBhvr>
                                        <p:cTn id="27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78" restart="whenNotActive" fill="hold" evtFilter="cancelBubble" nodeType="interactiveSeq">
                <p:stCondLst>
                  <p:cond evt="onClick" delay="0">
                    <p:tgtEl>
                      <p:spTgt spid="46"/>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46"/>
                                        </p:tgtEl>
                                      </p:cBhvr>
                                    </p:animEffect>
                                    <p:set>
                                      <p:cBhvr>
                                        <p:cTn id="2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84" restart="whenNotActive" fill="hold" evtFilter="cancelBubble" nodeType="interactiveSeq">
                <p:stCondLst>
                  <p:cond evt="onClick" delay="0">
                    <p:tgtEl>
                      <p:spTgt spid="47"/>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47"/>
                                        </p:tgtEl>
                                      </p:cBhvr>
                                    </p:animEffect>
                                    <p:set>
                                      <p:cBhvr>
                                        <p:cTn id="28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90" restart="whenNotActive" fill="hold" evtFilter="cancelBubble" nodeType="interactiveSeq">
                <p:stCondLst>
                  <p:cond evt="onClick" delay="0">
                    <p:tgtEl>
                      <p:spTgt spid="48"/>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48"/>
                                        </p:tgtEl>
                                      </p:cBhvr>
                                    </p:animEffect>
                                    <p:set>
                                      <p:cBhvr>
                                        <p:cTn id="29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96" restart="whenNotActive" fill="hold" evtFilter="cancelBubble" nodeType="interactiveSeq">
                <p:stCondLst>
                  <p:cond evt="onClick" delay="0">
                    <p:tgtEl>
                      <p:spTgt spid="49"/>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49"/>
                                        </p:tgtEl>
                                      </p:cBhvr>
                                    </p:animEffect>
                                    <p:set>
                                      <p:cBhvr>
                                        <p:cTn id="30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02" restart="whenNotActive" fill="hold" evtFilter="cancelBubble" nodeType="interactiveSeq">
                <p:stCondLst>
                  <p:cond evt="onClick" delay="0">
                    <p:tgtEl>
                      <p:spTgt spid="50"/>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50"/>
                                        </p:tgtEl>
                                      </p:cBhvr>
                                    </p:animEffect>
                                    <p:set>
                                      <p:cBhvr>
                                        <p:cTn id="30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08" restart="whenNotActive" fill="hold" evtFilter="cancelBubble" nodeType="interactiveSeq">
                <p:stCondLst>
                  <p:cond evt="onClick" delay="0">
                    <p:tgtEl>
                      <p:spTgt spid="51"/>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51"/>
                                        </p:tgtEl>
                                      </p:cBhvr>
                                    </p:animEffect>
                                    <p:set>
                                      <p:cBhvr>
                                        <p:cTn id="31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14" restart="whenNotActive" fill="hold" evtFilter="cancelBubble" nodeType="interactiveSeq">
                <p:stCondLst>
                  <p:cond evt="onClick" delay="0">
                    <p:tgtEl>
                      <p:spTgt spid="52"/>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52"/>
                                        </p:tgtEl>
                                      </p:cBhvr>
                                    </p:animEffect>
                                    <p:set>
                                      <p:cBhvr>
                                        <p:cTn id="31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0" restart="whenNotActive" fill="hold" evtFilter="cancelBubble" nodeType="interactiveSeq">
                <p:stCondLst>
                  <p:cond evt="onClick" delay="0">
                    <p:tgtEl>
                      <p:spTgt spid="53"/>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53"/>
                                        </p:tgtEl>
                                      </p:cBhvr>
                                    </p:animEffect>
                                    <p:set>
                                      <p:cBhvr>
                                        <p:cTn id="32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26" restart="whenNotActive" fill="hold" evtFilter="cancelBubble" nodeType="interactiveSeq">
                <p:stCondLst>
                  <p:cond evt="onClick" delay="0">
                    <p:tgtEl>
                      <p:spTgt spid="54"/>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54"/>
                                        </p:tgtEl>
                                      </p:cBhvr>
                                    </p:animEffect>
                                    <p:set>
                                      <p:cBhvr>
                                        <p:cTn id="33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32" restart="whenNotActive" fill="hold" evtFilter="cancelBubble" nodeType="interactiveSeq">
                <p:stCondLst>
                  <p:cond evt="onClick" delay="0">
                    <p:tgtEl>
                      <p:spTgt spid="55"/>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55"/>
                                        </p:tgtEl>
                                      </p:cBhvr>
                                    </p:animEffect>
                                    <p:set>
                                      <p:cBhvr>
                                        <p:cTn id="33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338" restart="whenNotActive" fill="hold" evtFilter="cancelBubble" nodeType="interactiveSeq">
                <p:stCondLst>
                  <p:cond evt="onClick" delay="0">
                    <p:tgtEl>
                      <p:spTgt spid="56"/>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56"/>
                                        </p:tgtEl>
                                      </p:cBhvr>
                                    </p:animEffect>
                                    <p:set>
                                      <p:cBhvr>
                                        <p:cTn id="34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44" restart="whenNotActive" fill="hold" evtFilter="cancelBubble" nodeType="interactiveSeq">
                <p:stCondLst>
                  <p:cond evt="onClick" delay="0">
                    <p:tgtEl>
                      <p:spTgt spid="57"/>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57"/>
                                        </p:tgtEl>
                                      </p:cBhvr>
                                    </p:animEffect>
                                    <p:set>
                                      <p:cBhvr>
                                        <p:cTn id="3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50" restart="whenNotActive" fill="hold" evtFilter="cancelBubble" nodeType="interactiveSeq">
                <p:stCondLst>
                  <p:cond evt="onClick" delay="0">
                    <p:tgtEl>
                      <p:spTgt spid="58"/>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58"/>
                                        </p:tgtEl>
                                      </p:cBhvr>
                                    </p:animEffect>
                                    <p:set>
                                      <p:cBhvr>
                                        <p:cTn id="3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56" restart="whenNotActive" fill="hold" evtFilter="cancelBubble" nodeType="interactiveSeq">
                <p:stCondLst>
                  <p:cond evt="onClick" delay="0">
                    <p:tgtEl>
                      <p:spTgt spid="59"/>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59"/>
                                        </p:tgtEl>
                                      </p:cBhvr>
                                    </p:animEffect>
                                    <p:set>
                                      <p:cBhvr>
                                        <p:cTn id="361"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62" restart="whenNotActive" fill="hold" evtFilter="cancelBubble" nodeType="interactiveSeq">
                <p:stCondLst>
                  <p:cond evt="onClick" delay="0">
                    <p:tgtEl>
                      <p:spTgt spid="60"/>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60"/>
                                        </p:tgtEl>
                                      </p:cBhvr>
                                    </p:animEffect>
                                    <p:set>
                                      <p:cBhvr>
                                        <p:cTn id="367"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68" restart="whenNotActive" fill="hold" evtFilter="cancelBubble" nodeType="interactiveSeq">
                <p:stCondLst>
                  <p:cond evt="onClick" delay="0">
                    <p:tgtEl>
                      <p:spTgt spid="61"/>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61"/>
                                        </p:tgtEl>
                                      </p:cBhvr>
                                    </p:animEffect>
                                    <p:set>
                                      <p:cBhvr>
                                        <p:cTn id="373"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10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360996" cy="461665"/>
          </a:xfrm>
          <a:prstGeom prst="rect">
            <a:avLst/>
          </a:prstGeom>
        </p:spPr>
        <p:txBody>
          <a:bodyPr wrap="none">
            <a:spAutoFit/>
          </a:bodyPr>
          <a:lstStyle/>
          <a:p>
            <a:r>
              <a:rPr lang="ru-RU" sz="2400" b="1" i="1" dirty="0">
                <a:solidFill>
                  <a:srgbClr val="002060"/>
                </a:solidFill>
                <a:latin typeface="Cambria" panose="02040503050406030204" pitchFamily="18" charset="0"/>
              </a:rPr>
              <a:t>9</a:t>
            </a:r>
            <a:endParaRPr lang="ru-RU" sz="2400" dirty="0">
              <a:latin typeface="Cambria" panose="02040503050406030204" pitchFamily="18" charset="0"/>
            </a:endParaRPr>
          </a:p>
        </p:txBody>
      </p:sp>
      <p:pic>
        <p:nvPicPr>
          <p:cNvPr id="10242" name="Picture 2" descr="https://upload.wikimedia.org/wikipedia/commons/thumb/0/0f/Ivan_IV_by_Antokolsky_by_shakko_01.jpg/800px-Ivan_IV_by_Antokolsky_by_shakko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121" y="1526814"/>
            <a:ext cx="2733703" cy="400799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55575" y="190353"/>
            <a:ext cx="8028893" cy="1200329"/>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скульптор-реалист, создал серию исторических портретов: «Иван Грозный», «Нестор-летописец», «Пётр I», «Ермак». </a:t>
            </a:r>
          </a:p>
        </p:txBody>
      </p:sp>
      <p:sp>
        <p:nvSpPr>
          <p:cNvPr id="5" name="Прямоугольник 4"/>
          <p:cNvSpPr/>
          <p:nvPr/>
        </p:nvSpPr>
        <p:spPr>
          <a:xfrm>
            <a:off x="2445410" y="5972710"/>
            <a:ext cx="4649221" cy="461665"/>
          </a:xfrm>
          <a:prstGeom prst="rect">
            <a:avLst/>
          </a:prstGeom>
        </p:spPr>
        <p:txBody>
          <a:bodyPr wrap="none">
            <a:spAutoFit/>
          </a:bodyPr>
          <a:lstStyle/>
          <a:p>
            <a:r>
              <a:rPr lang="ru-RU" sz="2400" b="1" i="1" dirty="0">
                <a:solidFill>
                  <a:srgbClr val="C00000"/>
                </a:solidFill>
                <a:latin typeface="Calibri" panose="020F0502020204030204" pitchFamily="34" charset="0"/>
              </a:rPr>
              <a:t>Марк Матвеевич </a:t>
            </a:r>
            <a:r>
              <a:rPr lang="ru-RU" sz="2400" b="1" i="1" dirty="0" err="1">
                <a:solidFill>
                  <a:srgbClr val="C00000"/>
                </a:solidFill>
                <a:latin typeface="Calibri" panose="020F0502020204030204" pitchFamily="34" charset="0"/>
              </a:rPr>
              <a:t>Антокольский</a:t>
            </a:r>
            <a:endParaRPr lang="ru-RU" sz="2400" b="1" i="1" dirty="0">
              <a:solidFill>
                <a:srgbClr val="C00000"/>
              </a:solidFill>
              <a:latin typeface="Calibri" panose="020F0502020204030204" pitchFamily="34" charset="0"/>
            </a:endParaRPr>
          </a:p>
        </p:txBody>
      </p:sp>
      <p:pic>
        <p:nvPicPr>
          <p:cNvPr id="10248" name="Picture 8" descr="http://spbfotos.ru/data/media/18/DSC_7911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564926"/>
            <a:ext cx="2736304" cy="398583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s://i2.wp.com/b1.culture.ru/c/8166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2467" y="1519460"/>
            <a:ext cx="2825514" cy="3985835"/>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ttp://xn-----6kcbbfljec5aacglpidjyhbmpcf2anpqi6a.xn--p1ai/media/274/conversions/previe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0366" y="195095"/>
            <a:ext cx="4457898" cy="553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5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242"/>
                                        </p:tgtEl>
                                      </p:cBhvr>
                                    </p:animEffect>
                                    <p:set>
                                      <p:cBhvr>
                                        <p:cTn id="10" dur="1" fill="hold">
                                          <p:stCondLst>
                                            <p:cond delay="499"/>
                                          </p:stCondLst>
                                        </p:cTn>
                                        <p:tgtEl>
                                          <p:spTgt spid="1024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252"/>
                                        </p:tgtEl>
                                      </p:cBhvr>
                                    </p:animEffect>
                                    <p:set>
                                      <p:cBhvr>
                                        <p:cTn id="13" dur="1" fill="hold">
                                          <p:stCondLst>
                                            <p:cond delay="499"/>
                                          </p:stCondLst>
                                        </p:cTn>
                                        <p:tgtEl>
                                          <p:spTgt spid="10252"/>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0254"/>
                                        </p:tgtEl>
                                        <p:attrNameLst>
                                          <p:attrName>style.visibility</p:attrName>
                                        </p:attrNameLst>
                                      </p:cBhvr>
                                      <p:to>
                                        <p:strVal val="visible"/>
                                      </p:to>
                                    </p:set>
                                    <p:animEffect transition="in" filter="fade">
                                      <p:cBhvr>
                                        <p:cTn id="16" dur="500"/>
                                        <p:tgtEl>
                                          <p:spTgt spid="102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10</a:t>
            </a:r>
            <a:endParaRPr lang="ru-RU" sz="2400" dirty="0">
              <a:latin typeface="Cambria" panose="02040503050406030204" pitchFamily="18" charset="0"/>
            </a:endParaRPr>
          </a:p>
        </p:txBody>
      </p:sp>
      <p:sp>
        <p:nvSpPr>
          <p:cNvPr id="4" name="Прямоугольник 3"/>
          <p:cNvSpPr/>
          <p:nvPr/>
        </p:nvSpPr>
        <p:spPr>
          <a:xfrm>
            <a:off x="526552" y="1484784"/>
            <a:ext cx="8311805" cy="193899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Опера  русского композитора Александра Порфирьевича Бородина. Сюжетом для оперы послужил памятник древнерусской литературы «Слово о полку Игореве», рассказывающий о неудачном походе новгород-северского князя  Игоря против половцев. </a:t>
            </a:r>
          </a:p>
        </p:txBody>
      </p:sp>
      <p:pic>
        <p:nvPicPr>
          <p:cNvPr id="11268" name="Picture 4" descr="https://www.syl.ru/misc/i/ai/359973/2148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20" y="799443"/>
            <a:ext cx="8311805" cy="524866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779912" y="6208273"/>
            <a:ext cx="2249334" cy="461665"/>
          </a:xfrm>
          <a:prstGeom prst="rect">
            <a:avLst/>
          </a:prstGeom>
        </p:spPr>
        <p:txBody>
          <a:bodyPr wrap="none">
            <a:spAutoFit/>
          </a:bodyPr>
          <a:lstStyle/>
          <a:p>
            <a:r>
              <a:rPr lang="ru-RU" sz="2400" b="1" i="1" dirty="0">
                <a:solidFill>
                  <a:srgbClr val="C00000"/>
                </a:solidFill>
                <a:latin typeface="Calibri" panose="020F0502020204030204" pitchFamily="34" charset="0"/>
              </a:rPr>
              <a:t>«Князь Игорь».</a:t>
            </a:r>
          </a:p>
        </p:txBody>
      </p:sp>
    </p:spTree>
    <p:extLst>
      <p:ext uri="{BB962C8B-B14F-4D97-AF65-F5344CB8AC3E}">
        <p14:creationId xmlns:p14="http://schemas.microsoft.com/office/powerpoint/2010/main" val="17510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fade">
                                      <p:cBhvr>
                                        <p:cTn id="10"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11</a:t>
            </a:r>
            <a:endParaRPr lang="ru-RU" sz="2400" dirty="0">
              <a:latin typeface="Cambria" panose="02040503050406030204" pitchFamily="18" charset="0"/>
            </a:endParaRPr>
          </a:p>
        </p:txBody>
      </p:sp>
      <p:sp>
        <p:nvSpPr>
          <p:cNvPr id="4" name="Прямоугольник 3"/>
          <p:cNvSpPr/>
          <p:nvPr/>
        </p:nvSpPr>
        <p:spPr>
          <a:xfrm>
            <a:off x="496685" y="1504433"/>
            <a:ext cx="8408809" cy="193899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Русская деревянная расписная кукла появилась в 1890-х гг. - стала символом народной России. Первая деревянная расписная кукла была создана мастером токарного дела Василием </a:t>
            </a:r>
            <a:r>
              <a:rPr lang="ru-RU" sz="2400" b="1" i="1" dirty="0" err="1">
                <a:solidFill>
                  <a:srgbClr val="002060"/>
                </a:solidFill>
                <a:latin typeface="Calibri" panose="020F0502020204030204" pitchFamily="34" charset="0"/>
              </a:rPr>
              <a:t>Звёздочкиным</a:t>
            </a:r>
            <a:r>
              <a:rPr lang="ru-RU" sz="2400" b="1" i="1" dirty="0">
                <a:solidFill>
                  <a:srgbClr val="002060"/>
                </a:solidFill>
                <a:latin typeface="Calibri" panose="020F0502020204030204" pitchFamily="34" charset="0"/>
              </a:rPr>
              <a:t> по эскизам профессионального художника Сергея Милютина. </a:t>
            </a:r>
          </a:p>
        </p:txBody>
      </p:sp>
      <p:pic>
        <p:nvPicPr>
          <p:cNvPr id="12290" name="Picture 2" descr="http://img1.liveinternet.ru/images/attach/c/1/50/827/50827146_250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85" y="908720"/>
            <a:ext cx="8401893" cy="473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32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12</a:t>
            </a:r>
            <a:endParaRPr lang="ru-RU" sz="2400" dirty="0">
              <a:latin typeface="Cambria" panose="02040503050406030204" pitchFamily="18" charset="0"/>
            </a:endParaRPr>
          </a:p>
        </p:txBody>
      </p:sp>
      <p:sp>
        <p:nvSpPr>
          <p:cNvPr id="4" name="Прямоугольник 3"/>
          <p:cNvSpPr/>
          <p:nvPr/>
        </p:nvSpPr>
        <p:spPr>
          <a:xfrm>
            <a:off x="644831" y="1700808"/>
            <a:ext cx="8165524" cy="156966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Монумент, воздвигнутый в Великом Новгороде в 1862 г. в честь легендарного призвания варягов на Русь. Авторами проекта памятника являются скульпторы Михаил Микешин, Иван Шредер и архитектор Виктор Гартман.</a:t>
            </a:r>
          </a:p>
        </p:txBody>
      </p:sp>
      <p:sp>
        <p:nvSpPr>
          <p:cNvPr id="5" name="Прямоугольник 4"/>
          <p:cNvSpPr/>
          <p:nvPr/>
        </p:nvSpPr>
        <p:spPr>
          <a:xfrm>
            <a:off x="2015561" y="6195091"/>
            <a:ext cx="4896853" cy="461665"/>
          </a:xfrm>
          <a:prstGeom prst="rect">
            <a:avLst/>
          </a:prstGeom>
        </p:spPr>
        <p:txBody>
          <a:bodyPr wrap="none">
            <a:spAutoFit/>
          </a:bodyPr>
          <a:lstStyle/>
          <a:p>
            <a:r>
              <a:rPr lang="vi-VN" sz="2400" b="1" i="1" dirty="0">
                <a:solidFill>
                  <a:srgbClr val="C00000"/>
                </a:solidFill>
                <a:latin typeface="Calibri" panose="020F0502020204030204" pitchFamily="34" charset="0"/>
              </a:rPr>
              <a:t>Памятник </a:t>
            </a:r>
            <a:r>
              <a:rPr lang="ru-RU" sz="2400" b="1" i="1" dirty="0">
                <a:solidFill>
                  <a:srgbClr val="C00000"/>
                </a:solidFill>
                <a:latin typeface="Calibri" panose="020F0502020204030204" pitchFamily="34" charset="0"/>
              </a:rPr>
              <a:t>«</a:t>
            </a:r>
            <a:r>
              <a:rPr lang="vi-VN" sz="2400" b="1" i="1" dirty="0">
                <a:solidFill>
                  <a:srgbClr val="C00000"/>
                </a:solidFill>
                <a:latin typeface="Calibri" panose="020F0502020204030204" pitchFamily="34" charset="0"/>
              </a:rPr>
              <a:t>Тысячелети</a:t>
            </a:r>
            <a:r>
              <a:rPr lang="ru-RU" sz="2400" b="1" i="1" dirty="0">
                <a:solidFill>
                  <a:srgbClr val="C00000"/>
                </a:solidFill>
                <a:latin typeface="Calibri" panose="020F0502020204030204" pitchFamily="34" charset="0"/>
              </a:rPr>
              <a:t>е</a:t>
            </a:r>
            <a:r>
              <a:rPr lang="vi-VN" sz="2400" b="1" i="1" dirty="0">
                <a:solidFill>
                  <a:srgbClr val="C00000"/>
                </a:solidFill>
                <a:latin typeface="Calibri" panose="020F0502020204030204" pitchFamily="34" charset="0"/>
              </a:rPr>
              <a:t> России</a:t>
            </a:r>
            <a:r>
              <a:rPr lang="ru-RU" sz="2400" b="1" i="1" dirty="0">
                <a:solidFill>
                  <a:srgbClr val="C00000"/>
                </a:solidFill>
                <a:latin typeface="Calibri" panose="020F0502020204030204" pitchFamily="34" charset="0"/>
              </a:rPr>
              <a:t>».</a:t>
            </a:r>
            <a:endParaRPr lang="ru-RU" sz="2400" i="1" dirty="0">
              <a:solidFill>
                <a:srgbClr val="C00000"/>
              </a:solidFill>
              <a:latin typeface="Calibri" panose="020F0502020204030204"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63" y="188640"/>
            <a:ext cx="4628169" cy="577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32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500"/>
                                        <p:tgtEl>
                                          <p:spTgt spid="102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13</a:t>
            </a:r>
            <a:endParaRPr lang="ru-RU" sz="2400" dirty="0">
              <a:latin typeface="Cambria" panose="02040503050406030204" pitchFamily="18" charset="0"/>
            </a:endParaRPr>
          </a:p>
        </p:txBody>
      </p:sp>
      <p:sp>
        <p:nvSpPr>
          <p:cNvPr id="4" name="Прямоугольник 3"/>
          <p:cNvSpPr/>
          <p:nvPr/>
        </p:nvSpPr>
        <p:spPr>
          <a:xfrm>
            <a:off x="644831" y="871152"/>
            <a:ext cx="8296239" cy="4893647"/>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Роман Федора Михайловича Достоевского. Идея создания романа связана с пребыванием Достоевского на каторге, в ссылке – за участие в кружке Петрашевского. </a:t>
            </a:r>
          </a:p>
          <a:p>
            <a:pPr algn="just"/>
            <a:r>
              <a:rPr lang="ru-RU" sz="2400" b="1" i="1" dirty="0">
                <a:solidFill>
                  <a:srgbClr val="002060"/>
                </a:solidFill>
                <a:latin typeface="Calibri" panose="020F0502020204030204" pitchFamily="34" charset="0"/>
              </a:rPr>
              <a:t>Главный герой молодой человек Родион Раскольников, который от нищеты вынужден бросить учебу. Раскольникова отличают гордость, ум, бескорыстность. Однако жизненные трудности оборачивают ум героя против него, ведь Раскольников хочет достичь всего и сразу. Родион перекладывает ответственность за существующую социальную несправедливость на старуху, у которой арендует комнату. В результате Раскольников совершает преступление, которое дает толчок развитию повествования. </a:t>
            </a:r>
          </a:p>
        </p:txBody>
      </p:sp>
      <p:pic>
        <p:nvPicPr>
          <p:cNvPr id="3076" name="Picture 4" descr="https://fiction-books.ru/img/10148076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28333"/>
            <a:ext cx="3944445" cy="617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32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14</a:t>
            </a:r>
            <a:endParaRPr lang="ru-RU" sz="2400" dirty="0">
              <a:latin typeface="Cambria" panose="02040503050406030204" pitchFamily="18" charset="0"/>
            </a:endParaRPr>
          </a:p>
        </p:txBody>
      </p:sp>
      <p:sp>
        <p:nvSpPr>
          <p:cNvPr id="4" name="Прямоугольник 3"/>
          <p:cNvSpPr/>
          <p:nvPr/>
        </p:nvSpPr>
        <p:spPr>
          <a:xfrm>
            <a:off x="869116" y="908720"/>
            <a:ext cx="7879737" cy="2677656"/>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Выдающийся путешественник, совершил пять путешествий в Центральную Азию. Он посетил Монголию, Северный Китай, исследовал Уссурийский край, пустыню Гоби, горы Тянь-Шаня, Западный Китай, </a:t>
            </a:r>
            <a:r>
              <a:rPr lang="ru-RU" sz="2400" b="1" i="1" dirty="0" err="1">
                <a:solidFill>
                  <a:srgbClr val="002060"/>
                </a:solidFill>
                <a:latin typeface="Calibri" panose="020F0502020204030204" pitchFamily="34" charset="0"/>
              </a:rPr>
              <a:t>Джунгарию</a:t>
            </a:r>
            <a:r>
              <a:rPr lang="ru-RU" sz="2400" b="1" i="1" dirty="0">
                <a:solidFill>
                  <a:srgbClr val="002060"/>
                </a:solidFill>
                <a:latin typeface="Calibri" panose="020F0502020204030204" pitchFamily="34" charset="0"/>
              </a:rPr>
              <a:t>. Его путешествия сопровождались важными открытиями в области географии, зоологии, ботаники. </a:t>
            </a:r>
          </a:p>
        </p:txBody>
      </p:sp>
      <p:sp>
        <p:nvSpPr>
          <p:cNvPr id="5" name="Прямоугольник 4"/>
          <p:cNvSpPr/>
          <p:nvPr/>
        </p:nvSpPr>
        <p:spPr>
          <a:xfrm>
            <a:off x="2411760" y="6150866"/>
            <a:ext cx="5139484" cy="461665"/>
          </a:xfrm>
          <a:prstGeom prst="rect">
            <a:avLst/>
          </a:prstGeom>
        </p:spPr>
        <p:txBody>
          <a:bodyPr wrap="none">
            <a:spAutoFit/>
          </a:bodyPr>
          <a:lstStyle/>
          <a:p>
            <a:r>
              <a:rPr lang="ru-RU" sz="2400" b="1" i="1" dirty="0">
                <a:solidFill>
                  <a:srgbClr val="C00000"/>
                </a:solidFill>
                <a:latin typeface="Calibri" panose="020F0502020204030204" pitchFamily="34" charset="0"/>
              </a:rPr>
              <a:t>Николай Михайлович Пржевальский</a:t>
            </a:r>
            <a:endParaRPr lang="ru-RU" sz="2400" dirty="0">
              <a:solidFill>
                <a:srgbClr val="C00000"/>
              </a:solidFill>
              <a:latin typeface="Calibri" panose="020F0502020204030204" pitchFamily="34" charset="0"/>
            </a:endParaRPr>
          </a:p>
        </p:txBody>
      </p:sp>
      <p:pic>
        <p:nvPicPr>
          <p:cNvPr id="2052" name="Picture 4" descr="Пржевальский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044" y="188640"/>
            <a:ext cx="5112568" cy="587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32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15</a:t>
            </a:r>
            <a:endParaRPr lang="ru-RU" sz="2400" dirty="0">
              <a:latin typeface="Cambria" panose="02040503050406030204" pitchFamily="18" charset="0"/>
            </a:endParaRPr>
          </a:p>
        </p:txBody>
      </p:sp>
      <p:sp>
        <p:nvSpPr>
          <p:cNvPr id="4" name="Прямоугольник 3"/>
          <p:cNvSpPr/>
          <p:nvPr/>
        </p:nvSpPr>
        <p:spPr>
          <a:xfrm>
            <a:off x="726207" y="1518233"/>
            <a:ext cx="7984519" cy="156966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учёный, является основателем отечественной космонавтики. Он разработал теорию движения реактивных ракет и обосновал возможность полётов человека в космос.</a:t>
            </a:r>
          </a:p>
        </p:txBody>
      </p:sp>
      <p:sp>
        <p:nvSpPr>
          <p:cNvPr id="5" name="Прямоугольник 4"/>
          <p:cNvSpPr/>
          <p:nvPr/>
        </p:nvSpPr>
        <p:spPr>
          <a:xfrm>
            <a:off x="2339752" y="6165304"/>
            <a:ext cx="5494966" cy="461665"/>
          </a:xfrm>
          <a:prstGeom prst="rect">
            <a:avLst/>
          </a:prstGeom>
        </p:spPr>
        <p:txBody>
          <a:bodyPr wrap="none">
            <a:spAutoFit/>
          </a:bodyPr>
          <a:lstStyle/>
          <a:p>
            <a:r>
              <a:rPr lang="ru-RU" sz="2400" b="1" i="1" dirty="0">
                <a:solidFill>
                  <a:srgbClr val="C00000"/>
                </a:solidFill>
                <a:latin typeface="Calibri" panose="020F0502020204030204" pitchFamily="34" charset="0"/>
              </a:rPr>
              <a:t>Константин Эдуардович Циолковский</a:t>
            </a:r>
          </a:p>
        </p:txBody>
      </p:sp>
      <p:pic>
        <p:nvPicPr>
          <p:cNvPr id="13314" name="Picture 2" descr="Фото 1924 год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595" y="204764"/>
            <a:ext cx="4152685" cy="576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32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fade">
                                      <p:cBhvr>
                                        <p:cTn id="10" dur="500"/>
                                        <p:tgtEl>
                                          <p:spTgt spid="133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16</a:t>
            </a:r>
            <a:endParaRPr lang="ru-RU" sz="2400" dirty="0">
              <a:latin typeface="Cambria" panose="02040503050406030204" pitchFamily="18" charset="0"/>
            </a:endParaRPr>
          </a:p>
        </p:txBody>
      </p:sp>
      <p:sp>
        <p:nvSpPr>
          <p:cNvPr id="4" name="Прямоугольник 3"/>
          <p:cNvSpPr/>
          <p:nvPr/>
        </p:nvSpPr>
        <p:spPr>
          <a:xfrm>
            <a:off x="850043" y="401580"/>
            <a:ext cx="7934425" cy="830997"/>
          </a:xfrm>
          <a:prstGeom prst="rect">
            <a:avLst/>
          </a:prstGeom>
        </p:spPr>
        <p:txBody>
          <a:bodyPr wrap="square">
            <a:spAutoFit/>
          </a:bodyPr>
          <a:lstStyle/>
          <a:p>
            <a:pPr algn="ctr"/>
            <a:r>
              <a:rPr lang="ru-RU" sz="2400" b="1" i="1" dirty="0">
                <a:solidFill>
                  <a:srgbClr val="002060"/>
                </a:solidFill>
                <a:latin typeface="Calibri" panose="020F0502020204030204" pitchFamily="34" charset="0"/>
              </a:rPr>
              <a:t>Объединение российских художников, возникшее в последней трети XIX в. и просуществовавшее до 1923 г.</a:t>
            </a:r>
          </a:p>
        </p:txBody>
      </p:sp>
      <p:pic>
        <p:nvPicPr>
          <p:cNvPr id="14338" name="Picture 2" descr="https://upload.wikimedia.org/wikipedia/commons/3/37/Peredvizhni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867" y="1412776"/>
            <a:ext cx="6984776" cy="44011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92919" y="5818939"/>
            <a:ext cx="6048672" cy="830997"/>
          </a:xfrm>
          <a:prstGeom prst="rect">
            <a:avLst/>
          </a:prstGeom>
        </p:spPr>
        <p:txBody>
          <a:bodyPr wrap="square">
            <a:spAutoFit/>
          </a:bodyPr>
          <a:lstStyle/>
          <a:p>
            <a:pPr algn="ctr"/>
            <a:r>
              <a:rPr lang="ru-RU" sz="2400" b="1" i="1" dirty="0">
                <a:solidFill>
                  <a:srgbClr val="C00000"/>
                </a:solidFill>
                <a:latin typeface="Calibri" panose="020F0502020204030204" pitchFamily="34" charset="0"/>
              </a:rPr>
              <a:t>«Товарищество передвижных художественных выставок».</a:t>
            </a:r>
          </a:p>
        </p:txBody>
      </p:sp>
    </p:spTree>
    <p:extLst>
      <p:ext uri="{BB962C8B-B14F-4D97-AF65-F5344CB8AC3E}">
        <p14:creationId xmlns:p14="http://schemas.microsoft.com/office/powerpoint/2010/main" val="121532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17</a:t>
            </a:r>
            <a:endParaRPr lang="ru-RU" sz="2400" dirty="0">
              <a:latin typeface="Cambria" panose="02040503050406030204" pitchFamily="18" charset="0"/>
            </a:endParaRPr>
          </a:p>
        </p:txBody>
      </p:sp>
      <p:sp>
        <p:nvSpPr>
          <p:cNvPr id="4" name="Прямоугольник 3"/>
          <p:cNvSpPr/>
          <p:nvPr/>
        </p:nvSpPr>
        <p:spPr>
          <a:xfrm>
            <a:off x="700203" y="1196752"/>
            <a:ext cx="7959617" cy="2308324"/>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композитор, педагог, дирижёр и музыкальный критик. Он творил в области балетного, оперного, симфонического, камерного музыкального искусства. Написал оперы «Евгений Онегин» и «Пиковая дама», балеты «Лебединое озеро», «Спящая красавица», «Щелкунчик». </a:t>
            </a:r>
          </a:p>
        </p:txBody>
      </p:sp>
      <p:sp>
        <p:nvSpPr>
          <p:cNvPr id="5" name="Прямоугольник 4"/>
          <p:cNvSpPr/>
          <p:nvPr/>
        </p:nvSpPr>
        <p:spPr>
          <a:xfrm>
            <a:off x="2902954" y="6165303"/>
            <a:ext cx="3744416" cy="461665"/>
          </a:xfrm>
          <a:prstGeom prst="rect">
            <a:avLst/>
          </a:prstGeom>
        </p:spPr>
        <p:txBody>
          <a:bodyPr wrap="square">
            <a:spAutoFit/>
          </a:bodyPr>
          <a:lstStyle/>
          <a:p>
            <a:pPr algn="ctr"/>
            <a:r>
              <a:rPr lang="ru-RU" sz="2400" b="1" i="1" dirty="0">
                <a:solidFill>
                  <a:srgbClr val="C00000"/>
                </a:solidFill>
                <a:latin typeface="Calibri" panose="020F0502020204030204" pitchFamily="34" charset="0"/>
              </a:rPr>
              <a:t>Пётр Ильич Чайковский</a:t>
            </a:r>
            <a:endParaRPr lang="ru-RU" sz="2400" dirty="0">
              <a:solidFill>
                <a:srgbClr val="C00000"/>
              </a:solidFill>
            </a:endParaRPr>
          </a:p>
        </p:txBody>
      </p:sp>
      <p:pic>
        <p:nvPicPr>
          <p:cNvPr id="15362" name="Picture 2" descr="https://upload.wikimedia.org/wikipedia/commons/d/d7/Portr%C3%A4t_des_Komponisten_Pjotr_I._Tschaikowski_%281840-1893%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5" y="419472"/>
            <a:ext cx="4248472" cy="546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32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fade">
                                      <p:cBhvr>
                                        <p:cTn id="10" dur="500"/>
                                        <p:tgtEl>
                                          <p:spTgt spid="153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18</a:t>
            </a:r>
            <a:endParaRPr lang="ru-RU" sz="2400" dirty="0">
              <a:latin typeface="Cambria" panose="02040503050406030204" pitchFamily="18" charset="0"/>
            </a:endParaRPr>
          </a:p>
        </p:txBody>
      </p:sp>
      <p:sp>
        <p:nvSpPr>
          <p:cNvPr id="4" name="Прямоугольник 3"/>
          <p:cNvSpPr/>
          <p:nvPr/>
        </p:nvSpPr>
        <p:spPr>
          <a:xfrm>
            <a:off x="3000630" y="5657472"/>
            <a:ext cx="3898824" cy="1015663"/>
          </a:xfrm>
          <a:prstGeom prst="rect">
            <a:avLst/>
          </a:prstGeom>
        </p:spPr>
        <p:txBody>
          <a:bodyPr wrap="none">
            <a:spAutoFit/>
          </a:bodyPr>
          <a:lstStyle/>
          <a:p>
            <a:r>
              <a:rPr lang="ru-RU" sz="2400" b="1" i="1" dirty="0">
                <a:solidFill>
                  <a:srgbClr val="C00000"/>
                </a:solidFill>
                <a:latin typeface="Calibri" panose="020F0502020204030204" pitchFamily="34" charset="0"/>
              </a:rPr>
              <a:t>Василий Иванович Суриков </a:t>
            </a:r>
          </a:p>
          <a:p>
            <a:endParaRPr lang="ru-RU" sz="1000" b="1" i="1" dirty="0">
              <a:solidFill>
                <a:srgbClr val="C00000"/>
              </a:solidFill>
              <a:latin typeface="Calibri" panose="020F0502020204030204" pitchFamily="34" charset="0"/>
            </a:endParaRPr>
          </a:p>
          <a:p>
            <a:r>
              <a:rPr lang="ru-RU" sz="2400" b="1" i="1" dirty="0">
                <a:solidFill>
                  <a:srgbClr val="C00000"/>
                </a:solidFill>
                <a:latin typeface="Calibri" panose="020F0502020204030204" pitchFamily="34" charset="0"/>
              </a:rPr>
              <a:t>«Утро стрелецкой казни».</a:t>
            </a:r>
          </a:p>
        </p:txBody>
      </p:sp>
      <p:sp>
        <p:nvSpPr>
          <p:cNvPr id="6" name="Прямоугольник 5"/>
          <p:cNvSpPr/>
          <p:nvPr/>
        </p:nvSpPr>
        <p:spPr>
          <a:xfrm>
            <a:off x="436990" y="1124744"/>
            <a:ext cx="8403079" cy="193899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Картина русского художника Василия Сурикова, создана в 1878 - 1881 гг. Хранится в Государственной Третьяковской галерее в Москве. Сюжетом картины является исторические события конца XVII в. - подавление Петром I стрелецкого бунта 1698 г. и казнью мятежных стрельцов.</a:t>
            </a:r>
          </a:p>
        </p:txBody>
      </p:sp>
      <p:pic>
        <p:nvPicPr>
          <p:cNvPr id="7" name="Picture 2" descr="https://upload.wikimedia.org/wikipedia/commons/thumb/c/c7/Surikov_streltsi.jpg/1024px-Surikov_strelt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69" y="678526"/>
            <a:ext cx="8463902" cy="484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32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360996" cy="461665"/>
          </a:xfrm>
          <a:prstGeom prst="rect">
            <a:avLst/>
          </a:prstGeom>
        </p:spPr>
        <p:txBody>
          <a:bodyPr wrap="none">
            <a:spAutoFit/>
          </a:bodyPr>
          <a:lstStyle/>
          <a:p>
            <a:r>
              <a:rPr lang="ru-RU" sz="2400" b="1" i="1" dirty="0">
                <a:solidFill>
                  <a:srgbClr val="002060"/>
                </a:solidFill>
                <a:latin typeface="Cambria" panose="02040503050406030204" pitchFamily="18" charset="0"/>
              </a:rPr>
              <a:t>1</a:t>
            </a:r>
            <a:endParaRPr lang="ru-RU" sz="2400" dirty="0">
              <a:latin typeface="Cambria" panose="02040503050406030204" pitchFamily="18" charset="0"/>
            </a:endParaRPr>
          </a:p>
        </p:txBody>
      </p:sp>
      <p:sp>
        <p:nvSpPr>
          <p:cNvPr id="4" name="Прямоугольник 3"/>
          <p:cNvSpPr/>
          <p:nvPr/>
        </p:nvSpPr>
        <p:spPr>
          <a:xfrm>
            <a:off x="694846" y="347172"/>
            <a:ext cx="8136905" cy="156966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Знаменитый учёный и путешественник изучал коренное население Юго-Восточной Азии, Австралии и Океании, в том числе папуасов северо-восточного берега Новой Гвинеи.</a:t>
            </a:r>
          </a:p>
        </p:txBody>
      </p:sp>
      <p:sp>
        <p:nvSpPr>
          <p:cNvPr id="5" name="Прямоугольник 4"/>
          <p:cNvSpPr/>
          <p:nvPr/>
        </p:nvSpPr>
        <p:spPr>
          <a:xfrm>
            <a:off x="1912566" y="6142626"/>
            <a:ext cx="5492145" cy="461665"/>
          </a:xfrm>
          <a:prstGeom prst="rect">
            <a:avLst/>
          </a:prstGeom>
        </p:spPr>
        <p:txBody>
          <a:bodyPr wrap="none">
            <a:spAutoFit/>
          </a:bodyPr>
          <a:lstStyle/>
          <a:p>
            <a:r>
              <a:rPr lang="ru-RU" sz="2400" b="1" i="1" dirty="0">
                <a:solidFill>
                  <a:srgbClr val="C00000"/>
                </a:solidFill>
                <a:latin typeface="Calibri" panose="020F0502020204030204" pitchFamily="34" charset="0"/>
              </a:rPr>
              <a:t>Николай Николаевич Миклухо-Маклай </a:t>
            </a:r>
            <a:endParaRPr lang="ru-RU" sz="2400" dirty="0">
              <a:solidFill>
                <a:srgbClr val="C00000"/>
              </a:solidFill>
              <a:latin typeface="Calibri" panose="020F0502020204030204" pitchFamily="34" charset="0"/>
            </a:endParaRPr>
          </a:p>
        </p:txBody>
      </p:sp>
      <p:pic>
        <p:nvPicPr>
          <p:cNvPr id="1026" name="Picture 2" descr="Nicholas Miklouho-Maclay 187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5754" y="1916832"/>
            <a:ext cx="3128454" cy="399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14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19</a:t>
            </a:r>
            <a:endParaRPr lang="ru-RU" sz="2400" dirty="0">
              <a:latin typeface="Cambria" panose="02040503050406030204" pitchFamily="18" charset="0"/>
            </a:endParaRPr>
          </a:p>
        </p:txBody>
      </p:sp>
      <p:sp>
        <p:nvSpPr>
          <p:cNvPr id="4" name="Прямоугольник 3"/>
          <p:cNvSpPr/>
          <p:nvPr/>
        </p:nvSpPr>
        <p:spPr>
          <a:xfrm>
            <a:off x="251519" y="1052736"/>
            <a:ext cx="8712969" cy="341632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Роман Ивана Сергеевича Тургенева был написан в 1861 г. В центре романа – отрицающий любые авторитеты «нигилист» - разночинец Евгений Базаров и Аркадий Кирсанов, постепенно отказывающийся от нигилистических воззрений. Тургенев показывает трагедию умного, сильного человека, становящегося заложником собственного миропонимания. Роман полно и ярко раскрывает проблему взаимоотношений между поколениями: неприятие и любовь, конфликты и преемственность. </a:t>
            </a:r>
          </a:p>
        </p:txBody>
      </p:sp>
      <p:pic>
        <p:nvPicPr>
          <p:cNvPr id="4100" name="Picture 4" descr="https://cook.minemshop.ru/image/10138598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886" y="426008"/>
            <a:ext cx="3836354" cy="60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32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20</a:t>
            </a:r>
            <a:endParaRPr lang="ru-RU" sz="2400" dirty="0">
              <a:latin typeface="Cambria" panose="02040503050406030204" pitchFamily="18" charset="0"/>
            </a:endParaRPr>
          </a:p>
        </p:txBody>
      </p:sp>
      <p:sp>
        <p:nvSpPr>
          <p:cNvPr id="4" name="Прямоугольник 3"/>
          <p:cNvSpPr/>
          <p:nvPr/>
        </p:nvSpPr>
        <p:spPr>
          <a:xfrm>
            <a:off x="369210" y="1196752"/>
            <a:ext cx="8588321" cy="4154984"/>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ученый, лауреат Нобелевской премии в области физиологии и медицины (1908). Является создателем фагоцитарной теории иммунитета. Он доказал, что одним из важнейших механизмов, помогающим человеку бороться с проникшими в его организм болезнетворными микробами, является клеточная защита. Он установил, что белые кровяные тельца - лейкоциты - захватывают и пожирают микробов, проникших в ткани человеческого организма. На месте проникновения микробов развивается воспалительная реакция, а гной - это погибшие лейкоциты. Клетки, пожирающие микробов, назвал фагоцитами.</a:t>
            </a:r>
          </a:p>
        </p:txBody>
      </p:sp>
      <p:pic>
        <p:nvPicPr>
          <p:cNvPr id="17410" name="Picture 2" descr="Elie Metchnikoff - Between ca. 1910 and ca. 1915 - L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277" y="245521"/>
            <a:ext cx="4451693" cy="56166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073832" y="6068096"/>
            <a:ext cx="3179075" cy="461665"/>
          </a:xfrm>
          <a:prstGeom prst="rect">
            <a:avLst/>
          </a:prstGeom>
        </p:spPr>
        <p:txBody>
          <a:bodyPr wrap="none">
            <a:spAutoFit/>
          </a:bodyPr>
          <a:lstStyle/>
          <a:p>
            <a:r>
              <a:rPr lang="ru-RU" sz="2400" b="1" i="1" dirty="0">
                <a:solidFill>
                  <a:srgbClr val="C00000"/>
                </a:solidFill>
                <a:latin typeface="Calibri" panose="020F0502020204030204" pitchFamily="34" charset="0"/>
              </a:rPr>
              <a:t>Илья Ильич Мечников</a:t>
            </a:r>
          </a:p>
        </p:txBody>
      </p:sp>
    </p:spTree>
    <p:extLst>
      <p:ext uri="{BB962C8B-B14F-4D97-AF65-F5344CB8AC3E}">
        <p14:creationId xmlns:p14="http://schemas.microsoft.com/office/powerpoint/2010/main" val="103593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fade">
                                      <p:cBhvr>
                                        <p:cTn id="10" dur="500"/>
                                        <p:tgtEl>
                                          <p:spTgt spid="174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21</a:t>
            </a:r>
            <a:endParaRPr lang="ru-RU" sz="2400" dirty="0">
              <a:latin typeface="Cambria" panose="02040503050406030204" pitchFamily="18" charset="0"/>
            </a:endParaRPr>
          </a:p>
        </p:txBody>
      </p:sp>
      <p:sp>
        <p:nvSpPr>
          <p:cNvPr id="4" name="Rectangle 1"/>
          <p:cNvSpPr>
            <a:spLocks noChangeArrowheads="1"/>
          </p:cNvSpPr>
          <p:nvPr/>
        </p:nvSpPr>
        <p:spPr bwMode="auto">
          <a:xfrm rot="10800000" flipV="1">
            <a:off x="344591" y="796062"/>
            <a:ext cx="8428477"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ru-RU" altLang="ru-RU" sz="2400" b="1" i="1" u="none" strike="noStrike" cap="none" normalizeH="0" baseline="0" dirty="0">
                <a:ln>
                  <a:noFill/>
                </a:ln>
                <a:solidFill>
                  <a:srgbClr val="002060"/>
                </a:solidFill>
                <a:effectLst/>
                <a:latin typeface="Calibri" panose="020F0502020204030204" pitchFamily="34" charset="0"/>
                <a:cs typeface="Arial" charset="0"/>
              </a:rPr>
              <a:t>Один из наиболее известных русских писателей и мыслителей</a:t>
            </a:r>
            <a:r>
              <a:rPr lang="ru-RU" altLang="ru-RU" sz="2400" b="1" i="1" dirty="0">
                <a:solidFill>
                  <a:srgbClr val="002060"/>
                </a:solidFill>
                <a:latin typeface="Calibri" panose="020F0502020204030204" pitchFamily="34" charset="0"/>
                <a:cs typeface="Arial" charset="0"/>
              </a:rPr>
              <a:t>.</a:t>
            </a:r>
            <a:r>
              <a:rPr kumimoji="0" lang="ru-RU" altLang="ru-RU" sz="2400" b="1" i="1" u="none" strike="noStrike" cap="none" normalizeH="0" baseline="0" dirty="0">
                <a:ln>
                  <a:noFill/>
                </a:ln>
                <a:solidFill>
                  <a:srgbClr val="002060"/>
                </a:solidFill>
                <a:effectLst/>
                <a:latin typeface="Calibri" panose="020F0502020204030204" pitchFamily="34" charset="0"/>
                <a:cs typeface="Arial" charset="0"/>
              </a:rPr>
              <a:t> Участник обороны Севастополя,</a:t>
            </a:r>
            <a:r>
              <a:rPr kumimoji="0" lang="ru-RU" altLang="ru-RU" sz="2400" b="1" i="1" u="none" strike="noStrike" cap="none" normalizeH="0" dirty="0">
                <a:ln>
                  <a:noFill/>
                </a:ln>
                <a:solidFill>
                  <a:srgbClr val="002060"/>
                </a:solidFill>
                <a:effectLst/>
                <a:latin typeface="Calibri" panose="020F0502020204030204" pitchFamily="34" charset="0"/>
                <a:cs typeface="Arial" charset="0"/>
              </a:rPr>
              <a:t> </a:t>
            </a:r>
            <a:r>
              <a:rPr lang="ru-RU" sz="2400" b="1" i="1" dirty="0">
                <a:solidFill>
                  <a:srgbClr val="002060"/>
                </a:solidFill>
                <a:latin typeface="Calibri" panose="020F0502020204030204" pitchFamily="34" charset="0"/>
              </a:rPr>
              <a:t>награжден орденом Святой Анны 4-й степени с надписью «За храбрость» и медалями. Основоположник религиозно-нравственного учения – толстовства. </a:t>
            </a:r>
            <a:r>
              <a:rPr kumimoji="0" lang="ru-RU" altLang="ru-RU" sz="2400" b="1" i="1" u="none" strike="noStrike" cap="none" normalizeH="0" baseline="0" dirty="0">
                <a:ln>
                  <a:noFill/>
                </a:ln>
                <a:solidFill>
                  <a:srgbClr val="002060"/>
                </a:solidFill>
                <a:effectLst/>
                <a:latin typeface="Calibri" panose="020F0502020204030204" pitchFamily="34" charset="0"/>
                <a:cs typeface="Arial" charset="0"/>
              </a:rPr>
              <a:t>За свои взгляды был отлучен от церкви. Е</a:t>
            </a:r>
            <a:r>
              <a:rPr lang="ru-RU" sz="2400" b="1" i="1" dirty="0">
                <a:solidFill>
                  <a:srgbClr val="002060"/>
                </a:solidFill>
                <a:latin typeface="Calibri" panose="020F0502020204030204" pitchFamily="34" charset="0"/>
              </a:rPr>
              <a:t>щё до освобождения крестьян в своем имении - Ясной Поляне открыл первую школу для крестьянских детей.</a:t>
            </a:r>
          </a:p>
          <a:p>
            <a:pPr lvl="0" algn="just" fontAlgn="base">
              <a:spcBef>
                <a:spcPct val="0"/>
              </a:spcBef>
              <a:spcAft>
                <a:spcPct val="0"/>
              </a:spcAft>
            </a:pPr>
            <a:r>
              <a:rPr lang="ru-RU" sz="2400" b="1" i="1" dirty="0">
                <a:solidFill>
                  <a:srgbClr val="002060"/>
                </a:solidFill>
                <a:latin typeface="Calibri" panose="020F0502020204030204" pitchFamily="34" charset="0"/>
              </a:rPr>
              <a:t>К наиболее значительным произведениям писателя относятся романы «Воскресение», автобиографическая</a:t>
            </a:r>
            <a:r>
              <a:rPr lang="ru-RU" sz="2400" b="1" i="1" baseline="30000" dirty="0">
                <a:solidFill>
                  <a:srgbClr val="002060"/>
                </a:solidFill>
                <a:latin typeface="Calibri" panose="020F0502020204030204" pitchFamily="34" charset="0"/>
              </a:rPr>
              <a:t> </a:t>
            </a:r>
            <a:r>
              <a:rPr lang="ru-RU" sz="2400" b="1" i="1" dirty="0">
                <a:solidFill>
                  <a:srgbClr val="002060"/>
                </a:solidFill>
                <a:latin typeface="Calibri" panose="020F0502020204030204" pitchFamily="34" charset="0"/>
              </a:rPr>
              <a:t>трилогия «Детство», «Отрочество», «Юность», повести «Казаки», «Хаджи-Мурат», цикл очерков «Севастопольские рассказы»</a:t>
            </a:r>
            <a:endParaRPr kumimoji="0" lang="ru-RU" altLang="ru-RU" sz="2400" b="1" i="1" u="none" strike="noStrike" cap="none" normalizeH="0" baseline="0" dirty="0">
              <a:ln>
                <a:noFill/>
              </a:ln>
              <a:solidFill>
                <a:srgbClr val="002060"/>
              </a:solidFill>
              <a:effectLst/>
              <a:latin typeface="Calibri" panose="020F0502020204030204" pitchFamily="34" charset="0"/>
              <a:cs typeface="Arial" charset="0"/>
            </a:endParaRPr>
          </a:p>
        </p:txBody>
      </p:sp>
      <p:pic>
        <p:nvPicPr>
          <p:cNvPr id="18434" name="Picture 2" descr="Перейти к разделу «#Военная служба»">
            <a:hlinkClick r:id="rId3" tooltip="#Военная служба"/>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8188" y="-411163"/>
            <a:ext cx="95250" cy="104775"/>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Перейти к разделу «#Философия»">
            <a:hlinkClick r:id="rId5" tooltip="#Философия"/>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1338" y="-136525"/>
            <a:ext cx="95250" cy="104775"/>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https://ridero.ru/books/citaty_ivyskazyvaniya_velikih_lyudej/image/56716faf447f1a511f6dbd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3876" y="543162"/>
            <a:ext cx="4329906" cy="539944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059832" y="6165302"/>
            <a:ext cx="3567387" cy="461665"/>
          </a:xfrm>
          <a:prstGeom prst="rect">
            <a:avLst/>
          </a:prstGeom>
        </p:spPr>
        <p:txBody>
          <a:bodyPr wrap="none">
            <a:spAutoFit/>
          </a:bodyPr>
          <a:lstStyle/>
          <a:p>
            <a:r>
              <a:rPr lang="ru-RU" sz="2400" b="1" i="1" dirty="0">
                <a:solidFill>
                  <a:srgbClr val="C00000"/>
                </a:solidFill>
                <a:latin typeface="Calibri" panose="020F0502020204030204" pitchFamily="34" charset="0"/>
              </a:rPr>
              <a:t>Лев Николаевич Толстой</a:t>
            </a:r>
          </a:p>
        </p:txBody>
      </p:sp>
    </p:spTree>
    <p:extLst>
      <p:ext uri="{BB962C8B-B14F-4D97-AF65-F5344CB8AC3E}">
        <p14:creationId xmlns:p14="http://schemas.microsoft.com/office/powerpoint/2010/main" val="298945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8437"/>
                                        </p:tgtEl>
                                        <p:attrNameLst>
                                          <p:attrName>style.visibility</p:attrName>
                                        </p:attrNameLst>
                                      </p:cBhvr>
                                      <p:to>
                                        <p:strVal val="visible"/>
                                      </p:to>
                                    </p:set>
                                    <p:animEffect transition="in" filter="fade">
                                      <p:cBhvr>
                                        <p:cTn id="10" dur="500"/>
                                        <p:tgtEl>
                                          <p:spTgt spid="184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22</a:t>
            </a:r>
            <a:endParaRPr lang="ru-RU" sz="2400" dirty="0">
              <a:latin typeface="Cambria" panose="02040503050406030204" pitchFamily="18" charset="0"/>
            </a:endParaRPr>
          </a:p>
        </p:txBody>
      </p:sp>
      <p:sp>
        <p:nvSpPr>
          <p:cNvPr id="4" name="Прямоугольник 3"/>
          <p:cNvSpPr/>
          <p:nvPr/>
        </p:nvSpPr>
        <p:spPr>
          <a:xfrm>
            <a:off x="396157" y="1052736"/>
            <a:ext cx="8568331" cy="4154984"/>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художник-пейзажист. Во всех своих произведениях он является удивительным знатоком растительных форм, воспроизводящим их с тонким пониманием, как общего характера, так и мельчайших отличительных черт любой породы деревьев, кустов и трав. Сама местность под деревьями - камни, песок или глина, неровности почвы, поросшие папоротниками и другими лесными травами, сухие листья, хворост, валежник и прочее - получала в картинах и рисунках художника вид совершенной действительности. Среди всех произведений художника наиболее популярна картина «Утро в сосновом лесу».</a:t>
            </a:r>
          </a:p>
        </p:txBody>
      </p:sp>
      <p:sp>
        <p:nvSpPr>
          <p:cNvPr id="5" name="Прямоугольник 4"/>
          <p:cNvSpPr/>
          <p:nvPr/>
        </p:nvSpPr>
        <p:spPr>
          <a:xfrm>
            <a:off x="2942506" y="6165304"/>
            <a:ext cx="3475631" cy="461665"/>
          </a:xfrm>
          <a:prstGeom prst="rect">
            <a:avLst/>
          </a:prstGeom>
        </p:spPr>
        <p:txBody>
          <a:bodyPr wrap="none">
            <a:spAutoFit/>
          </a:bodyPr>
          <a:lstStyle/>
          <a:p>
            <a:r>
              <a:rPr lang="ru-RU" sz="2400" b="1" i="1" dirty="0">
                <a:solidFill>
                  <a:srgbClr val="C00000"/>
                </a:solidFill>
                <a:latin typeface="Calibri" panose="020F0502020204030204" pitchFamily="34" charset="0"/>
              </a:rPr>
              <a:t>Иван Иванович Шишкин</a:t>
            </a:r>
          </a:p>
        </p:txBody>
      </p:sp>
      <p:pic>
        <p:nvPicPr>
          <p:cNvPr id="19460" name="Picture 4" descr="https://i1.wp.com/www.time-go.ru/wp-content/uploads/2017/12/utro-v-sosnovom-lesu-kak-kartina-rus-1.jpg?resize=750%2C1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304" y="419472"/>
            <a:ext cx="3987841" cy="552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9460"/>
                                        </p:tgtEl>
                                        <p:attrNameLst>
                                          <p:attrName>style.visibility</p:attrName>
                                        </p:attrNameLst>
                                      </p:cBhvr>
                                      <p:to>
                                        <p:strVal val="visible"/>
                                      </p:to>
                                    </p:set>
                                    <p:animEffect transition="in" filter="fade">
                                      <p:cBhvr>
                                        <p:cTn id="10" dur="500"/>
                                        <p:tgtEl>
                                          <p:spTgt spid="194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23</a:t>
            </a:r>
            <a:endParaRPr lang="ru-RU" sz="2400" dirty="0">
              <a:latin typeface="Cambria" panose="02040503050406030204" pitchFamily="18" charset="0"/>
            </a:endParaRPr>
          </a:p>
        </p:txBody>
      </p:sp>
      <p:sp>
        <p:nvSpPr>
          <p:cNvPr id="4" name="Прямоугольник 3"/>
          <p:cNvSpPr/>
          <p:nvPr/>
        </p:nvSpPr>
        <p:spPr>
          <a:xfrm>
            <a:off x="2483768" y="6127879"/>
            <a:ext cx="5115503" cy="461665"/>
          </a:xfrm>
          <a:prstGeom prst="rect">
            <a:avLst/>
          </a:prstGeom>
        </p:spPr>
        <p:txBody>
          <a:bodyPr wrap="none">
            <a:spAutoFit/>
          </a:bodyPr>
          <a:lstStyle/>
          <a:p>
            <a:r>
              <a:rPr lang="vi-VN" sz="2400" b="1" i="1" dirty="0">
                <a:solidFill>
                  <a:srgbClr val="C00000"/>
                </a:solidFill>
                <a:latin typeface="Calibri" panose="020F0502020204030204" pitchFamily="34" charset="0"/>
              </a:rPr>
              <a:t>Иван Константинович Айвазовский</a:t>
            </a:r>
            <a:endParaRPr lang="ru-RU" sz="2400" b="1" i="1" dirty="0">
              <a:solidFill>
                <a:srgbClr val="C00000"/>
              </a:solidFill>
              <a:latin typeface="Calibri" panose="020F0502020204030204" pitchFamily="34" charset="0"/>
            </a:endParaRPr>
          </a:p>
        </p:txBody>
      </p:sp>
      <p:sp>
        <p:nvSpPr>
          <p:cNvPr id="5" name="Прямоугольник 4"/>
          <p:cNvSpPr/>
          <p:nvPr/>
        </p:nvSpPr>
        <p:spPr>
          <a:xfrm>
            <a:off x="644830" y="267491"/>
            <a:ext cx="8319657" cy="2308324"/>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художник-маринист и баталист, коллекционер, меценат. Живописец Главного Морского штаба, академик и почётный член Императорской Академии художеств, почётный член Академий художеств в Амстердаме, Риме, Париже. Наиболее известен своими морскими пейзажами, которые составляют больше половины его работ.</a:t>
            </a:r>
          </a:p>
        </p:txBody>
      </p:sp>
      <p:pic>
        <p:nvPicPr>
          <p:cNvPr id="20482" name="Picture 2" descr="Hovhannes Aivazovsky - The Ninth Wave - Google Art 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73" y="2607456"/>
            <a:ext cx="5123545" cy="34454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upload.wikimedia.org/wikipedia/commons/thumb/5/53/Chesmabattle.jpg/800px-Chesmabatt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7249" y="2620072"/>
            <a:ext cx="3197642" cy="3432857"/>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Автопортрет И. Айвазовского (1874), Уффиц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587" y="301751"/>
            <a:ext cx="5126142" cy="561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482"/>
                                        </p:tgtEl>
                                      </p:cBhvr>
                                    </p:animEffect>
                                    <p:set>
                                      <p:cBhvr>
                                        <p:cTn id="10" dur="1" fill="hold">
                                          <p:stCondLst>
                                            <p:cond delay="499"/>
                                          </p:stCondLst>
                                        </p:cTn>
                                        <p:tgtEl>
                                          <p:spTgt spid="2048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0484"/>
                                        </p:tgtEl>
                                      </p:cBhvr>
                                    </p:animEffect>
                                    <p:set>
                                      <p:cBhvr>
                                        <p:cTn id="13" dur="1" fill="hold">
                                          <p:stCondLst>
                                            <p:cond delay="499"/>
                                          </p:stCondLst>
                                        </p:cTn>
                                        <p:tgtEl>
                                          <p:spTgt spid="2048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0486"/>
                                        </p:tgtEl>
                                        <p:attrNameLst>
                                          <p:attrName>style.visibility</p:attrName>
                                        </p:attrNameLst>
                                      </p:cBhvr>
                                      <p:to>
                                        <p:strVal val="visible"/>
                                      </p:to>
                                    </p:set>
                                    <p:animEffect transition="in" filter="fade">
                                      <p:cBhvr>
                                        <p:cTn id="16" dur="500"/>
                                        <p:tgtEl>
                                          <p:spTgt spid="2048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a:solidFill>
                  <a:srgbClr val="002060"/>
                </a:solidFill>
                <a:latin typeface="Cambria" panose="02040503050406030204" pitchFamily="18" charset="0"/>
              </a:rPr>
              <a:t>24</a:t>
            </a:r>
            <a:endParaRPr lang="ru-RU" sz="2400" dirty="0">
              <a:latin typeface="Cambria" panose="02040503050406030204" pitchFamily="18" charset="0"/>
            </a:endParaRPr>
          </a:p>
        </p:txBody>
      </p:sp>
      <p:sp>
        <p:nvSpPr>
          <p:cNvPr id="4" name="Прямоугольник 3"/>
          <p:cNvSpPr/>
          <p:nvPr/>
        </p:nvSpPr>
        <p:spPr>
          <a:xfrm>
            <a:off x="644831" y="1772816"/>
            <a:ext cx="8228281" cy="193899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Поэма Николая Алексеевича  Некрасова. Повествует о путешествии семерых крестьянских мужиков по всей Руси с целью поиска счастливого человека. Действие происходит вскоре после отмены крепостного права в Российской империи. </a:t>
            </a:r>
          </a:p>
        </p:txBody>
      </p:sp>
      <p:pic>
        <p:nvPicPr>
          <p:cNvPr id="21510" name="Picture 6" descr="http://unpictures.ru/images/2117117_nekrasov-knig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55490"/>
            <a:ext cx="3990180" cy="627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1510"/>
                                        </p:tgtEl>
                                        <p:attrNameLst>
                                          <p:attrName>style.visibility</p:attrName>
                                        </p:attrNameLst>
                                      </p:cBhvr>
                                      <p:to>
                                        <p:strVal val="visible"/>
                                      </p:to>
                                    </p:set>
                                    <p:animEffect transition="in" filter="fade">
                                      <p:cBhvr>
                                        <p:cTn id="10"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25</a:t>
            </a:r>
            <a:endParaRPr lang="ru-RU" sz="2400" dirty="0">
              <a:latin typeface="Cambria" panose="02040503050406030204" pitchFamily="18" charset="0"/>
            </a:endParaRPr>
          </a:p>
        </p:txBody>
      </p:sp>
      <p:sp>
        <p:nvSpPr>
          <p:cNvPr id="4" name="Прямоугольник 3"/>
          <p:cNvSpPr/>
          <p:nvPr/>
        </p:nvSpPr>
        <p:spPr>
          <a:xfrm>
            <a:off x="575555" y="1556792"/>
            <a:ext cx="8208913" cy="2308324"/>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Условное общее наименование нескольких различных по своим идейным истокам направлений в русской архитектуре XIX - начала XX вв., основанное на использовании традиций древнерусского зодчества и народного искусства, а также ассоциируемых с ними элементов византийской архитектуры.</a:t>
            </a:r>
          </a:p>
        </p:txBody>
      </p:sp>
      <p:sp>
        <p:nvSpPr>
          <p:cNvPr id="5" name="Прямоугольник 4"/>
          <p:cNvSpPr/>
          <p:nvPr/>
        </p:nvSpPr>
        <p:spPr>
          <a:xfrm>
            <a:off x="2339751" y="6037279"/>
            <a:ext cx="5298951" cy="461665"/>
          </a:xfrm>
          <a:prstGeom prst="rect">
            <a:avLst/>
          </a:prstGeom>
        </p:spPr>
        <p:txBody>
          <a:bodyPr wrap="none">
            <a:spAutoFit/>
          </a:bodyPr>
          <a:lstStyle/>
          <a:p>
            <a:r>
              <a:rPr lang="ru-RU" sz="2400" b="1" i="1" dirty="0">
                <a:solidFill>
                  <a:srgbClr val="C00000"/>
                </a:solidFill>
                <a:latin typeface="Calibri" panose="020F0502020204030204" pitchFamily="34" charset="0"/>
              </a:rPr>
              <a:t>Псевдорусский или </a:t>
            </a:r>
            <a:r>
              <a:rPr lang="ru-RU" sz="2400" b="1" i="1" dirty="0" err="1">
                <a:solidFill>
                  <a:srgbClr val="C00000"/>
                </a:solidFill>
                <a:latin typeface="Calibri" panose="020F0502020204030204" pitchFamily="34" charset="0"/>
              </a:rPr>
              <a:t>неорусский</a:t>
            </a:r>
            <a:r>
              <a:rPr lang="ru-RU" sz="2400" b="1" i="1" dirty="0">
                <a:solidFill>
                  <a:srgbClr val="C00000"/>
                </a:solidFill>
                <a:latin typeface="Calibri" panose="020F0502020204030204" pitchFamily="34" charset="0"/>
              </a:rPr>
              <a:t> стиль.</a:t>
            </a:r>
          </a:p>
        </p:txBody>
      </p:sp>
      <p:pic>
        <p:nvPicPr>
          <p:cNvPr id="22532" name="Picture 4" descr="https://upload.wikimedia.org/wikipedia/commons/thumb/2/25/Moscow%2C_Bolshaya_Yakimanka_43_Igumnov_House.jpg/1024px-Moscow%2C_Bolshaya_Yakimanka_43_Igumnov_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54" y="662044"/>
            <a:ext cx="8208913" cy="510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2532"/>
                                        </p:tgtEl>
                                        <p:attrNameLst>
                                          <p:attrName>style.visibility</p:attrName>
                                        </p:attrNameLst>
                                      </p:cBhvr>
                                      <p:to>
                                        <p:strVal val="visible"/>
                                      </p:to>
                                    </p:set>
                                    <p:animEffect transition="in" filter="fade">
                                      <p:cBhvr>
                                        <p:cTn id="10"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26</a:t>
            </a:r>
            <a:endParaRPr lang="ru-RU" sz="2400" dirty="0">
              <a:latin typeface="Cambria" panose="02040503050406030204" pitchFamily="18" charset="0"/>
            </a:endParaRPr>
          </a:p>
        </p:txBody>
      </p:sp>
      <p:sp>
        <p:nvSpPr>
          <p:cNvPr id="4" name="Прямоугольник 3"/>
          <p:cNvSpPr/>
          <p:nvPr/>
        </p:nvSpPr>
        <p:spPr>
          <a:xfrm>
            <a:off x="644830" y="1772816"/>
            <a:ext cx="8139637" cy="2308324"/>
          </a:xfrm>
          <a:prstGeom prst="rect">
            <a:avLst/>
          </a:prstGeom>
        </p:spPr>
        <p:txBody>
          <a:bodyPr wrap="square">
            <a:spAutoFit/>
          </a:bodyPr>
          <a:lstStyle/>
          <a:p>
            <a:pPr algn="just"/>
            <a:r>
              <a:rPr lang="ru-RU" sz="2400" b="1" i="1" dirty="0">
                <a:solidFill>
                  <a:srgbClr val="002060"/>
                </a:solidFill>
                <a:latin typeface="Cambria" panose="02040503050406030204" pitchFamily="18" charset="0"/>
              </a:rPr>
              <a:t>Русский географ, ботаник, статистик, экономист, путешественник, государственный и общественный деятель. В 1856-1857 годах исследовал Тянь-Шань, недоступный до этого для европейцев, составил впервые схему орографии и высотной зональности горной системы.</a:t>
            </a:r>
          </a:p>
        </p:txBody>
      </p:sp>
      <p:pic>
        <p:nvPicPr>
          <p:cNvPr id="6" name="Picture 2" descr="П. П. Семёнов-Тян-Шанский (1870-е год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949" y="419472"/>
            <a:ext cx="4078307" cy="550929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051720" y="6163716"/>
            <a:ext cx="5924571" cy="461665"/>
          </a:xfrm>
          <a:prstGeom prst="rect">
            <a:avLst/>
          </a:prstGeom>
        </p:spPr>
        <p:txBody>
          <a:bodyPr wrap="none">
            <a:spAutoFit/>
          </a:bodyPr>
          <a:lstStyle/>
          <a:p>
            <a:r>
              <a:rPr lang="ru-RU" sz="2400" b="1" i="1" dirty="0">
                <a:solidFill>
                  <a:srgbClr val="C00000"/>
                </a:solidFill>
                <a:latin typeface="Cambria" panose="02040503050406030204" pitchFamily="18" charset="0"/>
              </a:rPr>
              <a:t>Пётр Петрович Семёнов-Тян-Шанский</a:t>
            </a:r>
          </a:p>
        </p:txBody>
      </p:sp>
    </p:spTree>
    <p:extLst>
      <p:ext uri="{BB962C8B-B14F-4D97-AF65-F5344CB8AC3E}">
        <p14:creationId xmlns:p14="http://schemas.microsoft.com/office/powerpoint/2010/main" val="6194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27</a:t>
            </a:r>
            <a:endParaRPr lang="ru-RU" sz="2400" dirty="0">
              <a:latin typeface="Cambria" panose="02040503050406030204" pitchFamily="18" charset="0"/>
            </a:endParaRPr>
          </a:p>
        </p:txBody>
      </p:sp>
      <p:sp>
        <p:nvSpPr>
          <p:cNvPr id="4" name="Прямоугольник 3"/>
          <p:cNvSpPr/>
          <p:nvPr/>
        </p:nvSpPr>
        <p:spPr>
          <a:xfrm>
            <a:off x="575556" y="1784854"/>
            <a:ext cx="8208912" cy="156966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Российский архитектор, академик архитектуры, профессор Императорской Академии художеств. Наиболее известная из построек - здание Балтийского вокзала на Обводном канале в Санкт-Петербурге. </a:t>
            </a:r>
          </a:p>
        </p:txBody>
      </p:sp>
      <p:sp>
        <p:nvSpPr>
          <p:cNvPr id="5" name="Прямоугольник 4"/>
          <p:cNvSpPr/>
          <p:nvPr/>
        </p:nvSpPr>
        <p:spPr>
          <a:xfrm>
            <a:off x="3103806" y="6050082"/>
            <a:ext cx="4009559" cy="461665"/>
          </a:xfrm>
          <a:prstGeom prst="rect">
            <a:avLst/>
          </a:prstGeom>
        </p:spPr>
        <p:txBody>
          <a:bodyPr wrap="none">
            <a:spAutoFit/>
          </a:bodyPr>
          <a:lstStyle/>
          <a:p>
            <a:r>
              <a:rPr lang="ru-RU" sz="2400" b="1" i="1" dirty="0">
                <a:solidFill>
                  <a:srgbClr val="C00000"/>
                </a:solidFill>
                <a:latin typeface="Calibri" panose="020F0502020204030204" pitchFamily="34" charset="0"/>
              </a:rPr>
              <a:t>Александр Иванович </a:t>
            </a:r>
            <a:r>
              <a:rPr lang="ru-RU" sz="2400" b="1" i="1" dirty="0" err="1">
                <a:solidFill>
                  <a:srgbClr val="C00000"/>
                </a:solidFill>
                <a:latin typeface="Calibri" panose="020F0502020204030204" pitchFamily="34" charset="0"/>
              </a:rPr>
              <a:t>Кракау</a:t>
            </a:r>
            <a:endParaRPr lang="ru-RU" sz="2400" b="1" i="1" dirty="0">
              <a:solidFill>
                <a:srgbClr val="C00000"/>
              </a:solidFill>
              <a:latin typeface="Calibri" panose="020F0502020204030204" pitchFamily="34" charset="0"/>
            </a:endParaRPr>
          </a:p>
        </p:txBody>
      </p:sp>
      <p:pic>
        <p:nvPicPr>
          <p:cNvPr id="7" name="Picture 2" descr="Главное здание Балтийского вокзала, вид с площад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92" y="699771"/>
            <a:ext cx="8218043" cy="498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28</a:t>
            </a:r>
            <a:endParaRPr lang="ru-RU" sz="2400" dirty="0">
              <a:latin typeface="Cambria" panose="02040503050406030204" pitchFamily="18" charset="0"/>
            </a:endParaRPr>
          </a:p>
        </p:txBody>
      </p:sp>
      <p:sp>
        <p:nvSpPr>
          <p:cNvPr id="4" name="Прямоугольник 3"/>
          <p:cNvSpPr/>
          <p:nvPr/>
        </p:nvSpPr>
        <p:spPr>
          <a:xfrm>
            <a:off x="463974" y="1412776"/>
            <a:ext cx="8319657" cy="3046988"/>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Опера  в четырёх действиях композитора Модеста Петровича Мусоргского созданная по мотивам одноимённой трагедии А. С. Пушкина и материалах «Истории государства Российского» Н. М. Карамзина. В основу музыкального произведения легли реальные российские исторические события 1598-1605 гг., когда царствование Бориса Годунова завершилось приходом в Москву поляков и Лжедмитрия.</a:t>
            </a:r>
          </a:p>
        </p:txBody>
      </p:sp>
      <p:sp>
        <p:nvSpPr>
          <p:cNvPr id="5" name="Прямоугольник 4"/>
          <p:cNvSpPr/>
          <p:nvPr/>
        </p:nvSpPr>
        <p:spPr>
          <a:xfrm>
            <a:off x="3779912" y="6165304"/>
            <a:ext cx="2454326" cy="461665"/>
          </a:xfrm>
          <a:prstGeom prst="rect">
            <a:avLst/>
          </a:prstGeom>
        </p:spPr>
        <p:txBody>
          <a:bodyPr wrap="none">
            <a:spAutoFit/>
          </a:bodyPr>
          <a:lstStyle/>
          <a:p>
            <a:r>
              <a:rPr lang="ru-RU" sz="2400" b="1" dirty="0">
                <a:solidFill>
                  <a:srgbClr val="C00000"/>
                </a:solidFill>
                <a:latin typeface="Calibri" panose="020F0502020204030204" pitchFamily="34" charset="0"/>
              </a:rPr>
              <a:t>«Борис Годунов»</a:t>
            </a:r>
            <a:endParaRPr lang="ru-RU" sz="2400" dirty="0">
              <a:solidFill>
                <a:srgbClr val="C00000"/>
              </a:solidFill>
              <a:latin typeface="Calibri" panose="020F0502020204030204" pitchFamily="34" charset="0"/>
            </a:endParaRPr>
          </a:p>
        </p:txBody>
      </p:sp>
      <p:pic>
        <p:nvPicPr>
          <p:cNvPr id="10242" name="Picture 2" descr="https://litobozrenie.com/wp-content/uploads/2016/01/mediapre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138" y="650305"/>
            <a:ext cx="8320493" cy="530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360996" cy="461665"/>
          </a:xfrm>
          <a:prstGeom prst="rect">
            <a:avLst/>
          </a:prstGeom>
        </p:spPr>
        <p:txBody>
          <a:bodyPr wrap="none">
            <a:spAutoFit/>
          </a:bodyPr>
          <a:lstStyle/>
          <a:p>
            <a:r>
              <a:rPr lang="ru-RU" sz="2400" b="1" i="1" dirty="0">
                <a:solidFill>
                  <a:srgbClr val="002060"/>
                </a:solidFill>
                <a:latin typeface="Cambria" panose="02040503050406030204" pitchFamily="18" charset="0"/>
              </a:rPr>
              <a:t>2</a:t>
            </a:r>
            <a:endParaRPr lang="ru-RU" sz="2400" dirty="0">
              <a:latin typeface="Cambria" panose="02040503050406030204" pitchFamily="18" charset="0"/>
            </a:endParaRPr>
          </a:p>
        </p:txBody>
      </p:sp>
      <p:sp>
        <p:nvSpPr>
          <p:cNvPr id="4" name="Прямоугольник 3"/>
          <p:cNvSpPr/>
          <p:nvPr/>
        </p:nvSpPr>
        <p:spPr>
          <a:xfrm>
            <a:off x="468500" y="332656"/>
            <a:ext cx="8502087" cy="193899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Повесть Николая Лескова в жанре сказа,  посвященная скромному оружейнику, который превзошел своим умением образованных мастеров из Англии и заставил удивиться тонкости его работы – гвозди для подковы на мельчайшей стальной блохе. </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962" y="2271648"/>
            <a:ext cx="4986749"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86716" y="5784013"/>
            <a:ext cx="7487876" cy="830997"/>
          </a:xfrm>
          <a:prstGeom prst="rect">
            <a:avLst/>
          </a:prstGeom>
        </p:spPr>
        <p:txBody>
          <a:bodyPr wrap="square">
            <a:spAutoFit/>
          </a:bodyPr>
          <a:lstStyle/>
          <a:p>
            <a:pPr algn="ctr"/>
            <a:r>
              <a:rPr lang="ru-RU" sz="2400" b="1" i="1" dirty="0">
                <a:solidFill>
                  <a:srgbClr val="C00000"/>
                </a:solidFill>
                <a:latin typeface="Calibri" panose="020F0502020204030204" pitchFamily="34" charset="0"/>
              </a:rPr>
              <a:t>«Левша» (полное название: «Сказ о тульском косом Левше и о стальной блохе»).</a:t>
            </a:r>
          </a:p>
        </p:txBody>
      </p:sp>
    </p:spTree>
    <p:extLst>
      <p:ext uri="{BB962C8B-B14F-4D97-AF65-F5344CB8AC3E}">
        <p14:creationId xmlns:p14="http://schemas.microsoft.com/office/powerpoint/2010/main" val="379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29</a:t>
            </a:r>
            <a:endParaRPr lang="ru-RU" sz="2400" dirty="0">
              <a:latin typeface="Cambria" panose="02040503050406030204" pitchFamily="18" charset="0"/>
            </a:endParaRPr>
          </a:p>
        </p:txBody>
      </p:sp>
      <p:sp>
        <p:nvSpPr>
          <p:cNvPr id="4" name="Прямоугольник 3"/>
          <p:cNvSpPr/>
          <p:nvPr/>
        </p:nvSpPr>
        <p:spPr>
          <a:xfrm>
            <a:off x="251521" y="1340768"/>
            <a:ext cx="8712968" cy="2677656"/>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историк, профессор Московского университета, академик Императорской Санкт-Петербургской академии по истории и древностям русским (1900), председатель Императорского Общества истории и древностей российских при Московском университете. Автор многих исследований по русской истории. Самый известный научный труд – «Курс русской истории» в 5-ти частях. </a:t>
            </a:r>
          </a:p>
        </p:txBody>
      </p:sp>
      <p:sp>
        <p:nvSpPr>
          <p:cNvPr id="5" name="Прямоугольник 4"/>
          <p:cNvSpPr/>
          <p:nvPr/>
        </p:nvSpPr>
        <p:spPr>
          <a:xfrm>
            <a:off x="2555776" y="6153123"/>
            <a:ext cx="4403065" cy="461665"/>
          </a:xfrm>
          <a:prstGeom prst="rect">
            <a:avLst/>
          </a:prstGeom>
        </p:spPr>
        <p:txBody>
          <a:bodyPr wrap="none">
            <a:spAutoFit/>
          </a:bodyPr>
          <a:lstStyle/>
          <a:p>
            <a:r>
              <a:rPr lang="ru-RU" sz="2400" b="1" i="1" dirty="0">
                <a:solidFill>
                  <a:srgbClr val="C00000"/>
                </a:solidFill>
                <a:latin typeface="Calibri" panose="020F0502020204030204" pitchFamily="34" charset="0"/>
              </a:rPr>
              <a:t>Василий Осипович Ключевский</a:t>
            </a:r>
          </a:p>
        </p:txBody>
      </p:sp>
      <p:pic>
        <p:nvPicPr>
          <p:cNvPr id="25602" name="Picture 2" descr="https://www.azbyka.kz/images/240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97330"/>
            <a:ext cx="4273193" cy="5538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5602"/>
                                        </p:tgtEl>
                                        <p:attrNameLst>
                                          <p:attrName>style.visibility</p:attrName>
                                        </p:attrNameLst>
                                      </p:cBhvr>
                                      <p:to>
                                        <p:strVal val="visible"/>
                                      </p:to>
                                    </p:set>
                                    <p:animEffect transition="in" filter="fade">
                                      <p:cBhvr>
                                        <p:cTn id="10" dur="500"/>
                                        <p:tgtEl>
                                          <p:spTgt spid="2560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30</a:t>
            </a:r>
            <a:endParaRPr lang="ru-RU" sz="2400" dirty="0">
              <a:latin typeface="Cambria" panose="02040503050406030204" pitchFamily="18" charset="0"/>
            </a:endParaRPr>
          </a:p>
        </p:txBody>
      </p:sp>
      <p:pic>
        <p:nvPicPr>
          <p:cNvPr id="26628" name="Picture 4" descr="https://calcsbox.com/uploads/post/00928/lampa-Lodyg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685" y="2132856"/>
            <a:ext cx="3587955" cy="309461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63588" y="1532691"/>
            <a:ext cx="7920880" cy="1200329"/>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электротехник, один из изобретателей лампы накаливания, получившую массовое распространение благодаря своей экономичности.</a:t>
            </a:r>
          </a:p>
        </p:txBody>
      </p:sp>
      <p:sp>
        <p:nvSpPr>
          <p:cNvPr id="5" name="Прямоугольник 4"/>
          <p:cNvSpPr/>
          <p:nvPr/>
        </p:nvSpPr>
        <p:spPr>
          <a:xfrm>
            <a:off x="2548084" y="6031747"/>
            <a:ext cx="4551887" cy="461665"/>
          </a:xfrm>
          <a:prstGeom prst="rect">
            <a:avLst/>
          </a:prstGeom>
        </p:spPr>
        <p:txBody>
          <a:bodyPr wrap="none">
            <a:spAutoFit/>
          </a:bodyPr>
          <a:lstStyle/>
          <a:p>
            <a:r>
              <a:rPr lang="ru-RU" sz="2400" b="1" i="1" dirty="0">
                <a:solidFill>
                  <a:srgbClr val="C00000"/>
                </a:solidFill>
                <a:latin typeface="Calibri" panose="020F0502020204030204" pitchFamily="34" charset="0"/>
              </a:rPr>
              <a:t>Александр Николаевич Лодыгин</a:t>
            </a:r>
          </a:p>
        </p:txBody>
      </p:sp>
      <p:pic>
        <p:nvPicPr>
          <p:cNvPr id="26630" name="Picture 6" descr="http://vera-eskom.ru/wp-content/uploads/2017/11/Aleksandr-Nikolaevich-Lodyg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720" y="419472"/>
            <a:ext cx="4104456" cy="535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6630"/>
                                        </p:tgtEl>
                                        <p:attrNameLst>
                                          <p:attrName>style.visibility</p:attrName>
                                        </p:attrNameLst>
                                      </p:cBhvr>
                                      <p:to>
                                        <p:strVal val="visible"/>
                                      </p:to>
                                    </p:set>
                                    <p:animEffect transition="in" filter="fade">
                                      <p:cBhvr>
                                        <p:cTn id="10" dur="500"/>
                                        <p:tgtEl>
                                          <p:spTgt spid="266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31</a:t>
            </a:r>
            <a:endParaRPr lang="ru-RU" sz="2400" dirty="0">
              <a:latin typeface="Cambria" panose="02040503050406030204" pitchFamily="18" charset="0"/>
            </a:endParaRPr>
          </a:p>
        </p:txBody>
      </p:sp>
      <p:sp>
        <p:nvSpPr>
          <p:cNvPr id="3" name="Прямоугольник 2"/>
          <p:cNvSpPr/>
          <p:nvPr/>
        </p:nvSpPr>
        <p:spPr>
          <a:xfrm>
            <a:off x="469136" y="908720"/>
            <a:ext cx="8318800" cy="4893647"/>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писатель, прозаик,  драматург,  врач. Один из самых известных драматургов мира. Его произведения переведены более чем на сто языков. Его пьесы, в особенности «Чайка», «Три сестры» и «Вишнёвый сад», на протяжении более ста лет ставятся во многих театрах мира. За 25 лет творчества писатель создал более пятисот различных произведений (коротких юмористических рассказов, серьёзных повестей, пьес), многие из которых стали классикой мировой литературы. Особенное внимание обратили на себя «Степь», «Скучная история», «Дуэль», «Палата № 6», «Человек в футляре»; из пьес: «Иванов», «Дядя Ваня», «Три сестры», «Вишнёвый сад». </a:t>
            </a:r>
          </a:p>
        </p:txBody>
      </p:sp>
      <p:pic>
        <p:nvPicPr>
          <p:cNvPr id="27650" name="Picture 2" descr="Антон Чехов в 1889 год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193" y="364856"/>
            <a:ext cx="3958685" cy="547110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057324" y="6134532"/>
            <a:ext cx="3316742" cy="461665"/>
          </a:xfrm>
          <a:prstGeom prst="rect">
            <a:avLst/>
          </a:prstGeom>
        </p:spPr>
        <p:txBody>
          <a:bodyPr wrap="none">
            <a:spAutoFit/>
          </a:bodyPr>
          <a:lstStyle/>
          <a:p>
            <a:r>
              <a:rPr lang="vi-VN" sz="2400" b="1" i="1" dirty="0">
                <a:solidFill>
                  <a:srgbClr val="C00000"/>
                </a:solidFill>
                <a:latin typeface="Calibri" panose="020F0502020204030204" pitchFamily="34" charset="0"/>
              </a:rPr>
              <a:t>Антон Павлович Че</a:t>
            </a:r>
            <a:r>
              <a:rPr lang="ru-RU" sz="2400" b="1" i="1" dirty="0">
                <a:solidFill>
                  <a:srgbClr val="C00000"/>
                </a:solidFill>
                <a:latin typeface="Calibri" panose="020F0502020204030204" pitchFamily="34" charset="0"/>
              </a:rPr>
              <a:t>х</a:t>
            </a:r>
            <a:r>
              <a:rPr lang="vi-VN" sz="2400" b="1" i="1" dirty="0">
                <a:solidFill>
                  <a:srgbClr val="C00000"/>
                </a:solidFill>
                <a:latin typeface="Calibri" panose="020F0502020204030204" pitchFamily="34" charset="0"/>
              </a:rPr>
              <a:t>ов</a:t>
            </a:r>
            <a:endParaRPr lang="ru-RU" sz="2400" i="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142929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7650"/>
                                        </p:tgtEl>
                                        <p:attrNameLst>
                                          <p:attrName>style.visibility</p:attrName>
                                        </p:attrNameLst>
                                      </p:cBhvr>
                                      <p:to>
                                        <p:strVal val="visible"/>
                                      </p:to>
                                    </p:set>
                                    <p:animEffect transition="in" filter="fade">
                                      <p:cBhvr>
                                        <p:cTn id="10" dur="500"/>
                                        <p:tgtEl>
                                          <p:spTgt spid="276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32</a:t>
            </a:r>
            <a:endParaRPr lang="ru-RU" sz="2400" dirty="0">
              <a:latin typeface="Cambria" panose="02040503050406030204" pitchFamily="18" charset="0"/>
            </a:endParaRPr>
          </a:p>
        </p:txBody>
      </p:sp>
      <p:sp>
        <p:nvSpPr>
          <p:cNvPr id="4" name="Прямоугольник 3"/>
          <p:cNvSpPr/>
          <p:nvPr/>
        </p:nvSpPr>
        <p:spPr>
          <a:xfrm>
            <a:off x="469258" y="1011933"/>
            <a:ext cx="8239894" cy="378565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художник-живописец мастер исторической и фольклорной живописи, является основоположником «</a:t>
            </a:r>
            <a:r>
              <a:rPr lang="ru-RU" sz="2400" b="1" i="1" dirty="0" err="1">
                <a:solidFill>
                  <a:srgbClr val="002060"/>
                </a:solidFill>
                <a:latin typeface="Calibri" panose="020F0502020204030204" pitchFamily="34" charset="0"/>
              </a:rPr>
              <a:t>неорусского</a:t>
            </a:r>
            <a:r>
              <a:rPr lang="ru-RU" sz="2400" b="1" i="1" dirty="0">
                <a:solidFill>
                  <a:srgbClr val="002060"/>
                </a:solidFill>
                <a:latin typeface="Calibri" panose="020F0502020204030204" pitchFamily="34" charset="0"/>
              </a:rPr>
              <a:t> стиля».</a:t>
            </a:r>
            <a:r>
              <a:rPr lang="ru-RU" sz="2400" dirty="0"/>
              <a:t> </a:t>
            </a:r>
            <a:r>
              <a:rPr lang="ru-RU" sz="2400" b="1" i="1" dirty="0">
                <a:solidFill>
                  <a:srgbClr val="002060"/>
                </a:solidFill>
                <a:latin typeface="Calibri" panose="020F0502020204030204" pitchFamily="34" charset="0"/>
              </a:rPr>
              <a:t>В творчестве художника ярко представлены разные жанры, ставшие этапами очень интересной эволюции: от </a:t>
            </a:r>
            <a:r>
              <a:rPr lang="ru-RU" sz="2400" b="1" i="1" dirty="0" err="1">
                <a:solidFill>
                  <a:srgbClr val="002060"/>
                </a:solidFill>
                <a:latin typeface="Calibri" panose="020F0502020204030204" pitchFamily="34" charset="0"/>
              </a:rPr>
              <a:t>бытописательства</a:t>
            </a:r>
            <a:r>
              <a:rPr lang="ru-RU" sz="2400" b="1" i="1" dirty="0">
                <a:solidFill>
                  <a:srgbClr val="002060"/>
                </a:solidFill>
                <a:latin typeface="Calibri" panose="020F0502020204030204" pitchFamily="34" charset="0"/>
              </a:rPr>
              <a:t> к сказке, от станковой живописи к монументальной. Одним из главных направлений его творчества являлось былинно-историческое. Известными произведениями художника являются «Богатыри», «Аленушка», «Иван-Царевич на Сером Волке» и др.</a:t>
            </a:r>
          </a:p>
        </p:txBody>
      </p:sp>
      <p:sp>
        <p:nvSpPr>
          <p:cNvPr id="5" name="Прямоугольник 4"/>
          <p:cNvSpPr/>
          <p:nvPr/>
        </p:nvSpPr>
        <p:spPr>
          <a:xfrm>
            <a:off x="2519276" y="6163717"/>
            <a:ext cx="4322017" cy="461665"/>
          </a:xfrm>
          <a:prstGeom prst="rect">
            <a:avLst/>
          </a:prstGeom>
        </p:spPr>
        <p:txBody>
          <a:bodyPr wrap="none">
            <a:spAutoFit/>
          </a:bodyPr>
          <a:lstStyle/>
          <a:p>
            <a:r>
              <a:rPr lang="vi-VN" sz="2400" b="1" i="1" dirty="0">
                <a:solidFill>
                  <a:srgbClr val="C00000"/>
                </a:solidFill>
                <a:latin typeface="Calibri" panose="020F0502020204030204" pitchFamily="34" charset="0"/>
              </a:rPr>
              <a:t>Виктор Михайлович Васнецов</a:t>
            </a:r>
            <a:endParaRPr lang="ru-RU" sz="2400" i="1" dirty="0">
              <a:solidFill>
                <a:srgbClr val="C00000"/>
              </a:solidFill>
              <a:latin typeface="Calibri" panose="020F0502020204030204" pitchFamily="34" charset="0"/>
            </a:endParaRPr>
          </a:p>
        </p:txBody>
      </p:sp>
      <p:pic>
        <p:nvPicPr>
          <p:cNvPr id="28676" name="Picture 4" descr="https://ru.moscovery.com/wp-content/uploads/2016/05/%D0%92%D0%B8%D0%BA%D1%82%D0%BE%D1%80-%D0%92%D0%B0%D1%81%D0%BD%D0%B5%D1%86%D0%BE%D0%B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276" y="494199"/>
            <a:ext cx="4266249" cy="5455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88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fade">
                                      <p:cBhvr>
                                        <p:cTn id="10" dur="500"/>
                                        <p:tgtEl>
                                          <p:spTgt spid="286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33</a:t>
            </a:r>
            <a:endParaRPr lang="ru-RU" sz="2400" dirty="0">
              <a:latin typeface="Cambria" panose="02040503050406030204" pitchFamily="18" charset="0"/>
            </a:endParaRPr>
          </a:p>
        </p:txBody>
      </p:sp>
      <p:sp>
        <p:nvSpPr>
          <p:cNvPr id="4" name="Прямоугольник 3"/>
          <p:cNvSpPr/>
          <p:nvPr/>
        </p:nvSpPr>
        <p:spPr>
          <a:xfrm>
            <a:off x="556187" y="1052736"/>
            <a:ext cx="8408301" cy="193899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военно-морской деятель, герой Русско-японской войны, океанограф, полярный исследователь, кораблестроитель. Ему же принадлежит проект первого в мире ледокола «Ермак», также разработка русской семафорной азбуки. Погиб во время русско-японской войны. </a:t>
            </a:r>
          </a:p>
        </p:txBody>
      </p:sp>
      <p:pic>
        <p:nvPicPr>
          <p:cNvPr id="6" name="Picture 2" descr="No-nb bldsa 1c030 Stepan Osipovitsj Makar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925" y="432043"/>
            <a:ext cx="3888432" cy="526599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949296" y="6021034"/>
            <a:ext cx="3876061" cy="461665"/>
          </a:xfrm>
          <a:prstGeom prst="rect">
            <a:avLst/>
          </a:prstGeom>
        </p:spPr>
        <p:txBody>
          <a:bodyPr wrap="none">
            <a:spAutoFit/>
          </a:bodyPr>
          <a:lstStyle/>
          <a:p>
            <a:r>
              <a:rPr lang="ru-RU" sz="2400" b="1" i="1" dirty="0">
                <a:solidFill>
                  <a:srgbClr val="C00000"/>
                </a:solidFill>
                <a:latin typeface="Calibri" panose="020F0502020204030204" pitchFamily="34" charset="0"/>
              </a:rPr>
              <a:t>Степан Осипович Макаров</a:t>
            </a:r>
          </a:p>
        </p:txBody>
      </p:sp>
    </p:spTree>
    <p:extLst>
      <p:ext uri="{BB962C8B-B14F-4D97-AF65-F5344CB8AC3E}">
        <p14:creationId xmlns:p14="http://schemas.microsoft.com/office/powerpoint/2010/main" val="203688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34</a:t>
            </a:r>
            <a:endParaRPr lang="ru-RU" sz="2400" dirty="0">
              <a:latin typeface="Cambria" panose="02040503050406030204" pitchFamily="18" charset="0"/>
            </a:endParaRPr>
          </a:p>
        </p:txBody>
      </p:sp>
      <p:sp>
        <p:nvSpPr>
          <p:cNvPr id="5" name="Прямоугольник 4"/>
          <p:cNvSpPr/>
          <p:nvPr/>
        </p:nvSpPr>
        <p:spPr>
          <a:xfrm>
            <a:off x="464811" y="1268760"/>
            <a:ext cx="8319657" cy="341632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Роман Ивана Александровича Гончарова, рассказывает о жизни помещика Ильи Ильича Обломова, который вместе со своим верным слугой, Захаром, живёт в Петербурге на Гороховой улице. Илья Ильич редко поднимается с дивана. Он не занимается никакой деятельностью, не выходит в свет; лишь предаётся мыслям о том, как надо жить, и мечтам об уютной безмятежной жизни в родном имении. Никакие беды (упадок хозяйства, угрозы выселения из квартиры) не могут сдвинуть его с места. </a:t>
            </a:r>
          </a:p>
        </p:txBody>
      </p:sp>
      <p:pic>
        <p:nvPicPr>
          <p:cNvPr id="29698" name="Picture 2" descr="http://knigaza.com/upload/images/original/620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32088"/>
            <a:ext cx="3816424" cy="5793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88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9698"/>
                                        </p:tgtEl>
                                        <p:attrNameLst>
                                          <p:attrName>style.visibility</p:attrName>
                                        </p:attrNameLst>
                                      </p:cBhvr>
                                      <p:to>
                                        <p:strVal val="visible"/>
                                      </p:to>
                                    </p:set>
                                    <p:animEffect transition="in" filter="fade">
                                      <p:cBhvr>
                                        <p:cTn id="10"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35</a:t>
            </a:r>
            <a:endParaRPr lang="ru-RU" sz="2400" dirty="0">
              <a:latin typeface="Cambria" panose="02040503050406030204" pitchFamily="18" charset="0"/>
            </a:endParaRPr>
          </a:p>
        </p:txBody>
      </p:sp>
      <p:sp>
        <p:nvSpPr>
          <p:cNvPr id="4" name="Прямоугольник 3"/>
          <p:cNvSpPr/>
          <p:nvPr/>
        </p:nvSpPr>
        <p:spPr>
          <a:xfrm>
            <a:off x="935596" y="1628800"/>
            <a:ext cx="7668852" cy="193899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Публицист и литературный критик 60-х гг.</a:t>
            </a:r>
            <a:r>
              <a:rPr lang="en-US" sz="2400" b="1" i="1" dirty="0">
                <a:solidFill>
                  <a:srgbClr val="002060"/>
                </a:solidFill>
                <a:latin typeface="Calibri" panose="020F0502020204030204" pitchFamily="34" charset="0"/>
              </a:rPr>
              <a:t> XIX </a:t>
            </a:r>
            <a:r>
              <a:rPr lang="ru-RU" sz="2400" b="1" i="1" dirty="0">
                <a:solidFill>
                  <a:srgbClr val="002060"/>
                </a:solidFill>
                <a:latin typeface="Calibri" panose="020F0502020204030204" pitchFamily="34" charset="0"/>
              </a:rPr>
              <a:t>в., «властитель дум» радикальной молодежи, теоретик «нигилизма». Его роман «Что делать?» сыграл видную роль в становлении демократического движения в России.</a:t>
            </a:r>
          </a:p>
        </p:txBody>
      </p:sp>
      <p:sp>
        <p:nvSpPr>
          <p:cNvPr id="5" name="Прямоугольник 4"/>
          <p:cNvSpPr/>
          <p:nvPr/>
        </p:nvSpPr>
        <p:spPr>
          <a:xfrm>
            <a:off x="2375925" y="5994354"/>
            <a:ext cx="5032981" cy="461665"/>
          </a:xfrm>
          <a:prstGeom prst="rect">
            <a:avLst/>
          </a:prstGeom>
        </p:spPr>
        <p:txBody>
          <a:bodyPr wrap="none">
            <a:spAutoFit/>
          </a:bodyPr>
          <a:lstStyle/>
          <a:p>
            <a:r>
              <a:rPr lang="ru-RU" sz="2400" b="1" i="1" dirty="0">
                <a:solidFill>
                  <a:srgbClr val="C00000"/>
                </a:solidFill>
                <a:latin typeface="Calibri" panose="020F0502020204030204" pitchFamily="34" charset="0"/>
              </a:rPr>
              <a:t>Николай Гаврилович Чернышевский</a:t>
            </a:r>
          </a:p>
        </p:txBody>
      </p:sp>
      <p:pic>
        <p:nvPicPr>
          <p:cNvPr id="1028" name="Picture 4" descr="Nikolaj G. Černyševskij 18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174" y="419472"/>
            <a:ext cx="4111695" cy="538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88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36</a:t>
            </a:r>
            <a:endParaRPr lang="ru-RU" sz="2400" dirty="0">
              <a:latin typeface="Cambria" panose="02040503050406030204" pitchFamily="18" charset="0"/>
            </a:endParaRPr>
          </a:p>
        </p:txBody>
      </p:sp>
      <p:sp>
        <p:nvSpPr>
          <p:cNvPr id="4" name="Прямоугольник 3"/>
          <p:cNvSpPr/>
          <p:nvPr/>
        </p:nvSpPr>
        <p:spPr>
          <a:xfrm>
            <a:off x="743313" y="1933059"/>
            <a:ext cx="7959617" cy="156966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Крупнейший национальный музей России. Основан в 1872 г., здание на Красной площади Москвы было построено в 1875 - 1883 гг. по проекту архитектора Владимира Шервуда и инженера Анатолия </a:t>
            </a:r>
            <a:r>
              <a:rPr lang="ru-RU" sz="2400" b="1" i="1" dirty="0" err="1">
                <a:solidFill>
                  <a:srgbClr val="002060"/>
                </a:solidFill>
                <a:latin typeface="Calibri" panose="020F0502020204030204" pitchFamily="34" charset="0"/>
              </a:rPr>
              <a:t>Семёнова</a:t>
            </a:r>
            <a:r>
              <a:rPr lang="ru-RU" sz="2400" b="1" i="1" dirty="0">
                <a:solidFill>
                  <a:srgbClr val="002060"/>
                </a:solidFill>
                <a:latin typeface="Calibri" panose="020F0502020204030204" pitchFamily="34" charset="0"/>
              </a:rPr>
              <a:t>. </a:t>
            </a:r>
          </a:p>
        </p:txBody>
      </p:sp>
      <p:pic>
        <p:nvPicPr>
          <p:cNvPr id="2052" name="Picture 4" descr="http://cinepromo.ru/images/historical_museum_Russia_Red_Square_neviuchenniy_urok_festivalnoe_prodvizhenie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31" y="645561"/>
            <a:ext cx="8139637" cy="523171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123728" y="6188271"/>
            <a:ext cx="5471819" cy="461665"/>
          </a:xfrm>
          <a:prstGeom prst="rect">
            <a:avLst/>
          </a:prstGeom>
        </p:spPr>
        <p:txBody>
          <a:bodyPr wrap="none">
            <a:spAutoFit/>
          </a:bodyPr>
          <a:lstStyle/>
          <a:p>
            <a:r>
              <a:rPr lang="ru-RU" sz="2400" b="1" i="1" dirty="0">
                <a:solidFill>
                  <a:srgbClr val="C00000"/>
                </a:solidFill>
                <a:latin typeface="Calibri" panose="020F0502020204030204" pitchFamily="34" charset="0"/>
              </a:rPr>
              <a:t>Государственный исторический музей</a:t>
            </a:r>
          </a:p>
        </p:txBody>
      </p:sp>
    </p:spTree>
    <p:extLst>
      <p:ext uri="{BB962C8B-B14F-4D97-AF65-F5344CB8AC3E}">
        <p14:creationId xmlns:p14="http://schemas.microsoft.com/office/powerpoint/2010/main" val="203688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37</a:t>
            </a:r>
            <a:endParaRPr lang="ru-RU" sz="2400" dirty="0">
              <a:latin typeface="Cambria" panose="02040503050406030204" pitchFamily="18" charset="0"/>
            </a:endParaRPr>
          </a:p>
        </p:txBody>
      </p:sp>
      <p:sp>
        <p:nvSpPr>
          <p:cNvPr id="4" name="Прямоугольник 3"/>
          <p:cNvSpPr/>
          <p:nvPr/>
        </p:nvSpPr>
        <p:spPr>
          <a:xfrm>
            <a:off x="644831" y="275594"/>
            <a:ext cx="8139637" cy="6370975"/>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Рождению исторического полотна, созданного «по мотивам» одного из сюжетов «Истории государства Российского», предшествовало посещение И. Е. Репиным концерта Римского-Корсакова. Как писал позже сам художник, «его музыкальная трилогия - любовь, власть и месть» показалась настолько впечатляющей, что захотелось и «в живописи изобразить что-нибудь подобное по силе его музыки». </a:t>
            </a:r>
          </a:p>
          <a:p>
            <a:pPr algn="just"/>
            <a:r>
              <a:rPr lang="ru-RU" sz="2400" b="1" i="1" dirty="0">
                <a:solidFill>
                  <a:srgbClr val="002060"/>
                </a:solidFill>
                <a:latin typeface="Calibri" panose="020F0502020204030204" pitchFamily="34" charset="0"/>
              </a:rPr>
              <a:t>Работа началась с выбора натуры. Репин искал нужные лица везде  всматривался в прохожих на улицах, обращался к знакомым. Образ Ивана Грозного, по мнению Ильи Ефимовича, в чём-то совпадал с типажом живописца Григория </a:t>
            </a:r>
            <a:r>
              <a:rPr lang="ru-RU" sz="2400" b="1" i="1" dirty="0" err="1">
                <a:solidFill>
                  <a:srgbClr val="002060"/>
                </a:solidFill>
                <a:latin typeface="Calibri" panose="020F0502020204030204" pitchFamily="34" charset="0"/>
              </a:rPr>
              <a:t>Мясоедова</a:t>
            </a:r>
            <a:r>
              <a:rPr lang="ru-RU" sz="2400" b="1" i="1" dirty="0">
                <a:solidFill>
                  <a:srgbClr val="002060"/>
                </a:solidFill>
                <a:latin typeface="Calibri" panose="020F0502020204030204" pitchFamily="34" charset="0"/>
              </a:rPr>
              <a:t>, который, наряду со случайным человеком, встреченным на рынке, согласился позировать для новой картины. Прообразами царевича стали несколько человек, в том числе пейзажист Владимир </a:t>
            </a:r>
            <a:r>
              <a:rPr lang="ru-RU" sz="2400" b="1" i="1" dirty="0" err="1">
                <a:solidFill>
                  <a:srgbClr val="002060"/>
                </a:solidFill>
                <a:latin typeface="Calibri" panose="020F0502020204030204" pitchFamily="34" charset="0"/>
              </a:rPr>
              <a:t>Менк</a:t>
            </a:r>
            <a:r>
              <a:rPr lang="ru-RU" sz="2400" b="1" i="1" dirty="0">
                <a:solidFill>
                  <a:srgbClr val="002060"/>
                </a:solidFill>
                <a:latin typeface="Calibri" panose="020F0502020204030204" pitchFamily="34" charset="0"/>
              </a:rPr>
              <a:t> и писатель Всеволод Гаршин.</a:t>
            </a:r>
          </a:p>
        </p:txBody>
      </p:sp>
      <p:pic>
        <p:nvPicPr>
          <p:cNvPr id="3074" name="Picture 2" descr="https://upload.wikimedia.org/wikipedia/commons/thumb/3/33/Iv%C3%A1n_el_Terrible_y_su_hijo%2C_por_Ili%C3%A1_Repin.jpg/800px-Iv%C3%A1n_el_Terrible_y_su_hijo%2C_por_Ili%C3%A1_Rep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33" y="419472"/>
            <a:ext cx="7560840" cy="524163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0233" y="5763619"/>
            <a:ext cx="7488832" cy="1015663"/>
          </a:xfrm>
          <a:prstGeom prst="rect">
            <a:avLst/>
          </a:prstGeom>
        </p:spPr>
        <p:txBody>
          <a:bodyPr wrap="square">
            <a:spAutoFit/>
          </a:bodyPr>
          <a:lstStyle/>
          <a:p>
            <a:pPr algn="ctr"/>
            <a:r>
              <a:rPr lang="ru-RU" sz="2400" b="1" i="1" dirty="0">
                <a:solidFill>
                  <a:srgbClr val="C00000"/>
                </a:solidFill>
                <a:latin typeface="Calibri" panose="020F0502020204030204" pitchFamily="34" charset="0"/>
              </a:rPr>
              <a:t>Илья Ефимович Репин. </a:t>
            </a:r>
          </a:p>
          <a:p>
            <a:pPr algn="ctr"/>
            <a:endParaRPr lang="ru-RU" sz="1000" b="1" i="1" dirty="0">
              <a:solidFill>
                <a:srgbClr val="C00000"/>
              </a:solidFill>
              <a:latin typeface="Calibri" panose="020F0502020204030204" pitchFamily="34" charset="0"/>
            </a:endParaRPr>
          </a:p>
          <a:p>
            <a:pPr algn="ctr"/>
            <a:r>
              <a:rPr lang="ru-RU" sz="2400" b="1" i="1" dirty="0">
                <a:solidFill>
                  <a:srgbClr val="C00000"/>
                </a:solidFill>
                <a:latin typeface="Calibri" panose="020F0502020204030204" pitchFamily="34" charset="0"/>
              </a:rPr>
              <a:t>«Иван Грозный и сын его Иван 16 ноября 1581 года».</a:t>
            </a:r>
          </a:p>
        </p:txBody>
      </p:sp>
    </p:spTree>
    <p:extLst>
      <p:ext uri="{BB962C8B-B14F-4D97-AF65-F5344CB8AC3E}">
        <p14:creationId xmlns:p14="http://schemas.microsoft.com/office/powerpoint/2010/main" val="203688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38</a:t>
            </a:r>
            <a:endParaRPr lang="ru-RU" sz="2400" dirty="0">
              <a:latin typeface="Cambria" panose="02040503050406030204" pitchFamily="18" charset="0"/>
            </a:endParaRPr>
          </a:p>
        </p:txBody>
      </p:sp>
      <p:sp>
        <p:nvSpPr>
          <p:cNvPr id="4" name="Прямоугольник 3"/>
          <p:cNvSpPr/>
          <p:nvPr/>
        </p:nvSpPr>
        <p:spPr>
          <a:xfrm>
            <a:off x="374413" y="1246108"/>
            <a:ext cx="8588321" cy="3046988"/>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композитор, педагог, дирижёр, общественный деятель, музыкальный критик; участник «Могучей кучки». Среди его сочинений - 15 опер, 3 симфонии, симфонические произведения, инструментальные концерты,  кантаты, камерно-инструментальная, вокальная и духовная музыка. К числу наиболее известных произведений можно отнести оперы «Снегурочка», «</a:t>
            </a:r>
            <a:r>
              <a:rPr lang="ru-RU" sz="2400" b="1" i="1" dirty="0" err="1">
                <a:solidFill>
                  <a:srgbClr val="002060"/>
                </a:solidFill>
                <a:latin typeface="Calibri" panose="020F0502020204030204" pitchFamily="34" charset="0"/>
              </a:rPr>
              <a:t>Псковитянка</a:t>
            </a:r>
            <a:r>
              <a:rPr lang="ru-RU" sz="2400" b="1" i="1" dirty="0">
                <a:solidFill>
                  <a:srgbClr val="002060"/>
                </a:solidFill>
                <a:latin typeface="Calibri" panose="020F0502020204030204" pitchFamily="34" charset="0"/>
              </a:rPr>
              <a:t>», «Царская невеста», «Садко». </a:t>
            </a:r>
          </a:p>
        </p:txBody>
      </p:sp>
      <p:pic>
        <p:nvPicPr>
          <p:cNvPr id="6" name="Picture 2" descr="Nikolay A Rimsky Korsakov 18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60181" y="419472"/>
            <a:ext cx="4016784" cy="553332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054779" y="6127301"/>
            <a:ext cx="5488272" cy="461665"/>
          </a:xfrm>
          <a:prstGeom prst="rect">
            <a:avLst/>
          </a:prstGeom>
        </p:spPr>
        <p:txBody>
          <a:bodyPr wrap="square">
            <a:spAutoFit/>
          </a:bodyPr>
          <a:lstStyle/>
          <a:p>
            <a:r>
              <a:rPr lang="ru-RU" sz="2400" b="1" i="1" dirty="0">
                <a:solidFill>
                  <a:srgbClr val="C00000"/>
                </a:solidFill>
                <a:latin typeface="Calibri" panose="020F0502020204030204" pitchFamily="34" charset="0"/>
              </a:rPr>
              <a:t>Николай Андреевич Римский-Корсаков</a:t>
            </a:r>
          </a:p>
        </p:txBody>
      </p:sp>
    </p:spTree>
    <p:extLst>
      <p:ext uri="{BB962C8B-B14F-4D97-AF65-F5344CB8AC3E}">
        <p14:creationId xmlns:p14="http://schemas.microsoft.com/office/powerpoint/2010/main" val="203688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360996" cy="461665"/>
          </a:xfrm>
          <a:prstGeom prst="rect">
            <a:avLst/>
          </a:prstGeom>
        </p:spPr>
        <p:txBody>
          <a:bodyPr wrap="none">
            <a:spAutoFit/>
          </a:bodyPr>
          <a:lstStyle/>
          <a:p>
            <a:r>
              <a:rPr lang="ru-RU" sz="2400" b="1" i="1" dirty="0">
                <a:solidFill>
                  <a:srgbClr val="002060"/>
                </a:solidFill>
                <a:latin typeface="Cambria" panose="02040503050406030204" pitchFamily="18" charset="0"/>
              </a:rPr>
              <a:t>3</a:t>
            </a:r>
            <a:endParaRPr lang="ru-RU" sz="2400" dirty="0">
              <a:latin typeface="Cambria" panose="02040503050406030204" pitchFamily="18" charset="0"/>
            </a:endParaRPr>
          </a:p>
        </p:txBody>
      </p:sp>
      <p:sp>
        <p:nvSpPr>
          <p:cNvPr id="4" name="Прямоугольник 3"/>
          <p:cNvSpPr/>
          <p:nvPr/>
        </p:nvSpPr>
        <p:spPr>
          <a:xfrm>
            <a:off x="1907704" y="6016414"/>
            <a:ext cx="5920339" cy="461665"/>
          </a:xfrm>
          <a:prstGeom prst="rect">
            <a:avLst/>
          </a:prstGeom>
        </p:spPr>
        <p:txBody>
          <a:bodyPr wrap="none">
            <a:spAutoFit/>
          </a:bodyPr>
          <a:lstStyle/>
          <a:p>
            <a:r>
              <a:rPr lang="ru-RU" sz="2400" b="1" i="1" dirty="0">
                <a:solidFill>
                  <a:srgbClr val="C00000"/>
                </a:solidFill>
                <a:latin typeface="Calibri" panose="020F0502020204030204" pitchFamily="34" charset="0"/>
              </a:rPr>
              <a:t>Илья Ефимович Репин «Бурлаки на Волге»</a:t>
            </a:r>
            <a:endParaRPr lang="ru-RU" sz="2400" i="1" dirty="0">
              <a:solidFill>
                <a:srgbClr val="C00000"/>
              </a:solidFill>
              <a:latin typeface="Calibri" panose="020F0502020204030204" pitchFamily="34" charset="0"/>
            </a:endParaRPr>
          </a:p>
        </p:txBody>
      </p:sp>
      <p:sp>
        <p:nvSpPr>
          <p:cNvPr id="5" name="Прямоугольник 4"/>
          <p:cNvSpPr/>
          <p:nvPr/>
        </p:nvSpPr>
        <p:spPr>
          <a:xfrm>
            <a:off x="755576" y="1124744"/>
            <a:ext cx="7848872" cy="1200329"/>
          </a:xfrm>
          <a:prstGeom prst="rect">
            <a:avLst/>
          </a:prstGeom>
        </p:spPr>
        <p:txBody>
          <a:bodyPr wrap="square">
            <a:spAutoFit/>
          </a:bodyPr>
          <a:lstStyle/>
          <a:p>
            <a:r>
              <a:rPr lang="ru-RU" sz="2400" b="1" i="1" dirty="0">
                <a:solidFill>
                  <a:srgbClr val="002060"/>
                </a:solidFill>
                <a:latin typeface="Calibri" panose="020F0502020204030204" pitchFamily="34" charset="0"/>
              </a:rPr>
              <a:t>Картина русского художника Ильи Репина, созданная в 1870 - 1873 годах. Изображает артель бурлаков во время работы. </a:t>
            </a:r>
          </a:p>
        </p:txBody>
      </p:sp>
      <p:pic>
        <p:nvPicPr>
          <p:cNvPr id="7" name="Picture 2" descr="Ilya Repin - Barge Haulers on the Volga - Google Art 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2" y="980728"/>
            <a:ext cx="8676486" cy="464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5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39</a:t>
            </a:r>
            <a:endParaRPr lang="ru-RU" sz="2400" dirty="0">
              <a:latin typeface="Cambria" panose="02040503050406030204" pitchFamily="18" charset="0"/>
            </a:endParaRPr>
          </a:p>
        </p:txBody>
      </p:sp>
      <p:sp>
        <p:nvSpPr>
          <p:cNvPr id="4" name="Прямоугольник 3"/>
          <p:cNvSpPr/>
          <p:nvPr/>
        </p:nvSpPr>
        <p:spPr>
          <a:xfrm>
            <a:off x="626737" y="812538"/>
            <a:ext cx="8308254" cy="2677656"/>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Русская драматическая актриса Малого театра, по словам Константина Сергеевича Станиславского - величайшая из виденных им актёров. Прославилась ролями свободолюбивых личностей, преданных своим идеалам и противостоящих окружающей пошлости.</a:t>
            </a:r>
          </a:p>
          <a:p>
            <a:pPr algn="just"/>
            <a:r>
              <a:rPr lang="ru-RU" sz="2400" b="1" i="1" dirty="0">
                <a:solidFill>
                  <a:srgbClr val="002060"/>
                </a:solidFill>
                <a:latin typeface="Calibri" panose="020F0502020204030204" pitchFamily="34" charset="0"/>
              </a:rPr>
              <a:t>Исполнила  роли в пьесах: «Гроза» Катерина, «Овечий источник» </a:t>
            </a:r>
            <a:r>
              <a:rPr lang="ru-RU" sz="2400" b="1" i="1" dirty="0" err="1">
                <a:solidFill>
                  <a:srgbClr val="002060"/>
                </a:solidFill>
                <a:latin typeface="Calibri" panose="020F0502020204030204" pitchFamily="34" charset="0"/>
              </a:rPr>
              <a:t>Лауренся</a:t>
            </a:r>
            <a:r>
              <a:rPr lang="ru-RU" sz="2400" b="1" i="1" dirty="0">
                <a:solidFill>
                  <a:srgbClr val="002060"/>
                </a:solidFill>
                <a:latin typeface="Calibri" panose="020F0502020204030204" pitchFamily="34" charset="0"/>
              </a:rPr>
              <a:t>, «Свадьба Кречинского» Лидочка и др.</a:t>
            </a:r>
          </a:p>
        </p:txBody>
      </p:sp>
      <p:pic>
        <p:nvPicPr>
          <p:cNvPr id="5122" name="Picture 2" descr="https://www.personbio.com/img/66/66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383498"/>
            <a:ext cx="3679568" cy="549189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91798" y="6068096"/>
            <a:ext cx="4178131" cy="461665"/>
          </a:xfrm>
          <a:prstGeom prst="rect">
            <a:avLst/>
          </a:prstGeom>
        </p:spPr>
        <p:txBody>
          <a:bodyPr wrap="none">
            <a:spAutoFit/>
          </a:bodyPr>
          <a:lstStyle/>
          <a:p>
            <a:r>
              <a:rPr lang="ru-RU" sz="2400" b="1" i="1" dirty="0">
                <a:solidFill>
                  <a:srgbClr val="C00000"/>
                </a:solidFill>
                <a:latin typeface="Calibri" panose="020F0502020204030204" pitchFamily="34" charset="0"/>
              </a:rPr>
              <a:t>Мария Николаевна Ермолова</a:t>
            </a:r>
            <a:endParaRPr lang="ru-RU" sz="2400" i="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203688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40</a:t>
            </a:r>
            <a:endParaRPr lang="ru-RU" sz="2400" dirty="0">
              <a:latin typeface="Cambria" panose="02040503050406030204" pitchFamily="18" charset="0"/>
            </a:endParaRPr>
          </a:p>
        </p:txBody>
      </p:sp>
      <p:sp>
        <p:nvSpPr>
          <p:cNvPr id="4" name="Прямоугольник 3"/>
          <p:cNvSpPr/>
          <p:nvPr/>
        </p:nvSpPr>
        <p:spPr>
          <a:xfrm>
            <a:off x="498735" y="2341196"/>
            <a:ext cx="8136904" cy="156966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Народный художественный промысел, основанный на изготовлении предметов быта из папье-маше с лаковой миниатюрой. Обычно расписываются шкатулки, ларцы, кубышки, брошки, и прочее. </a:t>
            </a:r>
          </a:p>
        </p:txBody>
      </p:sp>
      <p:sp>
        <p:nvSpPr>
          <p:cNvPr id="5" name="Прямоугольник 4"/>
          <p:cNvSpPr/>
          <p:nvPr/>
        </p:nvSpPr>
        <p:spPr>
          <a:xfrm>
            <a:off x="2414351" y="5721744"/>
            <a:ext cx="4746001" cy="461665"/>
          </a:xfrm>
          <a:prstGeom prst="rect">
            <a:avLst/>
          </a:prstGeom>
        </p:spPr>
        <p:txBody>
          <a:bodyPr wrap="square">
            <a:spAutoFit/>
          </a:bodyPr>
          <a:lstStyle/>
          <a:p>
            <a:pPr algn="ctr"/>
            <a:r>
              <a:rPr lang="vi-VN" sz="2400" b="1" i="1" dirty="0">
                <a:solidFill>
                  <a:srgbClr val="C00000"/>
                </a:solidFill>
                <a:latin typeface="Calibri" panose="020F0502020204030204" pitchFamily="34" charset="0"/>
              </a:rPr>
              <a:t>Палехская миниатюра</a:t>
            </a:r>
            <a:endParaRPr lang="ru-RU" sz="2400" i="1" dirty="0">
              <a:solidFill>
                <a:srgbClr val="C00000"/>
              </a:solidFill>
              <a:latin typeface="Calibri" panose="020F0502020204030204" pitchFamily="34" charset="0"/>
            </a:endParaRPr>
          </a:p>
        </p:txBody>
      </p:sp>
      <p:pic>
        <p:nvPicPr>
          <p:cNvPr id="6150" name="Picture 6" descr="https://avatars.mds.yandex.net/get-pdb/2255805/1306518d-691e-4193-92b9-9720d9af12da/s1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7216" y="1628799"/>
            <a:ext cx="4292739" cy="344492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goldengrail.ru/podarki_image/30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303" y="1613419"/>
            <a:ext cx="4190913" cy="3432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88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154"/>
                                        </p:tgtEl>
                                        <p:attrNameLst>
                                          <p:attrName>style.visibility</p:attrName>
                                        </p:attrNameLst>
                                      </p:cBhvr>
                                      <p:to>
                                        <p:strVal val="visible"/>
                                      </p:to>
                                    </p:set>
                                    <p:animEffect transition="in" filter="fade">
                                      <p:cBhvr>
                                        <p:cTn id="10" dur="500"/>
                                        <p:tgtEl>
                                          <p:spTgt spid="6154"/>
                                        </p:tgtEl>
                                      </p:cBhvr>
                                    </p:animEffect>
                                  </p:childTnLst>
                                </p:cTn>
                              </p:par>
                              <p:par>
                                <p:cTn id="11" presetID="10" presetClass="entr" presetSubtype="0" fill="hold" nodeType="withEffect">
                                  <p:stCondLst>
                                    <p:cond delay="0"/>
                                  </p:stCondLst>
                                  <p:childTnLst>
                                    <p:set>
                                      <p:cBhvr>
                                        <p:cTn id="12" dur="1" fill="hold">
                                          <p:stCondLst>
                                            <p:cond delay="0"/>
                                          </p:stCondLst>
                                        </p:cTn>
                                        <p:tgtEl>
                                          <p:spTgt spid="6150"/>
                                        </p:tgtEl>
                                        <p:attrNameLst>
                                          <p:attrName>style.visibility</p:attrName>
                                        </p:attrNameLst>
                                      </p:cBhvr>
                                      <p:to>
                                        <p:strVal val="visible"/>
                                      </p:to>
                                    </p:set>
                                    <p:animEffect transition="in" filter="fade">
                                      <p:cBhvr>
                                        <p:cTn id="13"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41</a:t>
            </a:r>
            <a:endParaRPr lang="ru-RU" sz="2400" dirty="0">
              <a:latin typeface="Cambria" panose="02040503050406030204" pitchFamily="18" charset="0"/>
            </a:endParaRPr>
          </a:p>
        </p:txBody>
      </p:sp>
      <p:sp>
        <p:nvSpPr>
          <p:cNvPr id="4" name="Прямоугольник 3"/>
          <p:cNvSpPr/>
          <p:nvPr/>
        </p:nvSpPr>
        <p:spPr>
          <a:xfrm>
            <a:off x="605728" y="1124744"/>
            <a:ext cx="8319657" cy="341632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живописец-реалист. Работая в историческом и портретном жанре, художник выбирал для своих картин сюжеты из жизни простого народа. Его полотна обличают знать, погрязшую в роскоши и невежестве, в то время как крестьяне и рабочие с утра до ночи тяжело трудятся, чтобы прокормить свою семью. Известные картины: «Дворник», «Тройка», «Старики-родители», «Птицелов», «Приезд гувернантки в купеческий дом», «Охотники на привале». </a:t>
            </a:r>
          </a:p>
        </p:txBody>
      </p:sp>
      <p:pic>
        <p:nvPicPr>
          <p:cNvPr id="7170" name="Picture 2" descr="https://ic.pics.livejournal.com/krest9nka/76337806/43097/43097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8600" y="419472"/>
            <a:ext cx="4032448" cy="521437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972384" y="5997782"/>
            <a:ext cx="3916457" cy="461665"/>
          </a:xfrm>
          <a:prstGeom prst="rect">
            <a:avLst/>
          </a:prstGeom>
        </p:spPr>
        <p:txBody>
          <a:bodyPr wrap="none">
            <a:spAutoFit/>
          </a:bodyPr>
          <a:lstStyle/>
          <a:p>
            <a:r>
              <a:rPr lang="ru-RU" sz="2400" b="1" i="1" dirty="0">
                <a:solidFill>
                  <a:srgbClr val="C00000"/>
                </a:solidFill>
                <a:latin typeface="Calibri" panose="020F0502020204030204" pitchFamily="34" charset="0"/>
              </a:rPr>
              <a:t>Василий Григорьевич Перов</a:t>
            </a:r>
          </a:p>
        </p:txBody>
      </p:sp>
    </p:spTree>
    <p:extLst>
      <p:ext uri="{BB962C8B-B14F-4D97-AF65-F5344CB8AC3E}">
        <p14:creationId xmlns:p14="http://schemas.microsoft.com/office/powerpoint/2010/main" val="19150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42</a:t>
            </a:r>
            <a:endParaRPr lang="ru-RU" sz="2400" dirty="0">
              <a:latin typeface="Cambria" panose="02040503050406030204" pitchFamily="18" charset="0"/>
            </a:endParaRPr>
          </a:p>
        </p:txBody>
      </p:sp>
      <p:sp>
        <p:nvSpPr>
          <p:cNvPr id="4" name="Прямоугольник 3"/>
          <p:cNvSpPr/>
          <p:nvPr/>
        </p:nvSpPr>
        <p:spPr>
          <a:xfrm>
            <a:off x="376166" y="1196752"/>
            <a:ext cx="8588321" cy="341632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врач-терапевт, физиолог и общественный деятель, создал учение об организме как о едином целом. Выступил  инициатором создания эпидемиологического общества, целью которого была борьба с распространением эпидемических заболеваний. В рамках работы общества изучал эпидемию чумы, холеры, тифа, натуральной оспы, дифтерии и скарлатины. Наблюдая заболевания печени, протекающие с высокой температурой, впервые описал болезнь, названную в его честь.</a:t>
            </a:r>
          </a:p>
        </p:txBody>
      </p:sp>
      <p:pic>
        <p:nvPicPr>
          <p:cNvPr id="6" name="Picture 2" descr="Портрет работы И. Н. Крамского (18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5" y="419474"/>
            <a:ext cx="4392484" cy="563406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868082" y="6147570"/>
            <a:ext cx="4152189" cy="461665"/>
          </a:xfrm>
          <a:prstGeom prst="rect">
            <a:avLst/>
          </a:prstGeom>
        </p:spPr>
        <p:txBody>
          <a:bodyPr wrap="square">
            <a:spAutoFit/>
          </a:bodyPr>
          <a:lstStyle/>
          <a:p>
            <a:pPr algn="ctr"/>
            <a:r>
              <a:rPr lang="ru-RU" sz="2400" b="1" i="1" dirty="0">
                <a:solidFill>
                  <a:srgbClr val="C00000"/>
                </a:solidFill>
                <a:latin typeface="Calibri" panose="020F0502020204030204" pitchFamily="34" charset="0"/>
              </a:rPr>
              <a:t>Сергей Петрович Боткин</a:t>
            </a:r>
          </a:p>
        </p:txBody>
      </p:sp>
    </p:spTree>
    <p:extLst>
      <p:ext uri="{BB962C8B-B14F-4D97-AF65-F5344CB8AC3E}">
        <p14:creationId xmlns:p14="http://schemas.microsoft.com/office/powerpoint/2010/main" val="19150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43</a:t>
            </a:r>
            <a:endParaRPr lang="ru-RU" sz="2400" dirty="0">
              <a:latin typeface="Cambria" panose="02040503050406030204" pitchFamily="18" charset="0"/>
            </a:endParaRPr>
          </a:p>
        </p:txBody>
      </p:sp>
      <p:sp>
        <p:nvSpPr>
          <p:cNvPr id="4" name="Прямоугольник 3"/>
          <p:cNvSpPr/>
          <p:nvPr/>
        </p:nvSpPr>
        <p:spPr>
          <a:xfrm>
            <a:off x="376167" y="668684"/>
            <a:ext cx="8588321" cy="2308324"/>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военный деятель - контр-адмирал,  изобретатель - пионер авиации. Под влиянием наблюдения за полётом птиц, он задумался над идеей создания летательного аппарата, основанного на аэродинамическом принципе. На основе полученных результатов, спроектировал и построил первый в России и один из первых в мире самолётов.</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519" y="2969674"/>
            <a:ext cx="5183264" cy="321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96155" y="6192114"/>
            <a:ext cx="4917628" cy="461665"/>
          </a:xfrm>
          <a:prstGeom prst="rect">
            <a:avLst/>
          </a:prstGeom>
        </p:spPr>
        <p:txBody>
          <a:bodyPr wrap="none">
            <a:spAutoFit/>
          </a:bodyPr>
          <a:lstStyle/>
          <a:p>
            <a:r>
              <a:rPr lang="ru-RU" sz="2400" b="1" i="1" dirty="0">
                <a:solidFill>
                  <a:srgbClr val="C00000"/>
                </a:solidFill>
                <a:latin typeface="Calibri" panose="020F0502020204030204" pitchFamily="34" charset="0"/>
              </a:rPr>
              <a:t>Александр Фёдорович Можайский </a:t>
            </a:r>
            <a:endParaRPr lang="ru-RU" sz="2400" dirty="0">
              <a:solidFill>
                <a:srgbClr val="C00000"/>
              </a:solidFill>
            </a:endParaRPr>
          </a:p>
        </p:txBody>
      </p:sp>
      <p:pic>
        <p:nvPicPr>
          <p:cNvPr id="9220" name="Picture 4" descr="https://pbs.twimg.com/media/EU_v9WwWoAEHnF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960" y="414668"/>
            <a:ext cx="4504320" cy="566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0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218"/>
                                        </p:tgtEl>
                                      </p:cBhvr>
                                    </p:animEffect>
                                    <p:set>
                                      <p:cBhvr>
                                        <p:cTn id="10" dur="1" fill="hold">
                                          <p:stCondLst>
                                            <p:cond delay="499"/>
                                          </p:stCondLst>
                                        </p:cTn>
                                        <p:tgtEl>
                                          <p:spTgt spid="921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fade">
                                      <p:cBhvr>
                                        <p:cTn id="13" dur="500"/>
                                        <p:tgtEl>
                                          <p:spTgt spid="92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44</a:t>
            </a:r>
            <a:endParaRPr lang="ru-RU" sz="2400" dirty="0">
              <a:latin typeface="Cambria" panose="02040503050406030204" pitchFamily="18" charset="0"/>
            </a:endParaRPr>
          </a:p>
        </p:txBody>
      </p:sp>
      <p:sp>
        <p:nvSpPr>
          <p:cNvPr id="4" name="Прямоугольник 3"/>
          <p:cNvSpPr/>
          <p:nvPr/>
        </p:nvSpPr>
        <p:spPr>
          <a:xfrm>
            <a:off x="444719" y="1484784"/>
            <a:ext cx="8424936" cy="193899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Российский  математик и механик, иностранный член-корреспондент Петербургской академии наук. Первая в Российской империи и  Северной Европе женщина-профессор и первая в мире женщина - профессор математики. Автор повести «Нигилистка» и книги «Воспоминания детства».</a:t>
            </a:r>
          </a:p>
        </p:txBody>
      </p:sp>
      <p:sp>
        <p:nvSpPr>
          <p:cNvPr id="5" name="Прямоугольник 4"/>
          <p:cNvSpPr/>
          <p:nvPr/>
        </p:nvSpPr>
        <p:spPr>
          <a:xfrm>
            <a:off x="2457737" y="6165304"/>
            <a:ext cx="4444550" cy="461665"/>
          </a:xfrm>
          <a:prstGeom prst="rect">
            <a:avLst/>
          </a:prstGeom>
        </p:spPr>
        <p:txBody>
          <a:bodyPr wrap="none">
            <a:spAutoFit/>
          </a:bodyPr>
          <a:lstStyle/>
          <a:p>
            <a:r>
              <a:rPr lang="ru-RU" sz="2400" b="1" i="1" dirty="0">
                <a:solidFill>
                  <a:srgbClr val="C00000"/>
                </a:solidFill>
                <a:latin typeface="Calibri" panose="020F0502020204030204" pitchFamily="34" charset="0"/>
              </a:rPr>
              <a:t>Софья Васильевна Ковалевская</a:t>
            </a:r>
          </a:p>
        </p:txBody>
      </p:sp>
      <p:pic>
        <p:nvPicPr>
          <p:cNvPr id="11268" name="Picture 4" descr="https://irenit-perm.ru/wp-content/uploads/sofya-kovalevskaya-v-1900-god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737" y="419472"/>
            <a:ext cx="4398901" cy="557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0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fade">
                                      <p:cBhvr>
                                        <p:cTn id="10" dur="500"/>
                                        <p:tgtEl>
                                          <p:spTgt spid="112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45</a:t>
            </a:r>
            <a:endParaRPr lang="ru-RU" sz="2400" dirty="0">
              <a:latin typeface="Cambria" panose="02040503050406030204" pitchFamily="18" charset="0"/>
            </a:endParaRPr>
          </a:p>
        </p:txBody>
      </p:sp>
      <p:sp>
        <p:nvSpPr>
          <p:cNvPr id="4" name="Прямоугольник 3"/>
          <p:cNvSpPr/>
          <p:nvPr/>
        </p:nvSpPr>
        <p:spPr>
          <a:xfrm>
            <a:off x="349261" y="993742"/>
            <a:ext cx="8588321" cy="378565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Картина Виктора Михайловича Васнецова. Считается, что на ней изображён былинный богатырь Илья Муромец. Родился он в деревне Карачарове, но тридцать три года не мог ходить. Но пришли к нему калики перехожие, излечили его да ещё и силой богатырской наделили. Нашлись для богатыря меч, латы и конь подходящий. Оседлал он коня и поехал вершить добрые дела, с нечистью бороться. Но вдруг преградил ему путь-дорогу камень. На нём что-то написано, но на картине не прочитать: часть букв стёрлась, а другие мхом поросли.</a:t>
            </a:r>
          </a:p>
        </p:txBody>
      </p:sp>
      <p:pic>
        <p:nvPicPr>
          <p:cNvPr id="12290" name="Picture 2" descr="https://upload.wikimedia.org/wikipedia/commons/thumb/1/12/Victor_Vasnetsov_-_Knight_at_the_Crossroads_-_Google_Art_Project.jpg/1024px-Victor_Vasnetsov_-_Knight_at_the_Crossroads_-_Google_Art_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40" y="734316"/>
            <a:ext cx="8626742" cy="476810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47403" y="5657472"/>
            <a:ext cx="4392035" cy="1015663"/>
          </a:xfrm>
          <a:prstGeom prst="rect">
            <a:avLst/>
          </a:prstGeom>
        </p:spPr>
        <p:txBody>
          <a:bodyPr wrap="none">
            <a:spAutoFit/>
          </a:bodyPr>
          <a:lstStyle/>
          <a:p>
            <a:pPr algn="ctr"/>
            <a:r>
              <a:rPr lang="ru-RU" sz="2400" b="1" i="1" dirty="0">
                <a:solidFill>
                  <a:srgbClr val="C00000"/>
                </a:solidFill>
                <a:latin typeface="Calibri" panose="020F0502020204030204" pitchFamily="34" charset="0"/>
              </a:rPr>
              <a:t>Виктор Михайлович Васнецов </a:t>
            </a:r>
          </a:p>
          <a:p>
            <a:pPr algn="ctr"/>
            <a:endParaRPr lang="ru-RU" sz="1000" b="1" i="1" dirty="0">
              <a:solidFill>
                <a:srgbClr val="C00000"/>
              </a:solidFill>
              <a:latin typeface="Calibri" panose="020F0502020204030204" pitchFamily="34" charset="0"/>
            </a:endParaRPr>
          </a:p>
          <a:p>
            <a:pPr algn="ctr"/>
            <a:r>
              <a:rPr lang="ru-RU" sz="2400" b="1" i="1" dirty="0">
                <a:solidFill>
                  <a:srgbClr val="C00000"/>
                </a:solidFill>
                <a:latin typeface="Calibri" panose="020F0502020204030204" pitchFamily="34" charset="0"/>
              </a:rPr>
              <a:t>«Витязь на распутье»</a:t>
            </a:r>
          </a:p>
        </p:txBody>
      </p:sp>
    </p:spTree>
    <p:extLst>
      <p:ext uri="{BB962C8B-B14F-4D97-AF65-F5344CB8AC3E}">
        <p14:creationId xmlns:p14="http://schemas.microsoft.com/office/powerpoint/2010/main" val="19150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46</a:t>
            </a:r>
            <a:endParaRPr lang="ru-RU" sz="2400" dirty="0">
              <a:latin typeface="Cambria" panose="02040503050406030204" pitchFamily="18" charset="0"/>
            </a:endParaRPr>
          </a:p>
        </p:txBody>
      </p:sp>
      <p:sp>
        <p:nvSpPr>
          <p:cNvPr id="4" name="Прямоугольник 3"/>
          <p:cNvSpPr/>
          <p:nvPr/>
        </p:nvSpPr>
        <p:spPr>
          <a:xfrm>
            <a:off x="853879" y="1340768"/>
            <a:ext cx="7913190" cy="193899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Российский театральный актёр</a:t>
            </a:r>
            <a:r>
              <a:rPr lang="ru-RU" sz="2400" dirty="0"/>
              <a:t> </a:t>
            </a:r>
            <a:r>
              <a:rPr lang="ru-RU" sz="2400" b="1" i="1" dirty="0">
                <a:solidFill>
                  <a:srgbClr val="002060"/>
                </a:solidFill>
                <a:latin typeface="Calibri" panose="020F0502020204030204" pitchFamily="34" charset="0"/>
              </a:rPr>
              <a:t>Малого театра. Считался выдающимся исполнителем ролей в пьесах Александра Островского.</a:t>
            </a:r>
            <a:r>
              <a:rPr lang="ru-RU" sz="2400" dirty="0"/>
              <a:t> </a:t>
            </a:r>
            <a:r>
              <a:rPr lang="ru-RU" sz="2400" b="1" i="1" dirty="0">
                <a:solidFill>
                  <a:srgbClr val="002060"/>
                </a:solidFill>
                <a:latin typeface="Calibri" panose="020F0502020204030204" pitchFamily="34" charset="0"/>
              </a:rPr>
              <a:t>Им было сыграно множество драматических ролей и несколько оперных партий. Прославился исполнением ролей купцов - самодуров.</a:t>
            </a:r>
          </a:p>
        </p:txBody>
      </p:sp>
      <p:sp>
        <p:nvSpPr>
          <p:cNvPr id="5" name="Прямоугольник 4"/>
          <p:cNvSpPr/>
          <p:nvPr/>
        </p:nvSpPr>
        <p:spPr>
          <a:xfrm>
            <a:off x="2895866" y="6019697"/>
            <a:ext cx="4076309" cy="461665"/>
          </a:xfrm>
          <a:prstGeom prst="rect">
            <a:avLst/>
          </a:prstGeom>
        </p:spPr>
        <p:txBody>
          <a:bodyPr wrap="none">
            <a:spAutoFit/>
          </a:bodyPr>
          <a:lstStyle/>
          <a:p>
            <a:r>
              <a:rPr lang="vi-VN" sz="2400" b="1" i="1" dirty="0">
                <a:solidFill>
                  <a:srgbClr val="C00000"/>
                </a:solidFill>
                <a:latin typeface="Calibri" panose="020F0502020204030204" pitchFamily="34" charset="0"/>
              </a:rPr>
              <a:t>Михаил Провович Садовский</a:t>
            </a:r>
            <a:endParaRPr lang="ru-RU" sz="2400" i="1" dirty="0">
              <a:solidFill>
                <a:srgbClr val="C00000"/>
              </a:solidFill>
              <a:latin typeface="Calibri" panose="020F0502020204030204" pitchFamily="34" charset="0"/>
            </a:endParaRPr>
          </a:p>
        </p:txBody>
      </p:sp>
      <p:pic>
        <p:nvPicPr>
          <p:cNvPr id="15362" name="Picture 2" descr="http://visualrian.ru/images/old_preview/43/27/432738_pre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842" y="421664"/>
            <a:ext cx="3974061" cy="535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0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fade">
                                      <p:cBhvr>
                                        <p:cTn id="10" dur="500"/>
                                        <p:tgtEl>
                                          <p:spTgt spid="153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47</a:t>
            </a:r>
            <a:endParaRPr lang="ru-RU" sz="2400" dirty="0">
              <a:latin typeface="Cambria" panose="02040503050406030204" pitchFamily="18" charset="0"/>
            </a:endParaRPr>
          </a:p>
        </p:txBody>
      </p:sp>
      <p:sp>
        <p:nvSpPr>
          <p:cNvPr id="4" name="Прямоугольник 3"/>
          <p:cNvSpPr/>
          <p:nvPr/>
        </p:nvSpPr>
        <p:spPr>
          <a:xfrm>
            <a:off x="410009" y="775309"/>
            <a:ext cx="8408301" cy="4893647"/>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Роман - эпопея Льва Николаевича Толстого в , описывающий русское общество в эпоху войн против Наполеона в 1805 – 1812  гг. В романе выведено более 550 персонажей, как вымышленных, так и исторических.</a:t>
            </a:r>
            <a:r>
              <a:rPr lang="ru-RU" sz="2400" dirty="0"/>
              <a:t> </a:t>
            </a:r>
            <a:r>
              <a:rPr lang="ru-RU" sz="2400" b="1" i="1" dirty="0">
                <a:solidFill>
                  <a:srgbClr val="002060"/>
                </a:solidFill>
                <a:latin typeface="Calibri" panose="020F0502020204030204" pitchFamily="34" charset="0"/>
              </a:rPr>
              <a:t>В романе широко представлены самые разные слои общества, от крестьян и солдат до Наполеона, Александра I и полководца М.И. Кутузова. Главные герои - представители дворянских семей Ростовых, Болконских, Безуховых: Наташа Ростова, Андрей Болконский, Пьер Безухов. Их семьи, друзья и недруги, родственники и сослуживцы, вовлечение всех героев в ход истории, влияние исторических событий на жизнь и смерть, составляют основную сюжетную линию романа.</a:t>
            </a:r>
          </a:p>
        </p:txBody>
      </p:sp>
      <p:pic>
        <p:nvPicPr>
          <p:cNvPr id="16392" name="Picture 8" descr="https://xn--80aaxridipd.xn--p1ai/wp-content/uploads/2016/02/Roman-Lva-Tolstogo-Vojna-i-mir-stal-bestsellerom-v-Velikobritanii-posle-ekranizatsii-Bi-bi-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752" y="375249"/>
            <a:ext cx="4404796" cy="615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0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392"/>
                                        </p:tgtEl>
                                        <p:attrNameLst>
                                          <p:attrName>style.visibility</p:attrName>
                                        </p:attrNameLst>
                                      </p:cBhvr>
                                      <p:to>
                                        <p:strVal val="visible"/>
                                      </p:to>
                                    </p:set>
                                    <p:animEffect transition="in" filter="fade">
                                      <p:cBhvr>
                                        <p:cTn id="10"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48</a:t>
            </a:r>
            <a:endParaRPr lang="ru-RU" sz="2400" dirty="0">
              <a:latin typeface="Cambria" panose="02040503050406030204" pitchFamily="18" charset="0"/>
            </a:endParaRPr>
          </a:p>
        </p:txBody>
      </p:sp>
      <p:sp>
        <p:nvSpPr>
          <p:cNvPr id="4" name="Прямоугольник 3"/>
          <p:cNvSpPr/>
          <p:nvPr/>
        </p:nvSpPr>
        <p:spPr>
          <a:xfrm>
            <a:off x="656949" y="1196752"/>
            <a:ext cx="8139637" cy="156966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историк, профессор Московского университета. Автор множества научных публикаций, главная из которых «История России с древнейших времен» в 29-ти томах. </a:t>
            </a:r>
          </a:p>
        </p:txBody>
      </p:sp>
      <p:sp>
        <p:nvSpPr>
          <p:cNvPr id="5" name="AutoShape 2" descr="https://www.mp3forall.ru/uploads/images/solovev_sergej_mihajlovich_istorija_rossii_s_drevnejshih_vremen_tom_1_1_1_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mp3forall.ru/uploads/images/solovev_sergej_mihajlovich_istorija_rossii_s_drevnejshih_vremen_tom_1_1_1_3.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7414" name="Picture 6" descr="https://russian7.ru/wp-content/uploads/2012/08/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419472"/>
            <a:ext cx="4159517" cy="531378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783978" y="6004706"/>
            <a:ext cx="4237250" cy="461665"/>
          </a:xfrm>
          <a:prstGeom prst="rect">
            <a:avLst/>
          </a:prstGeom>
        </p:spPr>
        <p:txBody>
          <a:bodyPr wrap="none">
            <a:spAutoFit/>
          </a:bodyPr>
          <a:lstStyle/>
          <a:p>
            <a:r>
              <a:rPr lang="vi-VN" sz="2400" b="1" i="1" dirty="0">
                <a:solidFill>
                  <a:srgbClr val="C00000"/>
                </a:solidFill>
                <a:latin typeface="Calibri" panose="020F0502020204030204" pitchFamily="34" charset="0"/>
              </a:rPr>
              <a:t>Сергей Михайлович Соловьёв </a:t>
            </a:r>
            <a:endParaRPr lang="ru-RU" sz="2400" b="1" i="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19150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transition="in" filter="fade">
                                      <p:cBhvr>
                                        <p:cTn id="10" dur="500"/>
                                        <p:tgtEl>
                                          <p:spTgt spid="174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360996" cy="461665"/>
          </a:xfrm>
          <a:prstGeom prst="rect">
            <a:avLst/>
          </a:prstGeom>
        </p:spPr>
        <p:txBody>
          <a:bodyPr wrap="none">
            <a:spAutoFit/>
          </a:bodyPr>
          <a:lstStyle/>
          <a:p>
            <a:r>
              <a:rPr lang="ru-RU" sz="2400" b="1" i="1" dirty="0">
                <a:solidFill>
                  <a:srgbClr val="002060"/>
                </a:solidFill>
                <a:latin typeface="Cambria" panose="02040503050406030204" pitchFamily="18" charset="0"/>
              </a:rPr>
              <a:t>4</a:t>
            </a:r>
            <a:endParaRPr lang="ru-RU" sz="2400" dirty="0">
              <a:latin typeface="Cambria" panose="02040503050406030204" pitchFamily="18" charset="0"/>
            </a:endParaRPr>
          </a:p>
        </p:txBody>
      </p:sp>
      <p:sp>
        <p:nvSpPr>
          <p:cNvPr id="4" name="Прямоугольник 3"/>
          <p:cNvSpPr/>
          <p:nvPr/>
        </p:nvSpPr>
        <p:spPr>
          <a:xfrm>
            <a:off x="468500" y="1203467"/>
            <a:ext cx="8469979" cy="193899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Великий русский писатель, представитель реализма. Автор произведений, ставших классикой мировой и русской литературы. К наиболее значительным произведениям писателя относятся романы «Преступление и наказание», «Идиот», «Бесы» и «Братья Карамазовы». </a:t>
            </a:r>
          </a:p>
        </p:txBody>
      </p:sp>
      <p:pic>
        <p:nvPicPr>
          <p:cNvPr id="2050" name="Picture 2" descr="Василий Перов. Портрет писателя Фёдора Михайловича Достоевского, 1872 год. Москва, Государственная Третьяковская галере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344" y="448988"/>
            <a:ext cx="4392488" cy="550335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93344" y="6136118"/>
            <a:ext cx="4672305" cy="461665"/>
          </a:xfrm>
          <a:prstGeom prst="rect">
            <a:avLst/>
          </a:prstGeom>
        </p:spPr>
        <p:txBody>
          <a:bodyPr wrap="none">
            <a:spAutoFit/>
          </a:bodyPr>
          <a:lstStyle/>
          <a:p>
            <a:r>
              <a:rPr lang="ru-RU" sz="2400" b="1" i="1" dirty="0">
                <a:solidFill>
                  <a:srgbClr val="C00000"/>
                </a:solidFill>
                <a:latin typeface="Calibri" panose="020F0502020204030204" pitchFamily="34" charset="0"/>
              </a:rPr>
              <a:t>Фёдор Михайлович Достоевский</a:t>
            </a:r>
          </a:p>
        </p:txBody>
      </p:sp>
    </p:spTree>
    <p:extLst>
      <p:ext uri="{BB962C8B-B14F-4D97-AF65-F5344CB8AC3E}">
        <p14:creationId xmlns:p14="http://schemas.microsoft.com/office/powerpoint/2010/main" val="18815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49</a:t>
            </a:r>
            <a:endParaRPr lang="ru-RU" sz="2400" dirty="0">
              <a:latin typeface="Cambria" panose="02040503050406030204" pitchFamily="18" charset="0"/>
            </a:endParaRPr>
          </a:p>
        </p:txBody>
      </p:sp>
      <p:sp>
        <p:nvSpPr>
          <p:cNvPr id="4" name="Прямоугольник 3"/>
          <p:cNvSpPr/>
          <p:nvPr/>
        </p:nvSpPr>
        <p:spPr>
          <a:xfrm>
            <a:off x="476214" y="980728"/>
            <a:ext cx="8316924" cy="3416320"/>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Картина  русского живописца Василия Сурикова. Работа над картиной началась в 1891 и завершилась в 1895 г. Сюжетом картины является решающее сражение между казачьей дружиной Ермака и воинами сибирского хана </a:t>
            </a:r>
            <a:r>
              <a:rPr lang="ru-RU" sz="2400" b="1" i="1" dirty="0" err="1">
                <a:solidFill>
                  <a:srgbClr val="002060"/>
                </a:solidFill>
                <a:latin typeface="Calibri" panose="020F0502020204030204" pitchFamily="34" charset="0"/>
              </a:rPr>
              <a:t>Кучума</a:t>
            </a:r>
            <a:r>
              <a:rPr lang="ru-RU" sz="2400" b="1" i="1" dirty="0">
                <a:solidFill>
                  <a:srgbClr val="002060"/>
                </a:solidFill>
                <a:latin typeface="Calibri" panose="020F0502020204030204" pitchFamily="34" charset="0"/>
              </a:rPr>
              <a:t> в 1582 г. Масштабное батальное полотно стало заметным событием на 23-й выставке Товарищества передвижников, было приобретено императором Николаем II и в 1897 г. передано Русскому музею, где экспонируется по настоящее время. </a:t>
            </a:r>
          </a:p>
        </p:txBody>
      </p:sp>
      <p:pic>
        <p:nvPicPr>
          <p:cNvPr id="6" name="Picture 2" descr="https://runivers.ru/upload/iblock/958/Erma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362" y="980728"/>
            <a:ext cx="8612628" cy="410445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733321" y="5362816"/>
            <a:ext cx="7959617" cy="1015663"/>
          </a:xfrm>
          <a:prstGeom prst="rect">
            <a:avLst/>
          </a:prstGeom>
        </p:spPr>
        <p:txBody>
          <a:bodyPr wrap="square">
            <a:spAutoFit/>
          </a:bodyPr>
          <a:lstStyle/>
          <a:p>
            <a:pPr algn="ctr"/>
            <a:r>
              <a:rPr lang="ru-RU" sz="2400" b="1" i="1" dirty="0">
                <a:solidFill>
                  <a:srgbClr val="C00000"/>
                </a:solidFill>
                <a:latin typeface="Calibri" panose="020F0502020204030204" pitchFamily="34" charset="0"/>
              </a:rPr>
              <a:t>Василий Иванович Суриков</a:t>
            </a:r>
          </a:p>
          <a:p>
            <a:pPr algn="ctr"/>
            <a:endParaRPr lang="ru-RU" sz="1000" b="1" i="1" dirty="0">
              <a:solidFill>
                <a:srgbClr val="C00000"/>
              </a:solidFill>
              <a:latin typeface="Calibri" panose="020F0502020204030204" pitchFamily="34" charset="0"/>
            </a:endParaRPr>
          </a:p>
          <a:p>
            <a:pPr algn="ctr"/>
            <a:r>
              <a:rPr lang="ru-RU" sz="2400" b="1" i="1" dirty="0">
                <a:solidFill>
                  <a:srgbClr val="C00000"/>
                </a:solidFill>
                <a:latin typeface="Calibri" panose="020F0502020204030204" pitchFamily="34" charset="0"/>
              </a:rPr>
              <a:t>«Покорение Сибири Ермаком Тимофеевичем»</a:t>
            </a:r>
            <a:endParaRPr lang="ru-RU" sz="2400" i="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19150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50</a:t>
            </a:r>
            <a:endParaRPr lang="ru-RU" sz="2400" dirty="0">
              <a:latin typeface="Cambria" panose="02040503050406030204" pitchFamily="18" charset="0"/>
            </a:endParaRPr>
          </a:p>
        </p:txBody>
      </p:sp>
      <p:sp>
        <p:nvSpPr>
          <p:cNvPr id="4" name="Прямоугольник 3"/>
          <p:cNvSpPr/>
          <p:nvPr/>
        </p:nvSpPr>
        <p:spPr>
          <a:xfrm>
            <a:off x="440198" y="1052736"/>
            <a:ext cx="8425620" cy="2308324"/>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ученый - энциклопедист. Он оставил свыше 500 печатных трудов, среди которых классические «Основы химии» - первое стройное изложение неорганической химии. Среди самых известных открытий</a:t>
            </a:r>
            <a:r>
              <a:rPr lang="ru-RU" sz="2400" dirty="0"/>
              <a:t> - </a:t>
            </a:r>
            <a:r>
              <a:rPr lang="ru-RU" sz="2400" b="1" i="1" dirty="0">
                <a:solidFill>
                  <a:srgbClr val="002060"/>
                </a:solidFill>
                <a:latin typeface="Calibri" panose="020F0502020204030204" pitchFamily="34" charset="0"/>
              </a:rPr>
              <a:t>периодический закон химических элементов, один из основных законов естествознания. </a:t>
            </a:r>
            <a:endParaRPr lang="ru-RU" sz="2400" b="1" i="1" dirty="0">
              <a:solidFill>
                <a:srgbClr val="002060"/>
              </a:solidFill>
              <a:effectLst/>
              <a:latin typeface="Calibri" panose="020F0502020204030204" pitchFamily="34" charset="0"/>
            </a:endParaRPr>
          </a:p>
        </p:txBody>
      </p:sp>
      <p:pic>
        <p:nvPicPr>
          <p:cNvPr id="6" name="Picture 2" descr="https://histrf.ru/uploads/media/person/0001/02/thumb_1769_person_full.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391" y="419472"/>
            <a:ext cx="3771233" cy="538579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12748" y="6048951"/>
            <a:ext cx="4680520" cy="461665"/>
          </a:xfrm>
          <a:prstGeom prst="rect">
            <a:avLst/>
          </a:prstGeom>
        </p:spPr>
        <p:txBody>
          <a:bodyPr wrap="square">
            <a:spAutoFit/>
          </a:bodyPr>
          <a:lstStyle/>
          <a:p>
            <a:pPr algn="ctr"/>
            <a:r>
              <a:rPr lang="ru-RU" sz="2400" b="1" i="1" dirty="0">
                <a:solidFill>
                  <a:srgbClr val="C00000"/>
                </a:solidFill>
                <a:latin typeface="Calibri" panose="020F0502020204030204" pitchFamily="34" charset="0"/>
              </a:rPr>
              <a:t>Дмитрий Иванович Менделеев</a:t>
            </a:r>
          </a:p>
        </p:txBody>
      </p:sp>
    </p:spTree>
    <p:extLst>
      <p:ext uri="{BB962C8B-B14F-4D97-AF65-F5344CB8AC3E}">
        <p14:creationId xmlns:p14="http://schemas.microsoft.com/office/powerpoint/2010/main" val="53392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51</a:t>
            </a:r>
            <a:endParaRPr lang="ru-RU" sz="2400" dirty="0">
              <a:latin typeface="Cambria" panose="02040503050406030204" pitchFamily="18" charset="0"/>
            </a:endParaRPr>
          </a:p>
        </p:txBody>
      </p:sp>
      <p:sp>
        <p:nvSpPr>
          <p:cNvPr id="4" name="Прямоугольник 3"/>
          <p:cNvSpPr/>
          <p:nvPr/>
        </p:nvSpPr>
        <p:spPr>
          <a:xfrm>
            <a:off x="464812" y="1052736"/>
            <a:ext cx="8319656" cy="2308324"/>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художник – пейзажист. В историю русской живописи он вошел как создатель русского лирического пейзажа, полного грусти и любви к России</a:t>
            </a:r>
            <a:r>
              <a:rPr lang="ru-RU" sz="2400" dirty="0"/>
              <a:t>. </a:t>
            </a:r>
            <a:r>
              <a:rPr lang="ru-RU" sz="2400" b="1" i="1" dirty="0">
                <a:solidFill>
                  <a:srgbClr val="002060"/>
                </a:solidFill>
                <a:latin typeface="Calibri" panose="020F0502020204030204" pitchFamily="34" charset="0"/>
              </a:rPr>
              <a:t>Первым  показал, как прекрасен серый весенний день, грязные русские дороги и мокрые поля</a:t>
            </a:r>
            <a:r>
              <a:rPr lang="ru-RU" sz="2400" dirty="0"/>
              <a:t>. </a:t>
            </a:r>
            <a:r>
              <a:rPr lang="ru-RU" sz="2400" b="1" i="1" dirty="0">
                <a:solidFill>
                  <a:srgbClr val="002060"/>
                </a:solidFill>
                <a:latin typeface="Calibri" panose="020F0502020204030204" pitchFamily="34" charset="0"/>
              </a:rPr>
              <a:t>Автор хрестоматийного пейзажа «Грачи прилетели».</a:t>
            </a:r>
          </a:p>
        </p:txBody>
      </p:sp>
      <p:pic>
        <p:nvPicPr>
          <p:cNvPr id="1030" name="Picture 6" descr="https://muzei-mira.com/templates/museum/images/artist/savras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393" y="213373"/>
            <a:ext cx="3816424" cy="573036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55776" y="6165303"/>
            <a:ext cx="4793685" cy="461665"/>
          </a:xfrm>
          <a:prstGeom prst="rect">
            <a:avLst/>
          </a:prstGeom>
        </p:spPr>
        <p:txBody>
          <a:bodyPr wrap="none">
            <a:spAutoFit/>
          </a:bodyPr>
          <a:lstStyle/>
          <a:p>
            <a:r>
              <a:rPr lang="ru-RU" sz="2400" b="1" i="1" dirty="0">
                <a:solidFill>
                  <a:srgbClr val="C00000"/>
                </a:solidFill>
                <a:latin typeface="Calibri" panose="020F0502020204030204" pitchFamily="34" charset="0"/>
              </a:rPr>
              <a:t>Алексей Кондратьевич Саврасов</a:t>
            </a:r>
          </a:p>
        </p:txBody>
      </p:sp>
    </p:spTree>
    <p:extLst>
      <p:ext uri="{BB962C8B-B14F-4D97-AF65-F5344CB8AC3E}">
        <p14:creationId xmlns:p14="http://schemas.microsoft.com/office/powerpoint/2010/main" val="13956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52</a:t>
            </a:r>
            <a:endParaRPr lang="ru-RU" sz="2400" dirty="0">
              <a:latin typeface="Cambria" panose="02040503050406030204" pitchFamily="18" charset="0"/>
            </a:endParaRPr>
          </a:p>
        </p:txBody>
      </p:sp>
      <p:sp>
        <p:nvSpPr>
          <p:cNvPr id="4" name="Прямоугольник 3"/>
          <p:cNvSpPr/>
          <p:nvPr/>
        </p:nvSpPr>
        <p:spPr>
          <a:xfrm>
            <a:off x="541458" y="980728"/>
            <a:ext cx="8423030" cy="2677656"/>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педагог, писатель, основоположник педагогической науки и народной школы в России. Его педагогические идеи отражены в книгах для первоначального классного чтения «Детский мир» и «Родное слово», фундаментальном труде «Человек как предмет воспитания и других педагогических работах.  Созданные им учебные пособия использовались многие десятилетия.</a:t>
            </a:r>
          </a:p>
        </p:txBody>
      </p:sp>
      <p:pic>
        <p:nvPicPr>
          <p:cNvPr id="4098" name="Picture 2" descr="https://www.maam.ru/upload/blogs/detsad-237644-15781527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007" y="419472"/>
            <a:ext cx="4215931" cy="552573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83768" y="6163717"/>
            <a:ext cx="5205720" cy="461665"/>
          </a:xfrm>
          <a:prstGeom prst="rect">
            <a:avLst/>
          </a:prstGeom>
        </p:spPr>
        <p:txBody>
          <a:bodyPr wrap="none">
            <a:spAutoFit/>
          </a:bodyPr>
          <a:lstStyle/>
          <a:p>
            <a:pPr algn="ctr"/>
            <a:r>
              <a:rPr lang="ru-RU" sz="2400" b="1" i="1" dirty="0">
                <a:solidFill>
                  <a:srgbClr val="C00000"/>
                </a:solidFill>
                <a:latin typeface="Calibri" panose="020F0502020204030204" pitchFamily="34" charset="0"/>
              </a:rPr>
              <a:t>Константин Дмитриевич Ушинский</a:t>
            </a:r>
          </a:p>
        </p:txBody>
      </p:sp>
    </p:spTree>
    <p:extLst>
      <p:ext uri="{BB962C8B-B14F-4D97-AF65-F5344CB8AC3E}">
        <p14:creationId xmlns:p14="http://schemas.microsoft.com/office/powerpoint/2010/main" val="13956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53</a:t>
            </a:r>
            <a:endParaRPr lang="ru-RU" sz="2400" dirty="0">
              <a:latin typeface="Cambria" panose="02040503050406030204" pitchFamily="18" charset="0"/>
            </a:endParaRPr>
          </a:p>
        </p:txBody>
      </p:sp>
      <p:sp>
        <p:nvSpPr>
          <p:cNvPr id="4" name="Прямоугольник 3"/>
          <p:cNvSpPr/>
          <p:nvPr/>
        </p:nvSpPr>
        <p:spPr>
          <a:xfrm>
            <a:off x="943856" y="662249"/>
            <a:ext cx="7488832" cy="830997"/>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пианист-виртуоз и дирижёр. Основатель Московской консерватории и первый её директор.</a:t>
            </a:r>
          </a:p>
        </p:txBody>
      </p:sp>
      <p:pic>
        <p:nvPicPr>
          <p:cNvPr id="5124" name="Picture 4" descr="https://fb.ru/misc/i/gallery/59468/3191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960" y="1738358"/>
            <a:ext cx="7102112" cy="4731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ikolai Rubinstein 18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377" y="393462"/>
            <a:ext cx="3885791" cy="545020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339752" y="6074495"/>
            <a:ext cx="4905510" cy="461665"/>
          </a:xfrm>
          <a:prstGeom prst="rect">
            <a:avLst/>
          </a:prstGeom>
        </p:spPr>
        <p:txBody>
          <a:bodyPr wrap="none">
            <a:spAutoFit/>
          </a:bodyPr>
          <a:lstStyle/>
          <a:p>
            <a:r>
              <a:rPr lang="vi-VN" sz="2400" b="1" i="1" dirty="0">
                <a:solidFill>
                  <a:srgbClr val="C00000"/>
                </a:solidFill>
                <a:latin typeface="Calibri" panose="020F0502020204030204" pitchFamily="34" charset="0"/>
              </a:rPr>
              <a:t>Николай Григорьевич Рубинштейн</a:t>
            </a:r>
            <a:endParaRPr lang="ru-RU" sz="2400" i="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13956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124"/>
                                        </p:tgtEl>
                                      </p:cBhvr>
                                    </p:animEffect>
                                    <p:set>
                                      <p:cBhvr>
                                        <p:cTn id="10" dur="1" fill="hold">
                                          <p:stCondLst>
                                            <p:cond delay="499"/>
                                          </p:stCondLst>
                                        </p:cTn>
                                        <p:tgtEl>
                                          <p:spTgt spid="512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54</a:t>
            </a:r>
            <a:endParaRPr lang="ru-RU" sz="2400" dirty="0">
              <a:latin typeface="Cambria" panose="02040503050406030204" pitchFamily="18" charset="0"/>
            </a:endParaRPr>
          </a:p>
        </p:txBody>
      </p:sp>
      <p:sp>
        <p:nvSpPr>
          <p:cNvPr id="5" name="Прямоугольник 4"/>
          <p:cNvSpPr/>
          <p:nvPr/>
        </p:nvSpPr>
        <p:spPr>
          <a:xfrm>
            <a:off x="2411760" y="6038288"/>
            <a:ext cx="5010346" cy="461665"/>
          </a:xfrm>
          <a:prstGeom prst="rect">
            <a:avLst/>
          </a:prstGeom>
        </p:spPr>
        <p:txBody>
          <a:bodyPr wrap="none">
            <a:spAutoFit/>
          </a:bodyPr>
          <a:lstStyle/>
          <a:p>
            <a:r>
              <a:rPr lang="ru-RU" sz="2400" b="1" i="1" dirty="0">
                <a:solidFill>
                  <a:srgbClr val="C00000"/>
                </a:solidFill>
                <a:latin typeface="Calibri" panose="020F0502020204030204" pitchFamily="34" charset="0"/>
              </a:rPr>
              <a:t>Александр Николаевич Островский</a:t>
            </a:r>
          </a:p>
        </p:txBody>
      </p:sp>
      <p:sp>
        <p:nvSpPr>
          <p:cNvPr id="6" name="Прямоугольник 5"/>
          <p:cNvSpPr/>
          <p:nvPr/>
        </p:nvSpPr>
        <p:spPr>
          <a:xfrm>
            <a:off x="441535" y="908720"/>
            <a:ext cx="8496943" cy="3785652"/>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драматург, творчество которого стало важнейшим этапом развития русского национального театра. В комедиях и социально-психологических драмах («Бесприданница», «Гроза» «Свои люди - сочтёмся» и др.), составивших фундамент национального репертуара, он вывел галерею ярких и узнаваемых российских типов - от корыстолюбивых, своевластных и жестоких купцов, чиновников и помещиков до многочисленных слуг, приживалок, богомольных странников и лицемерных карьеристов</a:t>
            </a:r>
          </a:p>
        </p:txBody>
      </p:sp>
      <p:pic>
        <p:nvPicPr>
          <p:cNvPr id="8" name="Picture 2" descr="А. Н. Островский. Портрет работы В. Г. Перова. 1871 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09786" y="419471"/>
            <a:ext cx="4094462" cy="53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6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55</a:t>
            </a:r>
            <a:endParaRPr lang="ru-RU" sz="2400" dirty="0">
              <a:latin typeface="Cambria" panose="02040503050406030204" pitchFamily="18" charset="0"/>
            </a:endParaRPr>
          </a:p>
        </p:txBody>
      </p:sp>
      <p:sp>
        <p:nvSpPr>
          <p:cNvPr id="4" name="Прямоугольник 3"/>
          <p:cNvSpPr/>
          <p:nvPr/>
        </p:nvSpPr>
        <p:spPr>
          <a:xfrm>
            <a:off x="460375" y="980728"/>
            <a:ext cx="8408301" cy="2677656"/>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живописец, мастер жанровой, исторической и портретной живописи, художественный критик. Создал ряд портретов выдающихся русских писателей, артистов и общественных деятелей. Многие его произведения сочетают в себе жанры портрета и тематической картины. Одна из наиболее значительных и известных произведений считается картина</a:t>
            </a:r>
            <a:r>
              <a:rPr lang="ru-RU" sz="2400" dirty="0"/>
              <a:t> </a:t>
            </a:r>
            <a:r>
              <a:rPr lang="ru-RU" sz="2400" b="1" i="1" dirty="0">
                <a:solidFill>
                  <a:srgbClr val="002060"/>
                </a:solidFill>
                <a:latin typeface="Calibri" panose="020F0502020204030204" pitchFamily="34" charset="0"/>
              </a:rPr>
              <a:t>«Неизвестная».</a:t>
            </a:r>
          </a:p>
        </p:txBody>
      </p:sp>
      <p:sp>
        <p:nvSpPr>
          <p:cNvPr id="5" name="AutoShape 2" descr="Картина Ивана Крамского «Неизвестна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Прямоугольник 5"/>
          <p:cNvSpPr/>
          <p:nvPr/>
        </p:nvSpPr>
        <p:spPr>
          <a:xfrm>
            <a:off x="3045084" y="6112030"/>
            <a:ext cx="3934347" cy="461665"/>
          </a:xfrm>
          <a:prstGeom prst="rect">
            <a:avLst/>
          </a:prstGeom>
        </p:spPr>
        <p:txBody>
          <a:bodyPr wrap="none">
            <a:spAutoFit/>
          </a:bodyPr>
          <a:lstStyle/>
          <a:p>
            <a:r>
              <a:rPr lang="vi-VN" sz="2400" b="1" i="1" dirty="0">
                <a:solidFill>
                  <a:srgbClr val="C00000"/>
                </a:solidFill>
                <a:latin typeface="Calibri" panose="020F0502020204030204" pitchFamily="34" charset="0"/>
              </a:rPr>
              <a:t>Иван Николаевич Крамской</a:t>
            </a:r>
            <a:endParaRPr lang="ru-RU" sz="2400" i="1" dirty="0">
              <a:solidFill>
                <a:srgbClr val="C00000"/>
              </a:solidFill>
              <a:latin typeface="Calibri" panose="020F0502020204030204" pitchFamily="34" charset="0"/>
            </a:endParaRPr>
          </a:p>
        </p:txBody>
      </p:sp>
      <p:pic>
        <p:nvPicPr>
          <p:cNvPr id="2052" name="Picture 4" descr="https://upload.wikimedia.org/wikipedia/commons/thumb/d/d4/Kramskoy_Mendeleev_01.jpg/500px-Kramskoy_Mendeleev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686" y="403448"/>
            <a:ext cx="3981484" cy="555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6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56</a:t>
            </a:r>
            <a:endParaRPr lang="ru-RU" sz="2400" dirty="0">
              <a:latin typeface="Cambria" panose="02040503050406030204" pitchFamily="18" charset="0"/>
            </a:endParaRPr>
          </a:p>
        </p:txBody>
      </p:sp>
      <p:sp>
        <p:nvSpPr>
          <p:cNvPr id="4" name="Прямоугольник 3"/>
          <p:cNvSpPr/>
          <p:nvPr/>
        </p:nvSpPr>
        <p:spPr>
          <a:xfrm>
            <a:off x="644831" y="961038"/>
            <a:ext cx="8228281" cy="3046988"/>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Выдающийся русский художник – пейзажист. Не получил законченного художественного образования. Мастер «пейзажа настроения», создавший огромную галерею работ, посвященных изображению русской природы. В своем творчестве художник стремился показать каждому жителю Российской империи, будь это интеллигенция или же простой народ, в каком прекрасном месте им повезло родиться и жить. </a:t>
            </a:r>
          </a:p>
        </p:txBody>
      </p:sp>
      <p:sp>
        <p:nvSpPr>
          <p:cNvPr id="5" name="Прямоугольник 4"/>
          <p:cNvSpPr/>
          <p:nvPr/>
        </p:nvSpPr>
        <p:spPr>
          <a:xfrm>
            <a:off x="3331767" y="5980638"/>
            <a:ext cx="3187091" cy="461665"/>
          </a:xfrm>
          <a:prstGeom prst="rect">
            <a:avLst/>
          </a:prstGeom>
        </p:spPr>
        <p:txBody>
          <a:bodyPr wrap="none">
            <a:spAutoFit/>
          </a:bodyPr>
          <a:lstStyle/>
          <a:p>
            <a:r>
              <a:rPr lang="vi-VN" sz="2400" b="1" i="1" dirty="0">
                <a:solidFill>
                  <a:srgbClr val="C00000"/>
                </a:solidFill>
                <a:latin typeface="Calibri" panose="020F0502020204030204" pitchFamily="34" charset="0"/>
              </a:rPr>
              <a:t>Исаак Ильич Левитан</a:t>
            </a:r>
            <a:endParaRPr lang="ru-RU" sz="2400" i="1" dirty="0">
              <a:solidFill>
                <a:srgbClr val="C00000"/>
              </a:solidFill>
              <a:latin typeface="Calibri" panose="020F0502020204030204" pitchFamily="34" charset="0"/>
            </a:endParaRPr>
          </a:p>
        </p:txBody>
      </p:sp>
      <p:pic>
        <p:nvPicPr>
          <p:cNvPr id="14342" name="Picture 6" descr="https://avatars.mds.yandex.net/get-zen_doc/3958762/pub_5f4b5479a1f28138216d57c8_5f4b54fb870dda1c6af65bc6/scale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405" y="401694"/>
            <a:ext cx="4386859" cy="536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6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342"/>
                                        </p:tgtEl>
                                        <p:attrNameLst>
                                          <p:attrName>style.visibility</p:attrName>
                                        </p:attrNameLst>
                                      </p:cBhvr>
                                      <p:to>
                                        <p:strVal val="visible"/>
                                      </p:to>
                                    </p:set>
                                    <p:animEffect transition="in" filter="fade">
                                      <p:cBhvr>
                                        <p:cTn id="10" dur="500"/>
                                        <p:tgtEl>
                                          <p:spTgt spid="143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57</a:t>
            </a:r>
            <a:endParaRPr lang="ru-RU" sz="2400" dirty="0">
              <a:latin typeface="Cambria" panose="02040503050406030204" pitchFamily="18" charset="0"/>
            </a:endParaRPr>
          </a:p>
        </p:txBody>
      </p:sp>
      <p:sp>
        <p:nvSpPr>
          <p:cNvPr id="4" name="Прямоугольник 3"/>
          <p:cNvSpPr/>
          <p:nvPr/>
        </p:nvSpPr>
        <p:spPr>
          <a:xfrm>
            <a:off x="344936" y="836712"/>
            <a:ext cx="8606557" cy="4154984"/>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писатель, журналист, редактор журнала «Отечественные записки».</a:t>
            </a:r>
            <a:r>
              <a:rPr lang="ru-RU" sz="2400" dirty="0"/>
              <a:t> </a:t>
            </a:r>
            <a:r>
              <a:rPr lang="ru-RU" sz="2400" b="1" i="1" dirty="0">
                <a:solidFill>
                  <a:srgbClr val="002060"/>
                </a:solidFill>
                <a:latin typeface="Calibri" panose="020F0502020204030204" pitchFamily="34" charset="0"/>
              </a:rPr>
              <a:t>Автор острых сатирических произведений. В своих произведениях писатель поднимал темы морали и нравственности в обществе того времени.</a:t>
            </a:r>
            <a:r>
              <a:rPr lang="ru-RU" sz="2400" dirty="0"/>
              <a:t> </a:t>
            </a:r>
            <a:r>
              <a:rPr lang="ru-RU" sz="2400" b="1" i="1" dirty="0">
                <a:solidFill>
                  <a:srgbClr val="002060"/>
                </a:solidFill>
                <a:latin typeface="Calibri" panose="020F0502020204030204" pitchFamily="34" charset="0"/>
              </a:rPr>
              <a:t>В своих произведениях писатель с особой теплотой описывает простых людей-работяг. Создавая образы дворян и чиновников, акцентировал внимание на моральной стороне представителей высшего сословия и нравственных основах государственности. Вершиной творчества русского прозаика считается «История одного города» в котором поднимает тему отношений народа и власти. </a:t>
            </a:r>
            <a:endParaRPr lang="ru-RU" sz="2400" dirty="0"/>
          </a:p>
        </p:txBody>
      </p:sp>
      <p:pic>
        <p:nvPicPr>
          <p:cNvPr id="6150" name="Picture 6" descr="Kramskoj - saltykov-schedr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31990" y="419472"/>
            <a:ext cx="4032448" cy="538655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979712" y="6039922"/>
            <a:ext cx="5688632" cy="461665"/>
          </a:xfrm>
          <a:prstGeom prst="rect">
            <a:avLst/>
          </a:prstGeom>
        </p:spPr>
        <p:txBody>
          <a:bodyPr wrap="square">
            <a:spAutoFit/>
          </a:bodyPr>
          <a:lstStyle/>
          <a:p>
            <a:r>
              <a:rPr lang="ru-RU" sz="2400" b="1" i="1" dirty="0">
                <a:solidFill>
                  <a:srgbClr val="C00000"/>
                </a:solidFill>
                <a:latin typeface="Calibri" panose="020F0502020204030204" pitchFamily="34" charset="0"/>
              </a:rPr>
              <a:t>Михаил </a:t>
            </a:r>
            <a:r>
              <a:rPr lang="ru-RU" sz="2400" b="1" i="1" dirty="0" err="1">
                <a:solidFill>
                  <a:srgbClr val="C00000"/>
                </a:solidFill>
                <a:latin typeface="Calibri" panose="020F0502020204030204" pitchFamily="34" charset="0"/>
              </a:rPr>
              <a:t>Евграфович</a:t>
            </a:r>
            <a:r>
              <a:rPr lang="ru-RU" sz="2400" b="1" i="1" dirty="0">
                <a:solidFill>
                  <a:srgbClr val="C00000"/>
                </a:solidFill>
                <a:latin typeface="Calibri" panose="020F0502020204030204" pitchFamily="34" charset="0"/>
              </a:rPr>
              <a:t> Салтыков-Щедрин</a:t>
            </a:r>
          </a:p>
        </p:txBody>
      </p:sp>
    </p:spTree>
    <p:extLst>
      <p:ext uri="{BB962C8B-B14F-4D97-AF65-F5344CB8AC3E}">
        <p14:creationId xmlns:p14="http://schemas.microsoft.com/office/powerpoint/2010/main" val="13956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fade">
                                      <p:cBhvr>
                                        <p:cTn id="10" dur="500"/>
                                        <p:tgtEl>
                                          <p:spTgt spid="61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58</a:t>
            </a:r>
            <a:endParaRPr lang="ru-RU" sz="2400" dirty="0">
              <a:latin typeface="Cambria" panose="02040503050406030204" pitchFamily="18" charset="0"/>
            </a:endParaRPr>
          </a:p>
        </p:txBody>
      </p:sp>
      <p:sp>
        <p:nvSpPr>
          <p:cNvPr id="4" name="Прямоугольник 3"/>
          <p:cNvSpPr/>
          <p:nvPr/>
        </p:nvSpPr>
        <p:spPr>
          <a:xfrm>
            <a:off x="644829" y="980728"/>
            <a:ext cx="8139637" cy="2677656"/>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Балет на музыку Петра Ильича Чайковского, является самой известной в мире театральной постановкой. Шедевр хореографии был создан более 130 лет назад и до сих пор считается непревзойденным достижением русской культуры. Сюжет балета раскрывает сказочную историю о Царевне (лебеде) по имени Одетта и принце Зигфриде</a:t>
            </a:r>
            <a:r>
              <a:rPr lang="ru-RU" sz="2400" dirty="0"/>
              <a:t>.</a:t>
            </a:r>
            <a:endParaRPr lang="ru-RU" sz="2400" b="1" i="1" dirty="0">
              <a:solidFill>
                <a:srgbClr val="002060"/>
              </a:solidFill>
              <a:effectLst/>
              <a:latin typeface="Calibri" panose="020F0502020204030204" pitchFamily="34" charset="0"/>
            </a:endParaRPr>
          </a:p>
        </p:txBody>
      </p:sp>
      <p:sp>
        <p:nvSpPr>
          <p:cNvPr id="5" name="AutoShape 2" descr="https://www.2do2go.ru/uploads/a3f416c3199616dbb61e3ea7c1181a9d.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2do2go.ru/uploads/a3f416c3199616dbb61e3ea7c1181a9d.jpe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Прямоугольник 6"/>
          <p:cNvSpPr/>
          <p:nvPr/>
        </p:nvSpPr>
        <p:spPr>
          <a:xfrm>
            <a:off x="3094550" y="5973493"/>
            <a:ext cx="3778599" cy="461665"/>
          </a:xfrm>
          <a:prstGeom prst="rect">
            <a:avLst/>
          </a:prstGeom>
        </p:spPr>
        <p:txBody>
          <a:bodyPr wrap="none">
            <a:spAutoFit/>
          </a:bodyPr>
          <a:lstStyle/>
          <a:p>
            <a:r>
              <a:rPr lang="ru-RU" sz="2400" b="1" i="1" dirty="0">
                <a:solidFill>
                  <a:srgbClr val="C00000"/>
                </a:solidFill>
                <a:latin typeface="Calibri" panose="020F0502020204030204" pitchFamily="34" charset="0"/>
              </a:rPr>
              <a:t>Балет «Лебединое озеро»</a:t>
            </a:r>
          </a:p>
        </p:txBody>
      </p:sp>
      <p:pic>
        <p:nvPicPr>
          <p:cNvPr id="8198" name="Picture 6" descr="https://cdn.fishki.net/upload/post/2019/02/17/2880383/tn/2-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32" y="615188"/>
            <a:ext cx="8139636" cy="512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6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500"/>
                                        <p:tgtEl>
                                          <p:spTgt spid="81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360996" cy="461665"/>
          </a:xfrm>
          <a:prstGeom prst="rect">
            <a:avLst/>
          </a:prstGeom>
        </p:spPr>
        <p:txBody>
          <a:bodyPr wrap="none">
            <a:spAutoFit/>
          </a:bodyPr>
          <a:lstStyle/>
          <a:p>
            <a:r>
              <a:rPr lang="ru-RU" sz="2400" b="1" i="1" dirty="0">
                <a:solidFill>
                  <a:srgbClr val="002060"/>
                </a:solidFill>
                <a:latin typeface="Cambria" panose="02040503050406030204" pitchFamily="18" charset="0"/>
              </a:rPr>
              <a:t>5</a:t>
            </a:r>
            <a:endParaRPr lang="ru-RU" sz="2400" dirty="0">
              <a:latin typeface="Cambria" panose="02040503050406030204" pitchFamily="18" charset="0"/>
            </a:endParaRPr>
          </a:p>
        </p:txBody>
      </p:sp>
      <p:sp>
        <p:nvSpPr>
          <p:cNvPr id="4" name="Прямоугольник 3"/>
          <p:cNvSpPr/>
          <p:nvPr/>
        </p:nvSpPr>
        <p:spPr>
          <a:xfrm>
            <a:off x="468500" y="596453"/>
            <a:ext cx="8495988" cy="2308324"/>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учёный, физиолог, создатель науки о высшей нервной деятельности, физиологической школы. Известен тем, что разделил всю совокупность физиологических рефлексов на условные и безусловные рефлексы. Лауреат Нобелевской премии по физиологии или медицине 1904 г. «за работу по физиологии пищеварения». </a:t>
            </a:r>
          </a:p>
        </p:txBody>
      </p:sp>
      <p:pic>
        <p:nvPicPr>
          <p:cNvPr id="6146" name="Picture 2" descr="Ivan Pavlov 19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461" y="333026"/>
            <a:ext cx="4447474" cy="552100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44806" y="6165304"/>
            <a:ext cx="4447474" cy="461665"/>
          </a:xfrm>
          <a:prstGeom prst="rect">
            <a:avLst/>
          </a:prstGeom>
        </p:spPr>
        <p:txBody>
          <a:bodyPr wrap="square">
            <a:spAutoFit/>
          </a:bodyPr>
          <a:lstStyle/>
          <a:p>
            <a:pPr algn="ctr"/>
            <a:r>
              <a:rPr lang="ru-RU" sz="2400" b="1" i="1" dirty="0">
                <a:solidFill>
                  <a:srgbClr val="C00000"/>
                </a:solidFill>
                <a:latin typeface="Calibri" panose="020F0502020204030204" pitchFamily="34" charset="0"/>
              </a:rPr>
              <a:t>Иван Петрович Павлов</a:t>
            </a:r>
          </a:p>
        </p:txBody>
      </p:sp>
    </p:spTree>
    <p:extLst>
      <p:ext uri="{BB962C8B-B14F-4D97-AF65-F5344CB8AC3E}">
        <p14:creationId xmlns:p14="http://schemas.microsoft.com/office/powerpoint/2010/main" val="18815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59</a:t>
            </a:r>
            <a:endParaRPr lang="ru-RU" sz="2400" dirty="0">
              <a:latin typeface="Cambria" panose="02040503050406030204" pitchFamily="18" charset="0"/>
            </a:endParaRPr>
          </a:p>
        </p:txBody>
      </p:sp>
      <p:sp>
        <p:nvSpPr>
          <p:cNvPr id="4" name="Прямоугольник 3"/>
          <p:cNvSpPr/>
          <p:nvPr/>
        </p:nvSpPr>
        <p:spPr>
          <a:xfrm>
            <a:off x="728493" y="2009648"/>
            <a:ext cx="7942079" cy="1200329"/>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естествоиспытатель, основатель русской школы физиологии растений,  крупный исследователь фотосинтеза.</a:t>
            </a:r>
          </a:p>
        </p:txBody>
      </p:sp>
      <p:pic>
        <p:nvPicPr>
          <p:cNvPr id="9218" name="Picture 2" descr="Kliment Timiryaz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208" y="419472"/>
            <a:ext cx="3647236" cy="5423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55776" y="6062377"/>
            <a:ext cx="4625882" cy="461665"/>
          </a:xfrm>
          <a:prstGeom prst="rect">
            <a:avLst/>
          </a:prstGeom>
        </p:spPr>
        <p:txBody>
          <a:bodyPr wrap="none">
            <a:spAutoFit/>
          </a:bodyPr>
          <a:lstStyle/>
          <a:p>
            <a:r>
              <a:rPr lang="ru-RU" sz="2400" b="1" i="1" dirty="0">
                <a:solidFill>
                  <a:srgbClr val="C00000"/>
                </a:solidFill>
                <a:latin typeface="Calibri" panose="020F0502020204030204" pitchFamily="34" charset="0"/>
              </a:rPr>
              <a:t>Климент Аркадьевич Тимирязев</a:t>
            </a:r>
          </a:p>
        </p:txBody>
      </p:sp>
    </p:spTree>
    <p:extLst>
      <p:ext uri="{BB962C8B-B14F-4D97-AF65-F5344CB8AC3E}">
        <p14:creationId xmlns:p14="http://schemas.microsoft.com/office/powerpoint/2010/main" val="13956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537327" cy="461665"/>
          </a:xfrm>
          <a:prstGeom prst="rect">
            <a:avLst/>
          </a:prstGeom>
        </p:spPr>
        <p:txBody>
          <a:bodyPr wrap="none">
            <a:spAutoFit/>
          </a:bodyPr>
          <a:lstStyle/>
          <a:p>
            <a:r>
              <a:rPr lang="ru-RU" sz="2400" b="1" i="1" dirty="0">
                <a:solidFill>
                  <a:srgbClr val="002060"/>
                </a:solidFill>
                <a:latin typeface="Cambria" panose="02040503050406030204" pitchFamily="18" charset="0"/>
              </a:rPr>
              <a:t>60</a:t>
            </a:r>
            <a:endParaRPr lang="ru-RU" sz="2400" dirty="0">
              <a:latin typeface="Cambria" panose="02040503050406030204" pitchFamily="18" charset="0"/>
            </a:endParaRPr>
          </a:p>
        </p:txBody>
      </p:sp>
      <p:sp>
        <p:nvSpPr>
          <p:cNvPr id="4" name="Прямоугольник 3"/>
          <p:cNvSpPr/>
          <p:nvPr/>
        </p:nvSpPr>
        <p:spPr>
          <a:xfrm>
            <a:off x="577148" y="969402"/>
            <a:ext cx="8156159" cy="3046988"/>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Одна из самых известных картин, написанных Иваном Шишкиным. Работа детально передает состояние природы. Картина переносит зрителя в глушь русского леса, где высокие деревья соседствуют с оврагами и поваленными стволами. Но солнце находит себе дорогу в этот потаённый уголок природы. Среди бурелома, чувствуя приближение утра, под присмотром мамы-медведицы резвятся медвежата. </a:t>
            </a:r>
          </a:p>
        </p:txBody>
      </p:sp>
      <p:pic>
        <p:nvPicPr>
          <p:cNvPr id="3074" name="Picture 2" descr="https://upload.wikimedia.org/wikipedia/commons/thumb/1/1e/Shishkin%2C_Ivan_-_Morning_in_a_Pine_Forest.jpg/800px-Shishkin%2C_Ivan_-_Morning_in_a_Pine_For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85" y="636434"/>
            <a:ext cx="8424823" cy="539296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64072" y="6176787"/>
            <a:ext cx="7632848" cy="461665"/>
          </a:xfrm>
          <a:prstGeom prst="rect">
            <a:avLst/>
          </a:prstGeom>
        </p:spPr>
        <p:txBody>
          <a:bodyPr wrap="square">
            <a:spAutoFit/>
          </a:bodyPr>
          <a:lstStyle/>
          <a:p>
            <a:r>
              <a:rPr lang="ru-RU" sz="2400" b="1" i="1" dirty="0">
                <a:solidFill>
                  <a:srgbClr val="C00000"/>
                </a:solidFill>
                <a:latin typeface="Calibri" panose="020F0502020204030204" pitchFamily="34" charset="0"/>
              </a:rPr>
              <a:t>Иван Иванович Шишкин «Утро в сосновом лесу».</a:t>
            </a:r>
          </a:p>
        </p:txBody>
      </p:sp>
    </p:spTree>
    <p:extLst>
      <p:ext uri="{BB962C8B-B14F-4D97-AF65-F5344CB8AC3E}">
        <p14:creationId xmlns:p14="http://schemas.microsoft.com/office/powerpoint/2010/main" val="13956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360996" cy="461665"/>
          </a:xfrm>
          <a:prstGeom prst="rect">
            <a:avLst/>
          </a:prstGeom>
        </p:spPr>
        <p:txBody>
          <a:bodyPr wrap="none">
            <a:spAutoFit/>
          </a:bodyPr>
          <a:lstStyle/>
          <a:p>
            <a:r>
              <a:rPr lang="ru-RU" sz="2400" b="1" i="1" dirty="0">
                <a:solidFill>
                  <a:srgbClr val="002060"/>
                </a:solidFill>
                <a:latin typeface="Cambria" panose="02040503050406030204" pitchFamily="18" charset="0"/>
              </a:rPr>
              <a:t>6</a:t>
            </a:r>
            <a:endParaRPr lang="ru-RU" sz="2400" dirty="0">
              <a:latin typeface="Cambria" panose="02040503050406030204" pitchFamily="18" charset="0"/>
            </a:endParaRPr>
          </a:p>
        </p:txBody>
      </p:sp>
      <p:pic>
        <p:nvPicPr>
          <p:cNvPr id="7172" name="Picture 4" descr="Здание Третьяковской галереи, 2008 год Объект культурного наследия России федерального значения рег. № 771510292680006 (ЕГРОКН) объект № 7710375000 (БД Викигид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136" y="1808675"/>
            <a:ext cx="6273376" cy="418742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11560" y="194770"/>
            <a:ext cx="8172908" cy="1569660"/>
          </a:xfrm>
          <a:prstGeom prst="rect">
            <a:avLst/>
          </a:prstGeom>
        </p:spPr>
        <p:txBody>
          <a:bodyPr wrap="square">
            <a:spAutoFit/>
          </a:bodyPr>
          <a:lstStyle/>
          <a:p>
            <a:pPr algn="ctr"/>
            <a:r>
              <a:rPr lang="ru-RU" sz="2400" b="1" i="1" dirty="0">
                <a:solidFill>
                  <a:srgbClr val="002060"/>
                </a:solidFill>
                <a:latin typeface="Calibri" panose="020F0502020204030204" pitchFamily="34" charset="0"/>
              </a:rPr>
              <a:t>Российский предприниматель, меценат, коллекционер произведений русского изобразительного искусства, основатель Московского  художественного музея. Почётный гражданин Москвы (1896).</a:t>
            </a:r>
          </a:p>
        </p:txBody>
      </p:sp>
      <p:pic>
        <p:nvPicPr>
          <p:cNvPr id="7176" name="Picture 8" descr="Ilja Jefimowitsch Repin 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783" y="194770"/>
            <a:ext cx="4316081" cy="578333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562783" y="6195112"/>
            <a:ext cx="4316081" cy="461665"/>
          </a:xfrm>
          <a:prstGeom prst="rect">
            <a:avLst/>
          </a:prstGeom>
        </p:spPr>
        <p:txBody>
          <a:bodyPr wrap="square">
            <a:spAutoFit/>
          </a:bodyPr>
          <a:lstStyle/>
          <a:p>
            <a:r>
              <a:rPr lang="ru-RU" sz="2400" b="1" i="1" dirty="0">
                <a:solidFill>
                  <a:srgbClr val="C00000"/>
                </a:solidFill>
                <a:latin typeface="Calibri" panose="020F0502020204030204" pitchFamily="34" charset="0"/>
              </a:rPr>
              <a:t>Павел Михайлович Третьяков</a:t>
            </a:r>
          </a:p>
        </p:txBody>
      </p:sp>
    </p:spTree>
    <p:extLst>
      <p:ext uri="{BB962C8B-B14F-4D97-AF65-F5344CB8AC3E}">
        <p14:creationId xmlns:p14="http://schemas.microsoft.com/office/powerpoint/2010/main" val="18815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172"/>
                                        </p:tgtEl>
                                      </p:cBhvr>
                                    </p:animEffect>
                                    <p:set>
                                      <p:cBhvr>
                                        <p:cTn id="10" dur="1" fill="hold">
                                          <p:stCondLst>
                                            <p:cond delay="499"/>
                                          </p:stCondLst>
                                        </p:cTn>
                                        <p:tgtEl>
                                          <p:spTgt spid="717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fade">
                                      <p:cBhvr>
                                        <p:cTn id="13" dur="500"/>
                                        <p:tgtEl>
                                          <p:spTgt spid="71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360996" cy="461665"/>
          </a:xfrm>
          <a:prstGeom prst="rect">
            <a:avLst/>
          </a:prstGeom>
        </p:spPr>
        <p:txBody>
          <a:bodyPr wrap="none">
            <a:spAutoFit/>
          </a:bodyPr>
          <a:lstStyle/>
          <a:p>
            <a:r>
              <a:rPr lang="ru-RU" sz="2400" b="1" i="1" dirty="0">
                <a:solidFill>
                  <a:srgbClr val="002060"/>
                </a:solidFill>
                <a:latin typeface="Cambria" panose="02040503050406030204" pitchFamily="18" charset="0"/>
              </a:rPr>
              <a:t>7</a:t>
            </a:r>
            <a:endParaRPr lang="ru-RU" sz="2400" dirty="0">
              <a:latin typeface="Cambria" panose="02040503050406030204" pitchFamily="18" charset="0"/>
            </a:endParaRPr>
          </a:p>
        </p:txBody>
      </p:sp>
      <p:sp>
        <p:nvSpPr>
          <p:cNvPr id="4" name="Прямоугольник 3"/>
          <p:cNvSpPr/>
          <p:nvPr/>
        </p:nvSpPr>
        <p:spPr>
          <a:xfrm>
            <a:off x="1187624" y="230364"/>
            <a:ext cx="7056784" cy="1200329"/>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Творческое содружество русских композиторов, сложившееся в Санкт-Петербурге в конце 1850-х и начале 1860- гг. </a:t>
            </a:r>
          </a:p>
        </p:txBody>
      </p:sp>
      <p:sp>
        <p:nvSpPr>
          <p:cNvPr id="5" name="Прямоугольник 4"/>
          <p:cNvSpPr/>
          <p:nvPr/>
        </p:nvSpPr>
        <p:spPr>
          <a:xfrm>
            <a:off x="3535059" y="6165304"/>
            <a:ext cx="2511906" cy="461665"/>
          </a:xfrm>
          <a:prstGeom prst="rect">
            <a:avLst/>
          </a:prstGeom>
        </p:spPr>
        <p:txBody>
          <a:bodyPr wrap="none">
            <a:spAutoFit/>
          </a:bodyPr>
          <a:lstStyle/>
          <a:p>
            <a:pPr algn="ctr"/>
            <a:r>
              <a:rPr lang="ru-RU" sz="2400" b="1" i="1" dirty="0">
                <a:solidFill>
                  <a:srgbClr val="C00000"/>
                </a:solidFill>
                <a:latin typeface="Calibri" panose="020F0502020204030204" pitchFamily="34" charset="0"/>
              </a:rPr>
              <a:t>«Могучая кучка»</a:t>
            </a:r>
          </a:p>
        </p:txBody>
      </p:sp>
      <p:pic>
        <p:nvPicPr>
          <p:cNvPr id="9224" name="Picture 8" descr="https://www.belcanto.ru/media/images/collective/18051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571" y="1539034"/>
            <a:ext cx="6646890"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5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a:hlinkClick r:id="rId2" action="ppaction://hlinksldjump"/>
          </p:cNvPr>
          <p:cNvSpPr/>
          <p:nvPr/>
        </p:nvSpPr>
        <p:spPr>
          <a:xfrm>
            <a:off x="8604448" y="6165304"/>
            <a:ext cx="360040" cy="484632"/>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7504" y="188640"/>
            <a:ext cx="360996" cy="461665"/>
          </a:xfrm>
          <a:prstGeom prst="rect">
            <a:avLst/>
          </a:prstGeom>
        </p:spPr>
        <p:txBody>
          <a:bodyPr wrap="none">
            <a:spAutoFit/>
          </a:bodyPr>
          <a:lstStyle/>
          <a:p>
            <a:r>
              <a:rPr lang="ru-RU" sz="2400" b="1" i="1" dirty="0">
                <a:solidFill>
                  <a:srgbClr val="002060"/>
                </a:solidFill>
                <a:latin typeface="Cambria" panose="02040503050406030204" pitchFamily="18" charset="0"/>
              </a:rPr>
              <a:t>8</a:t>
            </a:r>
            <a:endParaRPr lang="ru-RU" sz="2400" dirty="0">
              <a:latin typeface="Cambria" panose="02040503050406030204" pitchFamily="18" charset="0"/>
            </a:endParaRPr>
          </a:p>
        </p:txBody>
      </p:sp>
      <p:sp>
        <p:nvSpPr>
          <p:cNvPr id="4" name="Прямоугольник 3"/>
          <p:cNvSpPr/>
          <p:nvPr/>
        </p:nvSpPr>
        <p:spPr>
          <a:xfrm>
            <a:off x="646278" y="1268760"/>
            <a:ext cx="8103432" cy="2308324"/>
          </a:xfrm>
          <a:prstGeom prst="rect">
            <a:avLst/>
          </a:prstGeom>
        </p:spPr>
        <p:txBody>
          <a:bodyPr wrap="square">
            <a:spAutoFit/>
          </a:bodyPr>
          <a:lstStyle/>
          <a:p>
            <a:pPr algn="just"/>
            <a:r>
              <a:rPr lang="ru-RU" sz="2400" b="1" i="1" dirty="0">
                <a:solidFill>
                  <a:srgbClr val="002060"/>
                </a:solidFill>
                <a:latin typeface="Calibri" panose="020F0502020204030204" pitchFamily="34" charset="0"/>
              </a:rPr>
              <a:t>Русский  писатель, этнограф и лексикограф, собиратель фольклора, военный врач. Наибольшую славу принёс ему непревзойдённый по объёму «Толковый словарь живого великорусского языка». В словаре насчитывалось около 200 000 слов и 30 000 пословиц, поговорок, загадок и присловий, которые поясняли смысл приводимых слов. </a:t>
            </a:r>
          </a:p>
        </p:txBody>
      </p:sp>
      <p:sp>
        <p:nvSpPr>
          <p:cNvPr id="5" name="Прямоугольник 4"/>
          <p:cNvSpPr/>
          <p:nvPr/>
        </p:nvSpPr>
        <p:spPr>
          <a:xfrm>
            <a:off x="2987824" y="6165303"/>
            <a:ext cx="3679341" cy="461665"/>
          </a:xfrm>
          <a:prstGeom prst="rect">
            <a:avLst/>
          </a:prstGeom>
        </p:spPr>
        <p:txBody>
          <a:bodyPr wrap="none">
            <a:spAutoFit/>
          </a:bodyPr>
          <a:lstStyle/>
          <a:p>
            <a:r>
              <a:rPr lang="ru-RU" sz="2400" b="1" i="1" dirty="0">
                <a:solidFill>
                  <a:srgbClr val="C00000"/>
                </a:solidFill>
                <a:latin typeface="Calibri" panose="020F0502020204030204" pitchFamily="34" charset="0"/>
              </a:rPr>
              <a:t>Владимир Иванович Даль</a:t>
            </a:r>
          </a:p>
        </p:txBody>
      </p:sp>
      <p:pic>
        <p:nvPicPr>
          <p:cNvPr id="3074" name="Picture 2" descr="http://upload.wikimedia.org/wikipedia/commons/2/20/1872._%D0%9F%D0%BE%D1%80%D1%82%D1%80%D0%B5%D1%82_%D0%BF%D0%B8%D1%81%D0%B0%D1%82%D0%B5%D0%BB%D1%8F_%D0%92%D0%BB%D0%B0%D0%B4%D0%B8%D0%BC%D0%B8%D1%80%D0%B0_%D0%98%D0%B2%D0%B0%D0%BD%D0%BE%D0%B2%D0%B8%D1%87%D0%B0_%D0%94%D0%B0%D0%BB%D1%8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419472"/>
            <a:ext cx="4654715" cy="545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5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Воздушный поток">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966</TotalTime>
  <Words>3400</Words>
  <Application>Microsoft Office PowerPoint</Application>
  <PresentationFormat>Экран (4:3)</PresentationFormat>
  <Paragraphs>248</Paragraphs>
  <Slides>61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61</vt:i4>
      </vt:variant>
    </vt:vector>
  </HeadingPairs>
  <TitlesOfParts>
    <vt:vector size="67" baseType="lpstr">
      <vt:lpstr>Arial</vt:lpstr>
      <vt:lpstr>Calibri</vt:lpstr>
      <vt:lpstr>Cambria</vt:lpstr>
      <vt:lpstr>Georgia</vt:lpstr>
      <vt:lpstr>Times New Roman</vt: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Николай</dc:creator>
  <cp:lastModifiedBy>Николай</cp:lastModifiedBy>
  <cp:revision>102</cp:revision>
  <dcterms:created xsi:type="dcterms:W3CDTF">2021-01-15T12:56:23Z</dcterms:created>
  <dcterms:modified xsi:type="dcterms:W3CDTF">2025-04-12T01:43:19Z</dcterms:modified>
</cp:coreProperties>
</file>