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347" r:id="rId5"/>
    <p:sldId id="258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345" r:id="rId18"/>
    <p:sldId id="346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08" r:id="rId54"/>
    <p:sldId id="310" r:id="rId55"/>
    <p:sldId id="313" r:id="rId56"/>
    <p:sldId id="311" r:id="rId57"/>
    <p:sldId id="314" r:id="rId58"/>
    <p:sldId id="312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44" r:id="rId80"/>
    <p:sldId id="342" r:id="rId81"/>
    <p:sldId id="336" r:id="rId82"/>
    <p:sldId id="337" r:id="rId83"/>
    <p:sldId id="343" r:id="rId84"/>
    <p:sldId id="338" r:id="rId85"/>
    <p:sldId id="340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4" autoAdjust="0"/>
    <p:restoredTop sz="94660"/>
  </p:normalViewPr>
  <p:slideViewPr>
    <p:cSldViewPr>
      <p:cViewPr>
        <p:scale>
          <a:sx n="66" d="100"/>
          <a:sy n="66" d="100"/>
        </p:scale>
        <p:origin x="-10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C80A-760C-41BD-AF86-391F91870536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BB3DE-A4EC-416B-88B0-5E362873A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0;&#1075;&#1088;&#1072;\&#1084;&#1086;&#1103;%20&#1087;&#1088;&#1077;&#1079;&#1077;&#1085;&#1090;&#1072;&#1094;&#1080;&#1103;%20-%20&#1044;&#1083;&#1103;%20&#1085;&#1072;&#1095;&#1072;&#1083;&#1072;%20&#1087;&#1088;&#1072;&#1079;&#1076;&#1085;&#1080;&#1082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slide" Target="slide37.xml"/><Relationship Id="rId26" Type="http://schemas.openxmlformats.org/officeDocument/2006/relationships/slide" Target="slide45.xml"/><Relationship Id="rId3" Type="http://schemas.openxmlformats.org/officeDocument/2006/relationships/slide" Target="slide22.xml"/><Relationship Id="rId21" Type="http://schemas.openxmlformats.org/officeDocument/2006/relationships/slide" Target="slide40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slide" Target="slide36.xml"/><Relationship Id="rId25" Type="http://schemas.openxmlformats.org/officeDocument/2006/relationships/slide" Target="slide44.xml"/><Relationship Id="rId2" Type="http://schemas.openxmlformats.org/officeDocument/2006/relationships/image" Target="../media/image5.jpeg"/><Relationship Id="rId16" Type="http://schemas.openxmlformats.org/officeDocument/2006/relationships/slide" Target="slide35.xml"/><Relationship Id="rId20" Type="http://schemas.openxmlformats.org/officeDocument/2006/relationships/slide" Target="slide39.xml"/><Relationship Id="rId29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24" Type="http://schemas.openxmlformats.org/officeDocument/2006/relationships/slide" Target="slide43.xml"/><Relationship Id="rId32" Type="http://schemas.openxmlformats.org/officeDocument/2006/relationships/slide" Target="slide51.xml"/><Relationship Id="rId5" Type="http://schemas.openxmlformats.org/officeDocument/2006/relationships/slide" Target="slide24.xml"/><Relationship Id="rId15" Type="http://schemas.openxmlformats.org/officeDocument/2006/relationships/slide" Target="slide34.xml"/><Relationship Id="rId23" Type="http://schemas.openxmlformats.org/officeDocument/2006/relationships/slide" Target="slide42.xml"/><Relationship Id="rId28" Type="http://schemas.openxmlformats.org/officeDocument/2006/relationships/slide" Target="slide47.xml"/><Relationship Id="rId10" Type="http://schemas.openxmlformats.org/officeDocument/2006/relationships/slide" Target="slide29.xml"/><Relationship Id="rId19" Type="http://schemas.openxmlformats.org/officeDocument/2006/relationships/slide" Target="slide38.xml"/><Relationship Id="rId31" Type="http://schemas.openxmlformats.org/officeDocument/2006/relationships/slide" Target="slide50.xml"/><Relationship Id="rId4" Type="http://schemas.openxmlformats.org/officeDocument/2006/relationships/slide" Target="slide23.xml"/><Relationship Id="rId9" Type="http://schemas.openxmlformats.org/officeDocument/2006/relationships/slide" Target="slide28.xml"/><Relationship Id="rId14" Type="http://schemas.openxmlformats.org/officeDocument/2006/relationships/slide" Target="slide33.xml"/><Relationship Id="rId22" Type="http://schemas.openxmlformats.org/officeDocument/2006/relationships/slide" Target="slide41.xml"/><Relationship Id="rId27" Type="http://schemas.openxmlformats.org/officeDocument/2006/relationships/slide" Target="slide46.xml"/><Relationship Id="rId30" Type="http://schemas.openxmlformats.org/officeDocument/2006/relationships/slide" Target="slide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30.mp3" TargetMode="Externa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0;&#1075;&#1088;&#1072;\15.mp3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2880320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Игра </a:t>
            </a:r>
            <a:r>
              <a:rPr lang="ru-RU" sz="8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«Звездной тропой»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посвященная 55-летию  первого полета человека в космос.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endParaRPr lang="ru-RU" sz="6000" dirty="0">
              <a:ln w="18415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моя презентация - Для начала праздни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501222" y="41433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самую яркую звезду неба?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3214678" y="1214422"/>
            <a:ext cx="2571768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2857496"/>
            <a:ext cx="304800" cy="304800"/>
          </a:xfrm>
          <a:prstGeom prst="rect">
            <a:avLst/>
          </a:prstGeom>
        </p:spPr>
      </p:pic>
      <p:pic>
        <p:nvPicPr>
          <p:cNvPr id="22530" name="Picture 2" descr="http://bionopoly.com/uploads/posts/2014-01/1390693516_siri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1142984"/>
            <a:ext cx="6156851" cy="38576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28926" y="5000636"/>
            <a:ext cx="33650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Сириус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114420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какой планете находится большое красное пятно?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500034" y="1500174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pic>
        <p:nvPicPr>
          <p:cNvPr id="24578" name="Picture 2" descr="http://www.factroom.ru/wp-content/uploads/2012/01/130.jpg"/>
          <p:cNvPicPr>
            <a:picLocks noChangeAspect="1" noChangeArrowheads="1"/>
          </p:cNvPicPr>
          <p:nvPr/>
        </p:nvPicPr>
        <p:blipFill>
          <a:blip r:embed="rId5" cstate="print"/>
          <a:srcRect l="24546" t="7282" r="29090" b="12621"/>
          <a:stretch>
            <a:fillRect/>
          </a:stretch>
        </p:blipFill>
        <p:spPr bwMode="auto">
          <a:xfrm>
            <a:off x="3929058" y="1357298"/>
            <a:ext cx="4714908" cy="45762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214950"/>
            <a:ext cx="5214974" cy="1143000"/>
          </a:xfrm>
        </p:spPr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Юпитер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2786058"/>
            <a:ext cx="7000924" cy="1143000"/>
          </a:xfrm>
        </p:spPr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4,6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млрд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лет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7115196" cy="7572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 планете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642910" y="4429132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pic>
        <p:nvPicPr>
          <p:cNvPr id="26626" name="Picture 2" descr="http://spacegid.com/wp-content/uploads/2012/12/Zemly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571480"/>
            <a:ext cx="5572164" cy="53227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175736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космонавтов есть свои обычай. Так, перед вылетом в космос Российские космонавты всегда смотрят это фильм. Назовите его.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6500826" y="4572008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4714884"/>
            <a:ext cx="44294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Белое солнце 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пустыни.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http://upload.wikimedia.org/wikipedia/ru/2/23/%D0%91%D0%B5%D0%BB%D0%BE%D0%B5_%D1%81%D0%BE%D0%BB%D0%BD%D1%86%D0%B5_%D0%BF%D1%83%D1%81%D1%82%D1%8B%D0%BD%D0%B8_%D0%BE%D0%B1%D0%BB%D0%BE%D0%B6%D0%BA%D0%B0.jpg"/>
          <p:cNvPicPr>
            <a:picLocks noChangeAspect="1" noChangeArrowheads="1"/>
          </p:cNvPicPr>
          <p:nvPr/>
        </p:nvPicPr>
        <p:blipFill>
          <a:blip r:embed="rId5" cstate="print"/>
          <a:srcRect t="9454" b="8613"/>
          <a:stretch>
            <a:fillRect/>
          </a:stretch>
        </p:blipFill>
        <p:spPr bwMode="auto">
          <a:xfrm>
            <a:off x="4572000" y="1928802"/>
            <a:ext cx="3857652" cy="47015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18288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какой планеты есть спутники, названия которых переводится как «ужас» и «страх»?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6500826" y="4572008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5000636"/>
            <a:ext cx="1846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Марс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7650" name="Picture 2" descr="http://unnatural.ru/wp-content/uploads/2012/05/051912_2113_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071678"/>
            <a:ext cx="7162800" cy="29718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tourism-news.su/wp-content/uploads/2014/01/populjarnyj-meteorit-upavshij-v-sibi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00108"/>
            <a:ext cx="5786478" cy="433985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85728"/>
            <a:ext cx="82296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метеорит?</a:t>
            </a:r>
          </a:p>
          <a:p>
            <a:pPr algn="ctr"/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6500826" y="4572008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5357826"/>
            <a:ext cx="4928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Космический камень,</a:t>
            </a:r>
          </a:p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упавший на землю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28604"/>
            <a:ext cx="8229600" cy="75723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Какой позывной был у Гагарина?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6500826" y="4572008"/>
            <a:ext cx="2500330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pic>
        <p:nvPicPr>
          <p:cNvPr id="30722" name="Picture 2" descr="http://img4.joyreactor.cc/pics/post/full/%D0%B3%D0%B0%D0%B3%D0%B0%D1%80%D0%B8%D0%BD-%D1%81-%D0%B4%D0%BD%D0%B5%D0%BC-%D1%80%D0%BE%D0%B6%D0%B4%D0%B5%D0%BD%D0%B8%D1%8F-%D0%BF%D0%B5%D1%81%D0%BE%D1%87%D0%BD%D0%B8%D1%86%D0%B0-59797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4800000" cy="360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5857884" y="2643182"/>
            <a:ext cx="24913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Кедр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40017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длился космический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полет</a:t>
            </a:r>
          </a:p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Ю.А. Гагарина?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6715140" y="4714884"/>
            <a:ext cx="2000264" cy="1785950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pic>
        <p:nvPicPr>
          <p:cNvPr id="25602" name="Picture 2" descr="http://com-stol.ru/wp-content/uploads/2012/03/1010060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3571868" cy="52077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18503" y="3786190"/>
            <a:ext cx="5325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108 мин. = 1 ч. 48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мин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828800"/>
          </a:xfrm>
        </p:spPr>
        <p:txBody>
          <a:bodyPr/>
          <a:lstStyle/>
          <a:p>
            <a:pPr algn="ctr">
              <a:buNone/>
            </a:pPr>
            <a:r>
              <a:rPr lang="ru-RU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Центральное тело солнечной системы, раскалённый плазменный шар, типичная звезда – карлик.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57158" y="4286256"/>
            <a:ext cx="1928826" cy="171451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286520"/>
            <a:ext cx="304800" cy="304800"/>
          </a:xfrm>
          <a:prstGeom prst="rect">
            <a:avLst/>
          </a:prstGeom>
        </p:spPr>
      </p:pic>
      <p:pic>
        <p:nvPicPr>
          <p:cNvPr id="19458" name="Picture 2" descr="http://contur.ucoz.ru/XC2014-2/ZZZZZZSoln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5353053" cy="40147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29190" y="5000636"/>
            <a:ext cx="37641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Солнце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3024336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Игра </a:t>
            </a:r>
            <a:r>
              <a:rPr lang="ru-RU" sz="8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«Звездной тропой»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посвященная 55-летию  первого полета человека в космос.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endParaRPr lang="ru-RU" sz="6000" dirty="0">
              <a:ln w="18415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0.gstatic.com/images?q=tbn:ANd9GcTcZDRZ_7k8o3OtflmfhPqW7NmbUZPnoo7f55Urh8y-QgPqM410"/>
          <p:cNvPicPr>
            <a:picLocks noChangeAspect="1" noChangeArrowheads="1"/>
          </p:cNvPicPr>
          <p:nvPr/>
        </p:nvPicPr>
        <p:blipFill>
          <a:blip r:embed="rId2" cstate="print"/>
          <a:srcRect b="8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4786322"/>
            <a:ext cx="5429288" cy="168592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«Поехали!»</a:t>
            </a:r>
            <a:endParaRPr lang="ru-RU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Конкурс 3</a:t>
            </a:r>
            <a:endParaRPr lang="ru-RU" b="1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4911741"/>
          </a:xfrm>
        </p:spPr>
        <p:txBody>
          <a:bodyPr>
            <a:prstTxWarp prst="textDeflate">
              <a:avLst>
                <a:gd name="adj" fmla="val 12840"/>
              </a:avLst>
            </a:prstTxWarp>
          </a:bodyPr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«Астрономия и космонавтика»: </a:t>
            </a:r>
          </a:p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планеты, созвездия, космические объекты»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14282" y="357166"/>
          <a:ext cx="8686800" cy="595314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</a:tblGrid>
              <a:tr h="857876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Астрономия</a:t>
                      </a:r>
                      <a:endParaRPr lang="ru-RU" sz="36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783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" action="ppaction://hlinksldjump"/>
                        </a:rPr>
                        <a:t>1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" action="ppaction://hlinksldjump"/>
                        </a:rPr>
                        <a:t>(1)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4" action="ppaction://hlinksldjump"/>
                        </a:rPr>
                        <a:t>2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4" action="ppaction://hlinksldjump"/>
                        </a:rPr>
                        <a:t>(1)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5" action="ppaction://hlinksldjump"/>
                        </a:rPr>
                        <a:t>3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5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6" action="ppaction://hlinksldjump"/>
                        </a:rPr>
                        <a:t>4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6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7" action="ppaction://hlinksldjump"/>
                        </a:rPr>
                        <a:t>5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7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8" action="ppaction://hlinksldjump"/>
                        </a:rPr>
                        <a:t>6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8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9" action="ppaction://hlinksldjump"/>
                        </a:rPr>
                        <a:t>7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9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0" action="ppaction://hlinksldjump"/>
                        </a:rPr>
                        <a:t>8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0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1" action="ppaction://hlinksldjump"/>
                        </a:rPr>
                        <a:t>9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1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2" action="ppaction://hlinksldjump"/>
                        </a:rPr>
                        <a:t>10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2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88387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Космонавтика</a:t>
                      </a:r>
                      <a:endParaRPr lang="ru-RU" sz="36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1783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3" action="ppaction://hlinksldjump"/>
                        </a:rPr>
                        <a:t>1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3" action="ppaction://hlinksldjump"/>
                        </a:rPr>
                        <a:t>(1)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4" action="ppaction://hlinksldjump"/>
                        </a:rPr>
                        <a:t>2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4" action="ppaction://hlinksldjump"/>
                        </a:rPr>
                        <a:t>(1)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5" action="ppaction://hlinksldjump"/>
                        </a:rPr>
                        <a:t>3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5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6" action="ppaction://hlinksldjump"/>
                        </a:rPr>
                        <a:t>4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6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7" action="ppaction://hlinksldjump"/>
                        </a:rPr>
                        <a:t>5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7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8" action="ppaction://hlinksldjump"/>
                        </a:rPr>
                        <a:t>6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8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9" action="ppaction://hlinksldjump"/>
                        </a:rPr>
                        <a:t>7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19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0" action="ppaction://hlinksldjump"/>
                        </a:rPr>
                        <a:t>8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0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1" action="ppaction://hlinksldjump"/>
                        </a:rPr>
                        <a:t>9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1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2" action="ppaction://hlinksldjump"/>
                        </a:rPr>
                        <a:t>10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2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85787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Планеты</a:t>
                      </a:r>
                      <a:endParaRPr lang="ru-RU" sz="36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7839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3" action="ppaction://hlinksldjump"/>
                        </a:rPr>
                        <a:t>1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3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4" action="ppaction://hlinksldjump"/>
                        </a:rPr>
                        <a:t>2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4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5" action="ppaction://hlinksldjump"/>
                        </a:rPr>
                        <a:t>3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5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6" action="ppaction://hlinksldjump"/>
                        </a:rPr>
                        <a:t>4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6" action="ppaction://hlinksldjump"/>
                        </a:rPr>
                        <a:t>(2)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7" action="ppaction://hlinksldjump"/>
                        </a:rPr>
                        <a:t>5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7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8" action="ppaction://hlinksldjump"/>
                        </a:rPr>
                        <a:t>6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8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9" action="ppaction://hlinksldjump"/>
                        </a:rPr>
                        <a:t>7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29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0" action="ppaction://hlinksldjump"/>
                        </a:rPr>
                        <a:t>8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0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1" action="ppaction://hlinksldjump"/>
                        </a:rPr>
                        <a:t>9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1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2" action="ppaction://hlinksldjump"/>
                        </a:rPr>
                        <a:t>10</a:t>
                      </a:r>
                    </a:p>
                    <a:p>
                      <a:pPr algn="ctr"/>
                      <a:r>
                        <a:rPr lang="ru-RU" sz="2800" b="1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 Black" pitchFamily="34" charset="0"/>
                          <a:hlinkClick r:id="rId32" action="ppaction://hlinksldjump"/>
                        </a:rPr>
                        <a:t>(3)</a:t>
                      </a:r>
                      <a:endParaRPr lang="ru-RU" sz="2800" b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5-конечная звезда 2">
            <a:hlinkClick r:id="" action="ppaction://noaction"/>
          </p:cNvPr>
          <p:cNvSpPr/>
          <p:nvPr/>
        </p:nvSpPr>
        <p:spPr>
          <a:xfrm>
            <a:off x="8072462" y="500042"/>
            <a:ext cx="571504" cy="57150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971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метеоры? 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-конечная звезда 5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4298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«падающая звезда» — явление, возникающее при сгорании в атмосфере Земли мелких метеорных тел (например, осколков комет или астероидов)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http://xn----8sbiecm6bhdx8i.xn--p1ai/sites/default/files/meteor_3.jpg"/>
          <p:cNvPicPr>
            <a:picLocks noChangeAspect="1" noChangeArrowheads="1"/>
          </p:cNvPicPr>
          <p:nvPr/>
        </p:nvPicPr>
        <p:blipFill>
          <a:blip r:embed="rId4" cstate="print"/>
          <a:srcRect b="7196"/>
          <a:stretch>
            <a:fillRect/>
          </a:stretch>
        </p:blipFill>
        <p:spPr bwMode="auto">
          <a:xfrm>
            <a:off x="2643174" y="3214686"/>
            <a:ext cx="5486400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828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телескоп?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ttp://opticsplanet.ru/wp-content/uploads/2010/03/telescop_celestron_astromaster_90eq_ahromatic_refracto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214942" y="2500306"/>
            <a:ext cx="3714776" cy="41715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785926"/>
            <a:ext cx="650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Астрономический прибор для наблюдения за небесными телами.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828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обсерватория?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kpu.crimea.ua/wp-content/uploads/2012/07/%D0%9A%D1%80%D1%8B%D0%BC%D1%81%D0%BA%D0%BE%D0%B9-%D0%B0%D1%81%D1%82%D1%80%D0%BE%D1%84%D0%B8%D0%B7%D0%B8%D1%87%D0%B5%D1%81%D0%BA%D0%BE%D0%B9-%D0%BE%D0%B1%D1%81%D0%B5%D1%80%D0%B2%D0%B0%D1%82%D0%BE%D1%80%D0%B8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928934"/>
            <a:ext cx="5530681" cy="34290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7224" y="1357298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Здание, оборудованное для астрономических наблюдений.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828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какой галактике мы живём?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intpicture.com/wp-content/uploads/2013/09/wpapers_ru_%D0%9C%D0%BB%D0%B5%D1%87%D0%BD%D1%8B%D0%B9-%D0%BF%D1%83%D1%82%D1%8C.jpg"/>
          <p:cNvPicPr>
            <a:picLocks noChangeAspect="1" noChangeArrowheads="1"/>
          </p:cNvPicPr>
          <p:nvPr/>
        </p:nvPicPr>
        <p:blipFill>
          <a:blip r:embed="rId4" cstate="print"/>
          <a:srcRect b="11099"/>
          <a:stretch>
            <a:fillRect/>
          </a:stretch>
        </p:blipFill>
        <p:spPr bwMode="auto">
          <a:xfrm>
            <a:off x="1643042" y="2500306"/>
            <a:ext cx="7200000" cy="40005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43042" y="1500174"/>
            <a:ext cx="49428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Млечный Путь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Вселенная?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929718" cy="1543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Пространство и все тела, заполняющие его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colony.by/article_photo/11_06_10_08_46_Vselenna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714620"/>
            <a:ext cx="5214974" cy="37670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iv.ru/images/71808600_66011389_1288541105_7___24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143116"/>
            <a:ext cx="6096000" cy="43815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 жизни на Земле?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000240"/>
            <a:ext cx="3043230" cy="1114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Солнце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4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00050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созвездий официально признано Международным Астрономическим Союзом?</a:t>
            </a:r>
            <a:endParaRPr lang="ru-RU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85786" y="3143248"/>
            <a:ext cx="2228840" cy="9001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9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88</a:t>
            </a:r>
            <a:endParaRPr lang="ru-RU" sz="9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42" name="Picture 2" descr="http://img0.liveinternet.ru/images/attach/c/8/99/990/99990116_large_Na_nebe_rovno_88_sozvezdiy_V_1935_godu_granicuy_sozvezdiy_buyli_okonchatelno_utverzhdenuy_Mezhdunarodnuym_astronomicheskim_soyuzom_i_bolshe_izmenyatsya_ne_budut_Illyustraciya_NAS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071678"/>
            <a:ext cx="4500570" cy="45005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214290"/>
            <a:ext cx="8643998" cy="132873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Какой учёный доказал, что Земля вращается вокруг Солнца?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8" name="Picture 6" descr="http://ic.pics.livejournal.com/ru_deep_space/60465376/2822/2822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500174"/>
            <a:ext cx="5822196" cy="465775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3643314"/>
            <a:ext cx="447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Николай Коперник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КОНКУРС  1</a:t>
            </a:r>
            <a:endParaRPr lang="ru-RU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>
            <a:prstTxWarp prst="textCanUp">
              <a:avLst/>
            </a:prstTxWarp>
          </a:bodyPr>
          <a:lstStyle/>
          <a:p>
            <a:pPr algn="ctr">
              <a:buNone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Компьютерная </a:t>
            </a:r>
            <a:r>
              <a:rPr lang="ru-RU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>
              <a:buNone/>
            </a:pPr>
            <a:r>
              <a:rPr lang="ru-RU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«Созвездие Гагарина»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чего состоит наша Солнечная система?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5924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Солнца и всех тел, которые вращаются вокруг него под действием сил притяжения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 descr="http://i-fakt.ru/wp-content/uploads/2013/08/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5881672" cy="33283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Ученый, открывший законы движения планет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71736" y="4786322"/>
            <a:ext cx="4143404" cy="971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Иоганн  Кеплер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 descr="http://img1.liveinternet.ru/images/attach/c/2/70/167/7016783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643050"/>
            <a:ext cx="6181725" cy="29813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71612"/>
            <a:ext cx="8229600" cy="1000124"/>
          </a:xfrm>
        </p:spPr>
        <p:txBody>
          <a:bodyPr/>
          <a:lstStyle/>
          <a:p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Юрий Алексеевич Гагарин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85728"/>
            <a:ext cx="8229600" cy="118585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человек, покоривший звёздное небо?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http://img1.liveinternet.ru/images/attach/c/2/73/325/73325051_Gagar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714620"/>
            <a:ext cx="5143536" cy="35765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каком году был произведён запуск первого искусственного спутника Земли?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928934"/>
            <a:ext cx="8229600" cy="13287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октября 1957 года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://www.rosizo.ru/upload/medialibrary/40c/40c09c310721cd43cea1ee565a13760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106"/>
              </a:clrFrom>
              <a:clrTo>
                <a:srgbClr val="0001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71744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adioscanner.ru/uploader/2010/lunoho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00240"/>
            <a:ext cx="5524496" cy="45749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2963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Самоходный аппарат, совершивший путешествие по Луне? В каком году это было?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71744"/>
            <a:ext cx="3643306" cy="90010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Луноход,</a:t>
            </a:r>
          </a:p>
          <a:p>
            <a:pPr algn="ctr">
              <a:buNone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ноября 1970 года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4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и когда первым вышел в открытый космос?</a:t>
            </a:r>
            <a:endParaRPr lang="ru-RU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43182"/>
            <a:ext cx="4929190" cy="171451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Алексей Архипович Леонов, </a:t>
            </a:r>
          </a:p>
          <a:p>
            <a:pPr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марта 1965 год.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://www.gctc.ru/media/images/news/2012/kosmonavti/leonov/leonov.a.a..jpg"/>
          <p:cNvPicPr>
            <a:picLocks noChangeAspect="1" noChangeArrowheads="1"/>
          </p:cNvPicPr>
          <p:nvPr/>
        </p:nvPicPr>
        <p:blipFill>
          <a:blip r:embed="rId4" cstate="print"/>
          <a:srcRect b="16317"/>
          <a:stretch>
            <a:fillRect/>
          </a:stretch>
        </p:blipFill>
        <p:spPr bwMode="auto">
          <a:xfrm>
            <a:off x="4704190" y="1643050"/>
            <a:ext cx="3825000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назывался космический корабль, на котором Ю.А.Гагарин совершил полёт в космос? 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143248"/>
            <a:ext cx="2686040" cy="111442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Восток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://www.wff44.org/assets/images/na%20segodnia/gagari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071678"/>
            <a:ext cx="5810291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14488"/>
            <a:ext cx="2571736" cy="71437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Байконур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1435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Космодром в Казахстане.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900igr.net/datas/astronomija/Kosmicheskaja-zhizn/0011-011-Kosmodrom-Bajkon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357298"/>
            <a:ext cx="6429388" cy="482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Космодром в США. 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3829048" cy="1543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Мыс Канаверал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bms.24open.ru/images/b0ccd16f4af1c8d8cc3c05512de9a4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07167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Первая в мире женщина-космонавт, дата ее полета .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357430"/>
            <a:ext cx="4643470" cy="30718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Валентина Владимировна Терешкова,</a:t>
            </a:r>
          </a:p>
          <a:p>
            <a:pPr algn="ctr">
              <a:buNone/>
            </a:pP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16 -19 июня 1963</a:t>
            </a: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900igr.net/datai/astronomija/ZHenschiny-v-kosmose/0007-002-Tereshkova-Valentina-Vladimirov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357298"/>
            <a:ext cx="3600450" cy="523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КОНКУРС  2</a:t>
            </a:r>
            <a:endParaRPr lang="ru-RU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>
            <a:prstTxWarp prst="textCanUp">
              <a:avLst/>
            </a:prstTxWarp>
          </a:bodyPr>
          <a:lstStyle/>
          <a:p>
            <a:pPr algn="ctr">
              <a:buNone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«Блиц-опрос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250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168592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называется американский космический корабль многоразового использования?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www.wprost.pl/G/cache/e/5/c/e5cd9cd9baf8d3f15a2b9d6d677708bd283b83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857364"/>
            <a:ext cx="6381750" cy="48101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3143248"/>
            <a:ext cx="24593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Шаттл</a:t>
            </a:r>
            <a:endParaRPr lang="ru-RU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Советский космический корабль многоразового использования 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3757610" cy="19002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Буран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nastol.com.ua/download.php?img=201202/1024x600/nastol.com.ua-16046.jpg"/>
          <p:cNvPicPr>
            <a:picLocks noChangeAspect="1" noChangeArrowheads="1"/>
          </p:cNvPicPr>
          <p:nvPr/>
        </p:nvPicPr>
        <p:blipFill>
          <a:blip r:embed="rId4" cstate="print"/>
          <a:srcRect l="7275" r="6905"/>
          <a:stretch>
            <a:fillRect/>
          </a:stretch>
        </p:blipFill>
        <p:spPr bwMode="auto">
          <a:xfrm rot="10800000">
            <a:off x="2643174" y="2428868"/>
            <a:ext cx="6215106" cy="42433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воды в лунных морях?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829180" cy="75723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Луне воды нет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516" name="Picture 4" descr="http://kocmos.ru/wp-content/uploads/2013/11/moon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2571744"/>
            <a:ext cx="3600000" cy="36145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143248"/>
            <a:ext cx="3614734" cy="1011222"/>
          </a:xfrm>
        </p:spPr>
        <p:txBody>
          <a:bodyPr/>
          <a:lstStyle/>
          <a:p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Венеру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543956" cy="1543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Какую планету называют утренней звездой?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0" name="Picture 2" descr="http://mostinfo.su/most/Venus-planet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928802"/>
            <a:ext cx="4429156" cy="43430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Какая планета самая большая?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14620"/>
            <a:ext cx="2471726" cy="9715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Юпитер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466" name="Picture 2" descr="http://img13.nnm.me/0/a/2/8/c/814c3797dc601fe4fef43fed2b2.png"/>
          <p:cNvPicPr>
            <a:picLocks noChangeAspect="1" noChangeArrowheads="1"/>
          </p:cNvPicPr>
          <p:nvPr/>
        </p:nvPicPr>
        <p:blipFill>
          <a:blip r:embed="rId4" cstate="print"/>
          <a:srcRect l="23813" r="24593"/>
          <a:stretch>
            <a:fillRect/>
          </a:stretch>
        </p:blipFill>
        <p:spPr bwMode="auto">
          <a:xfrm>
            <a:off x="3428992" y="1214422"/>
            <a:ext cx="5000660" cy="54519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какой планеты есть кольца?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928802"/>
            <a:ext cx="2043098" cy="6143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Сатурн</a:t>
            </a:r>
            <a:endParaRPr lang="ru-RU" sz="4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42" name="Picture 2" descr="http://www.sol-system.ru/img/satur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1785926"/>
            <a:ext cx="5805497" cy="4338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какой планете самые высокие горы? Как называется самая высокая?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186106" cy="9715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Марсе. Олимп</a:t>
            </a: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18" name="Picture 2" descr="http://science-interest.ru/photo/article/1_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2402" y="2500306"/>
            <a:ext cx="4953034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439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планет Солнечной системы можно увидеть невооружённым глазом?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142852"/>
            <a:ext cx="3571900" cy="48577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50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ru-RU" sz="50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мифологии какого народа взяты названия планет?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628800"/>
            <a:ext cx="5429288" cy="23762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римской и греческой </a:t>
            </a:r>
            <a:endParaRPr lang="ru-RU" sz="6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370" name="Picture 2" descr="http://www.soul-alhim.ru/bogini/greek_go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1834" y="3717032"/>
            <a:ext cx="5788294" cy="28599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какой планете с одной стороны так жарко, что плавится свинец, а с другой почти 200°С холода?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14620"/>
            <a:ext cx="4071966" cy="12858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Меркурии</a:t>
            </a: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 descr="http://tainy.net/wp-content/uploads/2014/03/11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20106"/>
              </a:clrFrom>
              <a:clrTo>
                <a:srgbClr val="0201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200024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357167"/>
            <a:ext cx="8229600" cy="1143008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основоположника отечественной космонавтики.</a:t>
            </a:r>
          </a:p>
        </p:txBody>
      </p:sp>
      <p:sp>
        <p:nvSpPr>
          <p:cNvPr id="6" name="5-конечная звезда 5"/>
          <p:cNvSpPr/>
          <p:nvPr/>
        </p:nvSpPr>
        <p:spPr>
          <a:xfrm>
            <a:off x="3571868" y="2000240"/>
            <a:ext cx="1928826" cy="192882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286520"/>
            <a:ext cx="304800" cy="304800"/>
          </a:xfrm>
          <a:prstGeom prst="rect">
            <a:avLst/>
          </a:prstGeom>
        </p:spPr>
      </p:pic>
      <p:pic>
        <p:nvPicPr>
          <p:cNvPr id="2052" name="Picture 4" descr="http://space.hobby.ru/firsts/tsiolk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428736"/>
            <a:ext cx="3429024" cy="493779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28662" y="5857892"/>
            <a:ext cx="7925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Константин Эдуардович Циолковский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Какая из видимых планет самая яркая?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071678"/>
            <a:ext cx="2328850" cy="1042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Венера</a:t>
            </a:r>
            <a:endParaRPr lang="ru-RU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2" name="Picture 2" descr="http://mostinfo.su/most/Venus-planet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2024640"/>
            <a:ext cx="4929222" cy="4833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milkywaygalaxy.ru/images/mars%20fo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2371724"/>
            <a:ext cx="4476750" cy="448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планету Марс называют красной планетой?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14001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Из-за цвета её пустынь, которые содержат много железа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>
            <a:hlinkClick r:id="rId4" action="ppaction://hlinksldjump"/>
          </p:cNvPr>
          <p:cNvSpPr/>
          <p:nvPr/>
        </p:nvSpPr>
        <p:spPr>
          <a:xfrm>
            <a:off x="214282" y="5429264"/>
            <a:ext cx="1285884" cy="121444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9144000" cy="2100276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Игра </a:t>
            </a:r>
            <a:r>
              <a:rPr lang="ru-RU" sz="8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«Звездной тропой»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посвященная 55-летию первого полета человека в космос.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endParaRPr lang="ru-RU" sz="6000" dirty="0">
              <a:ln w="18415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Конкурс 4</a:t>
            </a:r>
            <a:endParaRPr lang="ru-RU" sz="6000" b="1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prstTxWarp prst="textWave2">
              <a:avLst/>
            </a:prstTxWarp>
          </a:bodyPr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«Интеллектуальный»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5"/>
            <a:ext cx="8229600" cy="30003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Планета есть колыбель разума, но нельзя жить вечно в колыбели…»</a:t>
            </a:r>
          </a:p>
          <a:p>
            <a:endParaRPr lang="ru-RU" b="1" dirty="0" smtClean="0">
              <a:ln w="18415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n w="1841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ВОРОС:  Назовите имя автора этих слов,   где и кем он работал при жизни?</a:t>
            </a:r>
          </a:p>
          <a:p>
            <a:pPr>
              <a:buNone/>
            </a:pP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2857488" y="3571876"/>
            <a:ext cx="3500462" cy="3071810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501122" cy="52149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Современные журналисты были изумлены, разыскав в газете «Московские ведомости» второй половины прошлого века следующее сообщение властей: «... Доводится до сведения жителей Москвы и губернии, что за незаконные сборища и смутьянские разговоры о каких-то полетах православных на Луну мещанин замоскворецкой части Никита Петров выслан из Москвы под надзор полиции в киргиз-кайсацкое поселение...»</a:t>
            </a:r>
          </a:p>
          <a:p>
            <a:pPr algn="r"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ВОРОС: А вот как  называлось это                  поселение?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214282" y="4000504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 ученный и конструктор изобретатель первых советских комических кораблей. Под его руководством были созданы первые спутники и  космические корабли.</a:t>
            </a:r>
          </a:p>
          <a:p>
            <a:pPr>
              <a:buFont typeface="Wingdings" pitchFamily="2" charset="2"/>
              <a:buChar char="v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ВОПРОС: О ком идет речь. И под какой фамилией  он был известен в то время в  научном мире?</a:t>
            </a:r>
          </a:p>
          <a:p>
            <a:pPr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429256" y="4214818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52"/>
            <a:ext cx="8229600" cy="118585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Кем  и когда  впервые были проведены наблюдения в телескоп?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6786578" y="4786322"/>
            <a:ext cx="1857388" cy="1714512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072206"/>
            <a:ext cx="304800" cy="304800"/>
          </a:xfrm>
          <a:prstGeom prst="rect">
            <a:avLst/>
          </a:prstGeom>
        </p:spPr>
      </p:pic>
      <p:pic>
        <p:nvPicPr>
          <p:cNvPr id="18434" name="Picture 2" descr="http://www.dmitrysmor.ru/upload/images/big/100_velikih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785926"/>
            <a:ext cx="4486275" cy="4762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5657671"/>
            <a:ext cx="4786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Галилео Галилей 1610 год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501122" cy="49292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1957 году черно-бархатной южной ночью девушка вдруг вскрикнула: «Ай, смотрите, звезда движется!» Это не было падением метеорита, который прочерчивает короткую полосу на черном небе.</a:t>
            </a:r>
          </a:p>
          <a:p>
            <a:pPr algn="ctr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ВОПРОС: Что на самом деле увидела девушка? Назовите месяц и число прогулки девушки.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4214818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78634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спутник Земли не мог дать ответ на вопрос, можно ли жить в космосе. Циолковский считал, что можно.  Второй искусственный спутник вышел на орбиту  с пассажиром на борту.</a:t>
            </a:r>
          </a:p>
          <a:p>
            <a:pPr algn="ctr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ВОПРОС: Скажите, как звали этого пассажира. И когда он  оказался на орбите. Назовите точную дату.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4214818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0122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19716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Крыму у Гагарина была лодка «Восток», а как называлась лодка Германа Титова?</a:t>
            </a:r>
          </a:p>
          <a:p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572132" y="3857628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229600" cy="31146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60-е годы ХХ – века открыли четыре новых астероида и назвали их в честь знаменитой Ливерпульской четверки. Назовите её.</a:t>
            </a:r>
          </a:p>
          <a:p>
            <a:pPr algn="ctr">
              <a:buNone/>
            </a:pPr>
            <a:endParaRPr lang="ru-RU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572132" y="3857628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572560" cy="407196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Весной 1961 года торговец Мохаммед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Эт-Таджа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 города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Уджда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границе Марокко дал довольно странное имя своему новорожденному сыну, соответствующее иностранной фамилии. </a:t>
            </a:r>
          </a:p>
          <a:p>
            <a:pPr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Мохаммед назвал сына?</a:t>
            </a:r>
          </a:p>
          <a:p>
            <a:pPr algn="ctr">
              <a:buNone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3929066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553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5500694" y="2571744"/>
            <a:ext cx="2571768" cy="2500330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1543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какой из планет Солнечной системы бывают дожди из серной кислоты?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AutoShape 2" descr="data:image/jpeg;base64,/9j/4AAQSkZJRgABAQAAAQABAAD/2wCEAAkGBxQTEhUUExQWFhUWGBwXFhgWFBgcFxkZGhwWGBgXGRccHCggGB4lHBcZIjEiJSkrLi4uGB8zODMsNygtLisBCgoKDg0OGxAQGywlICQsLC8sLDQsLC8sNCwsLDQsLCwsLCwsLCwsLCwsLCwsLCwsLCwsLCwsLCwsLCwsLCwsLP/AABEIAN4A4wMBIgACEQEDEQH/xAAcAAABBQEBAQAAAAAAAAAAAAAAAQMEBQYCBwj/xAA7EAABAwIEAwYFAwMDBAMAAAABAAIRAyEEEjFBBVFhInGBkaGxEzLB0fAGQuEUUvEHI5IVQ4KiM1Ny/8QAGgEAAgMBAQAAAAAAAAAAAAAAAAMBAgQFBv/EAC8RAAICAgICAQEFCAMAAAAAAAABAhEDIRIxBEFRsQUTIjLwFHGRocHR4fEjQoH/2gAMAwEAAhEDEQA/APDiUSgpEALKJSIQAsolIhACyiUiEALKJSIQAsolIhACyiU4zDvOjXHwK7GCfy9R91FosoyfoYlEqYOFVYnJ6hNuwFQft9R91HOPyT93P4ZHlEpyph3N1a4d4KaVirTXYsolIhBAsolIhACyiUiEALKJSIQAsolIhAHQQgIQAhSJSkQAIQhAAhCEACEJ2hQc8w0SglK+hpP0MK52gtzOitcJw1rbuud+XgFLFMTP4EmWZejRDx2+yupcLA+aSfIKywmDaNm+V06GfwiNt0iWRyNkMMY+hKdXaQOpge67bUi+YOv8usjeTt5LmhQv91NpYZsZjEWk2ESRoNkttIcoNkKofiCA2CL6jx0AT2FwBMkjLbaCPJTXNpMZJJk6Ag36gAXFtdE1/wBUESKYsYF8py940Oqjk2tIlRinbZDDXizvMCY8vqk/pGPMPY09RY/Qrt9aXS0Ok9Z75U2m4ZssDvU20WjBS0ynxP6ZB/8AjfHR1x5jT1VJjeHVKXztMf3C7T4r0NuF6JwYYkXAg6j+N1MfKa72VyfZ8Jfl0zy1C1nG/wBOsu6n2DyuWHu3astWpFphwg/lxzWzHkjNWjk5sE8TqRwhCEwSCEIQAIQhAHQQgIQAhSJSkQAIQhAAhClYHCF7hy/LKG6VkpNukJhMIXnkOavMKGsEAeKfGHDRAt1j0C7dSEAfS5KyzycjbjxqIrQNPErnJupFJhj+F2x8dyRZrjEZFB0SRZdg5bAap+rVzTBnvHqPFQ3OIO3iULY3oepgukDx0TuHoFu86Rb6bp7BODgJtGpHspJpCLH7+ao5ehsYrsiOwLYm83zTFr2tyTLcKDIHLT7KaXwQ0CZ1mYHXwUjC0A42N9Y6KOVIuoJ6K6lhCwgz5+9lYUsNNz7ap2rRabAzznkp9DDgN18BoqTyaGRgkRATABJHt/lSdNOtt/BdNAaRYmb+4RUox9EluxqQlSgCJIN+Y/JWZ4rwEGZjLsZgtJ3B5dFsaL5ht/obbhK7h+cfKY3g/nsiGZwZTJhjNVI8c4hgHUnQ7TZw0Kir1nGcFpvYWOZ2DbW4Im87EH82XmvGeFPw9Qsdpq12zhz7+YXWweTHJr2cHy/Dlh/EuvoQEIQtJhBCEIA6CEBCAEKRKUiABCEIA7o0y4wFpOHUsrJHcFVUKOVomxdqeQVyHdkAGAB2Rz2us+WVmvDChfiwV3gw5xkkAusFCru2F102oQLSDFzNz9glOOjQnss8RVDIAu6L8h0AO/euaFQuF9d9FVtLtQPEp+hig2J8bqrhobCavZbMBjRDsKHXFr2mfU/VOYOsCBAT1d470m3ZqSTO6OBLzZ1gLmcx8huVMFNkw3NbQEak85FkxhXENBByj18hrquvilxJO/pCU7Y2KG+J4ctgiCNT3KFhMflcQQACPHwTGOxwBEBxjlv3QFCrcRzftGdsazMdb/4To421TEzzRi9M0mHxbBBsQVLfxFh5DuP1WSqOnK7NAIgi5AvfRSaTHB4Dm9mbHaNvwqssKexkc7fo2eGLSQRcdTdTnUMwi0z2bRY7df4VLgaZjX02Vk2o4joPNYZqno2UcNpeH1TrKxbPvOybFSSQToY8e5SMki90tv5L0GJpBzS9ovF2nnzBVVx3gLcVh7iHN0dyO3hceCucHTBOUix5eifwuCLCRMteBfaQbd3+FaE3F2u0LyQUouMujwLFYd1N7mPEOaYITS9K/wBTf052BiWD5ey/q39rvA27o5LzVegwZllgpHlvIwvDkcf4fuBCEJwg6CEBCAEKRKUiABSMFSzO6C5UdWGEEN6u9lWT0XgrY6/XyPknfimNU1WMSPwKVSw0joEptVs0xTt0RKDzm3181ZbA6/miboUANE+5sfKlzkmx2ODitjdSswRM90qPha7S7tCbGEPpy6N/zopuC4VcTqj8MVslKc5aHuEVJDsoIaIgT0ufFNOxb82Ud351VvRweQa23j7p/ACmXEEHORax038fus7mrbo1rG+KVjLsexrmsJE5QSCb30HeBEqbiKQgx4LP1uF5K05RUa4mHGeyZ1EETb3WoY3sjuhUyUqaG4JTlfJFRxSk5tMBpuYkiR4AwqSsSBcCR2YAWsqUS6L2BHntcqBi+G1HOJa0Bv7SJ15q2PIlpkZsLltFE7GBzGjI1pZMkuu7fTuCuTiqD8K2CfittqYAvljrYKDiuB5pDnZHMvOocy8kaGZ52VbgMBL8jazBP9xcBHI2++qdUJK0+jIp5ccqau9G5/SZdlioTIO+4791onUoFrbW3lUP6Wpg0oIMtcWyDaxg67LSPsBewFvBcnO/+RnXw/kRTVi0PyQZOh2P8WVhh6bmPLXOsfl27x/hQK7ZMgCW6E63suC6oXNc92YAWbyO8oatDqZZ/EynnBny6q2o1G2j5XfMDoFk6OOJdBaWgmAZ7yJ6W1V9Rs0jkDPclyi4dkNKSLDiWCBpmm8SxwgzpB/hfP3HOHHD16lI/tNjzabtPkQvoPhGKNVmR9y24J3bu0n1HcV55/rTwI06jK0b/CJ5iMzD5Zh4Bb/BycZ16f1OR9o47hvuP0/VHmCEIXZOGdBCAhACFIlKRACgSrJzYIA2AULCNl7e9TzSkuMxDZ94VJPY3GtE/wDpxkD47RMen8plj3aHRS9KYBMOnMO4gWTbKocSDrt738lns2USaVMalO0+/VOUqBDZPiUjfRIbNMDilhQHB2plSKWLa2SR0sinTJTL8AXHWGi5IF46I0+xlOK/Ci1wtdtRsQ4ctJHXqpDKOV7MsZgT2iBlAOs8pUbhGFeZdFtAI2AV0Wkthokn0H4Fnm6dIbHrZVUsOW1MzHEgzII7I5wrCqQ1tj3RsVyy0yLp92GMB3d66XVJS3sdFJHFKozIGEiXGw5wn2UQJMf/AJ+4CawHDmgl7jLgd9usc9lPc8kWiAL2SpvehkSip4CoSCTnGzdgNCucZ+mabzmbLCNWxY9BGiusLiA0y0Gbqc9tydyNNI6ddlLzzi9aB4oy00ROGUyGhgA6KfjCWwPFQdPy6n4ctjMSSYFkiW3Y7oYZf5h3fZO1cO0tMajZNOALpGhuAn6DCTEa7gqhcrsJhs7rz1HsrSkMroMaRf2KkYJuUOEfn4FFrNIAnXn1/wAqZSsi7bQwajmOcWjaBe3Qeqf/AF3TOK4ZUa6S+kwGdzl7YPf2C3/yTuFyuc0uGsSPGD9CrNuC/wBythyZEFs7HRwPpCZim4tNfP8AozeTGM1T+P8AD+p8zoTuLoFj3sOrXFp7wSPoml6Y8m9HQQgIQAhSJSkQBO4NTzVQrHGYMipP7baaGDf091A4Kf8Ac8PqFosMc9jeTb0WfJJqRrxRTgVzwXOnc7eyewWCc94a0Sb/AH12U1tAg6EEmASOuvQK34Zhy2qDlntFoIJ1iC4g7WOgSuTehraR3w7DNdmBc6Qy1rG8WB1EhVOJwzwSNx69/Jaig0gU3TmMWPlbpb3K5xzR80AncdDsdxzSpa2Mxz2UNGiWsE6mx9DCs8DUaYbE96Q05aT4dOh8rJjh7ct3A3kDT0SW7Rsj0XdIgTFhYdw0U7DtaZ0HK30VY0lomAOea5KfbWzQZINr7QkMtROOAEl/IAx+dE5Rgxew5jQ8o22UrhVORldJz2nlveNExUs4tiIMnrHOdVV9WWi7dC08PDwDcZvRSOJUhEbkQ0aCT1XWCqGJIkzbu68l3jmF0CD5c9PdUa0MT2Zh7y2wFwRMGDrz+qdwby5wbmuATyHcpdDhr8xJeMoEGREeO67oYWNLkOiYEkbXjREpKjSmKxoFjAJ3C6zBpuZtBA+qbxNQNmJJnpa3XqomOfIY7NNiSOUdd0tRtlyW514bpFuimsfOmu6gcPrNLcx1OgUqlVJ00OqpJU6Ldkv4mom/LqBMKBXzSZ/IUjDiXAkwBNt/yyarNcx0HQiZ5jmPNQEdM6oPDWsmM2sT2ZnN7FSuAcQcMW1zgcrnAOaATZxABA/LKixmIgA7iPqPotJ+jKJealRpEscMwOscx11T4RdpifI4rHK/1Z4V+t8N8PiGLZyr1PIuJHuqRaj/AFPAHFcZGnxifOD9Vl16OH5UeRl2zoIQEKxUQpEpSIAm8JdFT/xP3+i0HDzlIvGY+SzfDnRUb1MedvqtbQpgTOx18BFu9Zs3ZrwP8JZYLCOJzvk7azPmryg5syLGNI32PuoHDKecAk9kde7ZTmYkS0bGWnwRBUrKTduifgaQyAgbktHIEyFD4pUY+wbDwR/J6qbhMTmILQCw7zcEdI+qVuHYaxncd3LdUyK1oZjlTtlFWGVpI31HI9FEe/I75Q4xa+gWkx9IAFg37pnx3+6o/gOY7QwD6c1jkqZ0cUrQ/q1sm4EkR5qdg6Dnkbg6D/A9VKwOHZVsYJ2IdG08jy1V3whtOkHEhzSYjO0Ai3zX2EKihZZ5eKpdiUsNVa0TT0MiGkiANok76lT6WEpu+ekcxB/dBkbdD0XPA8WynLnvlztBJOVv7QJ0tBKuX4jORlgtInyjU7K6hGuxLnKyHhuCBzM1OQHbPkFp3somMw1ZjnCoA0EQ1zfLVXLqLaIzfEc3NcgGQfC521CiupNc4F5zC5icwFrKs4KqS2Wx5JXbev3GPxGFLG5ZkbkG88laYOixtJz9ssCeal0+HZW3AM9/h32UivgQyjl/uMgd3ssvBm15U0kYvE0s2ax5z0XGIwGWm0zJedtmjv5z5BT8XMuAiCPOEy7DPdTaQC514GwGwCiMma9DVfhj2M+I0dTB2S4WtA1vyTn9CWlgJeQWZqoJdrs0eIHgouXK6CDIMGFL2qLQlZbUHyZjf3UjHQaZB1aIB6FVQrReYjQneVaYSr/UNOUSRBdGhj5b+duqSkwmqaZlGU6rq2U3Y0fcj7rc/pGiaVGs7+7KRfdxIifBVH9A7MWNs4gu0MBtxmlW9Sm7D4Fpqul1TKI2a1uYjx0WhSct/Bmz8aUb7a/v/Q8C/WFcvx2Jcf8A7njwa4tHoFTpzEVS9znHVxLj3kym16CKpJHlZO22dBCAhWKiFIlKRACtMXWrwmLkhw3F/JZNWXC6tiN9krLG1Y/BKnXyazh/E8pvrtfX6LuljmmpBntEE30jltP3VG10iN12wdqZsszNXFdm2wvE2iA3VhAzTZ0W+vqrOvXY8drs2mYkac+RWK4d2rA6eyuMDiS2S9wyjzVXN9MPul6LBlYtBDzmfltJm5jU8hdK5oIluaRaAQffxXNTGUMgmYNp+pKjYctEfCcHiYIcQIHTmkSNECVw/ilPMWMILxLSII0jMNZ316arT16zHsPae1wj5pIudCCYPJZyjwgOdma1o/uIHaIPUE807gcJVD8oILN8xkEaaHyVL+BnFPd7JFKi9zoe0AkzINzPKFquDcLdTaZgMiQTa15B6bqi4VRcyux5HZce2SRaAYIubTstZiuKAtIiQbEEEADfqT6KccY9sjLOWookUHtloLw613AXdyA5Dmn6+Ha2HNaGltxabkaD7qvweHPZBcBmFgILgBoJjSBzVHx3jT2ubTpmIEk8zpHorSnS2ikMbnKosu6sg3Iv1/Aua2GBA7RtpfXvWaHEJAzuJ5kaeS0HCsawshpJgGffVZVJSZplCUFaKHjGEyEXFzpNz47JzD4CtAdTLWky4Mkzbe/dzV1WpU3ODy3MToDp39VKD2n6Rt3qnBWNed8UZc4vM4Nc1wcYDjPrG0FQsTgH3qEQC4xNibnbuWnHE21H5WjTUQfVMupuqznaQLxzjnG2ypXwNjlae1Rg/wCjqYiq1rSGtzX30BOosLLe8CyM+S7WnLEfNANm9xtPRGE4OKbbAMDr7ZoJ3vdSq2PpYWCGzUJyA8p1gbCRrqU27q9JCss+dqO2yVisGXEBsZQc1TqRo0nlJ/8AVecf6qfqSabqLDmAaS4zoXQxo74M+a2HGMf/AE9KriH3cbMaJykmY7+0dV4X+r8UbUyQXOd8Woet2tbPTtf8ui0eNDnNGTNL7vG3/D/0zSEIXaOGdBCAhACFIlKRAAn8FVyvB20KYQoaslOnZqMsDr+fdNFReHYmWwdRY92yluAWVqnTOhGSkrR1RrZe1mgq7pVviUxA1MOi87T7LMVnRYqVgi8WpuIO14kqs4WrJjPdFtiGu+C5je0eUQY7vzRV3CMO5+rnNjqfRXGEqtdJMh9pBMX6FSm0ADJETrpfxCTz4po0KKlJSJPC3fCsHOHX7zqtBSxZOVoEzdxbbWIJG+/ks+2m02m+0q2w8suACRpqAPWedpWdsc6LSjUc18XAbNgfyymHHgXIJI1jQ+P5qqr/AKkwhpLiCbERqdPJOswrswc0tIPNxVW2ugS+Rzh/EZq/EANtpM+uwUjFUDUrS5upgRpA6p3DU6bLkAeJN+icxzPiN/2ni140J6H8hLa0MUly0S6OFoU2l1TJl2GpJ+qbxP6jpUmAMomCQBAESecTHisxinOYG5ybi48TZR6HEMxhsgC0Eb8+hQm/SGrCpduzXU/1DmOXKAbiZ+myiuoVnVRUDy1s/KTyi0C0FVFB4kgAk7q8wdQhpERlEneB3DdK5NvZZwUekSK+Mp0jYds63sPsneG8fbUcWEX3JKzXGWBjgydQCbXJM/RcvxNOg1gPzvGn7gNZM6f4Upy9EvFBx2bariQJJMwLiLfn8LEsrVKj3HKX5rk7WM3OjRf8hGP/AFG4wGABo21nvSYnjbn08sBrQLxy0IHTbxVmm+0TixuBF/VnFezLndlrZcRuL2HfMeK8axmJNR7nu1cZ+wWl/W3F/iO+GO90G0bD6+XNZRdfw8PCFvtnE+0c6nPhHpfUEIQthzToIQEIAQpEpSIAEIQgByhVLTI/z0V5QqBwB2WfUjB4ksPQ6j6pc4Wh2LJxdPotq9OUtDOzl0uPRdNEjM0yCm/hXn2Sb1TNVbtFngadUmTHmLLQYPDOtmLRzv8AkrM0HWU+jijvcbSVmmrZph0aVtANl06dfounVwQWmRF7R4qhoVqhPZPspg4jkPah0akD0SXFjooecchk/KN7annuFZcOxGaJNgqarXYQHH5TYxzUhpY0tIMWkEE6fVVlG0ONBWa8v7JMajl3Lplb4dm3fzmACdVX0K5LpmGkR1uPe6j1qJYJBtqJF50BKTWy6+GX+OosqjM4HM3ccufVMDg95ALt7QCO8EqBwJr2fEfUJIymQTvsE9guLP8AiCIA3kmIQ0/TLRtdFvhqTKV3QXgSZNmjvnXqq3iHGMs5Jlx7Th6AdPVVmOxQc4humttT3yormvdZpde2tlMcftjEvY+7i75GcFzho4BsgcphMU6Zc4vqXc69zKkVcPksTfw8kw58CSe5MVf9SyS7Y26pe26rv1HxcU6ZbMu0HVw+gRjccKTDUeb6NG5PTlssLjsW6q8vd4DYDYBa8ODk7fSOf5vmfdx4x7YzUeSSSZJuVyhC6J58EIQgDoIQEIAQpEpSIAEIQgAQhCAJGExZYbaHUK6oV2vEj+Qs6u6VUtMgwUueNSHY8rjp9GhDiE+3oquhxEOs7sn0/hTqT762WeUWjbjyJ9Eyk4lFc271w2qBY69yfo1Gk6nu5JRpUrVEzg2HcRf5DrPurejXYCGmIFuR8Ofoqf4py5SZvKRvqlSjyexsejRVQxxnN3d6dp1GNGw5mZJ8Fnqbuqd+IlPH6HItMTxCRlaIbr1JVdSqvLjPypo1oSuqq6hRdNDgeM1gnxVhV1WqBfNHVQcRxAxrA6mytwsiWZR7LSpiyeqi8T4wyk2XXd+1u5+w6rP4rj5ALacT/cR7D7qiqVC4kuJJOpOq04/GvcjnZ/tGlUNv+Q/j8c+q7M89wGgHIBRkIWxJJUjkSk5O2CEIUkAhCEAdBCAhACFIlKRAAhCEACEIQAIQhAAnaOIc3Q+GyaQirJTa6LSjxT+4R3XHlsp1HGtdoR7H1WdQlPFFj4+TOJsqVVSmOWGZUI0JHcU83H1B+93mlPx36Zoj5q9o24q931SPq9FjP+qVf7z6Ll3EKp/7jvAx7Kv7M/kZ+3xXpmwdVMaQOqhYrijG/wDcB6Nk+yyj6hOpJ7zK5TF469sXLz5PpFtX4xJ7Lf8Alp/x/lV1au55lxJ9vLZNITowUejHPLKfbBCEKwsEIQgAQhCABCEIA6CEBCAEKRKQiEAIhLCIQAiEsIhACISwiEAIhLCIQAiEsIhACISwiEAIhLCIQAiEsIhACISwiEAIhLCIQAiEsIhACISwiEAIhLCIQAoQlAQ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http://mostinfo.su/most/Venus-planet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3958" y="1928802"/>
            <a:ext cx="4640042" cy="4549803"/>
          </a:xfrm>
          <a:prstGeom prst="rect">
            <a:avLst/>
          </a:prstGeom>
          <a:noFill/>
        </p:spPr>
      </p:pic>
      <p:pic>
        <p:nvPicPr>
          <p:cNvPr id="7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72660" y="6000768"/>
            <a:ext cx="304800" cy="3048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00034" y="4714884"/>
            <a:ext cx="47933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На Венере</a:t>
            </a:r>
            <a:endParaRPr lang="ru-RU" sz="6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8786874" cy="21859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Кому установлен памятник в польском городе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Торун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 пьедестале которого написано: «Двинул Землю, остановил Солнце»?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3929066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553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84" y="214290"/>
            <a:ext cx="8729634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1964 году американская газета писала: «Когда первый человек выйдет из корабля в космос, мы станем свидетелями самого волнующего события… Мы совершенно уверены: он будет американцем  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ВОПРОС: Так  кто же стал первым человеком, вышедшим в космос, и когда это произошло.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3929066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553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6863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Платон предполагал, что это шов между двумя полусферами, Аристотель сравнивал это с паром, стремящимся вверх. И только римлянин </a:t>
            </a:r>
            <a:r>
              <a:rPr lang="ru-RU" sz="3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Манилий</a:t>
            </a: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был наиболее близок к истине. А он увидел, что это  множество звезд.  И в 1610 году подтвердил правоту </a:t>
            </a:r>
            <a:r>
              <a:rPr lang="ru-RU" sz="3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Манилия</a:t>
            </a: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ВОПРОС. Кто? И что  увидел?</a:t>
            </a:r>
          </a:p>
          <a:p>
            <a:pPr>
              <a:buNone/>
            </a:pPr>
            <a:endParaRPr lang="ru-RU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767398" y="4071942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839364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80" y="285728"/>
            <a:ext cx="8686800" cy="507209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Она совершила среди женщин-космонавтов самый длительный полет в космос – 5 месяцев на станции «Мир», участвовала в мае 1997 года в полете на корабле «</a:t>
            </a:r>
            <a:r>
              <a:rPr lang="ru-RU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Антлантис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Шаттл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»); ее муж также космонавт, который четыре раза побывал в космосе, проведя вне Земли почти год. И про свою семейную жизнь она говорит: «Я вытащила счастливый билет!» </a:t>
            </a:r>
          </a:p>
          <a:p>
            <a:pPr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ее.</a:t>
            </a: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6000760" y="4286256"/>
            <a:ext cx="3143240" cy="2571744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553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1481"/>
            <a:ext cx="8643998" cy="32861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Ее позывной на время полёта — «Чайка»; фраза, которую она произнесла перед стартом: «Эй! Небо, сними шляпу!» (изменённая цитата из поэмы В.Маяковского «Облако в штанах»).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женщину-космонавта.</a:t>
            </a:r>
          </a:p>
          <a:p>
            <a:pPr algn="ctr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643570" y="3929066"/>
            <a:ext cx="3286116" cy="2643182"/>
          </a:xfrm>
          <a:prstGeom prst="star5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87367" y="5701161"/>
            <a:ext cx="318655" cy="3186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одним из первых высказал мысль о том, что в центре Вселенной находится Солнце?</a:t>
            </a:r>
          </a:p>
        </p:txBody>
      </p:sp>
      <p:pic>
        <p:nvPicPr>
          <p:cNvPr id="21506" name="Picture 2" descr="http://dic.academic.ru/pictures/wiki/files/83/Solar_sy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808411"/>
            <a:ext cx="4857752" cy="3049589"/>
          </a:xfrm>
          <a:prstGeom prst="rect">
            <a:avLst/>
          </a:prstGeom>
          <a:noFill/>
        </p:spPr>
      </p:pic>
      <p:sp>
        <p:nvSpPr>
          <p:cNvPr id="5" name="5-конечная звезда 4"/>
          <p:cNvSpPr/>
          <p:nvPr/>
        </p:nvSpPr>
        <p:spPr>
          <a:xfrm>
            <a:off x="642910" y="1857364"/>
            <a:ext cx="2214578" cy="2071702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2571744"/>
            <a:ext cx="304800" cy="304800"/>
          </a:xfrm>
          <a:prstGeom prst="rect">
            <a:avLst/>
          </a:prstGeom>
        </p:spPr>
      </p:pic>
      <p:pic>
        <p:nvPicPr>
          <p:cNvPr id="21508" name="Picture 4" descr="http://nashivkosmose.ru/astronomy/astronomy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3786214" cy="507165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6192" y="3143248"/>
            <a:ext cx="5257808" cy="685792"/>
          </a:xfrm>
        </p:spPr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Аристарх Самосский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643998" cy="59046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0" lvl="1" indent="-180000" algn="ctr">
              <a:lnSpc>
                <a:spcPct val="120000"/>
              </a:lnSpc>
              <a:buNone/>
            </a:pP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Ответы на </a:t>
            </a:r>
            <a:r>
              <a:rPr lang="ru-RU" sz="3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ИНТЕЛЛЕКТУАЛЬНЫЙ КОНКУРС</a:t>
            </a: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20000" lvl="1">
              <a:lnSpc>
                <a:spcPct val="120000"/>
              </a:lnSpc>
              <a:buNone/>
            </a:pPr>
            <a:endParaRPr lang="ru-RU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Константин Эдуардович Циолковский. В Калуге учителем гимназии.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Байконур.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Сергей Павлович Королев. Его знали под фамилией </a:t>
            </a:r>
            <a:r>
              <a:rPr lang="ru-RU" sz="3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Серёгин</a:t>
            </a: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Первый искусственный спутник Земли, 4 октября 1957 года.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Собака  Лайка ,  3 ноября 1957 года.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«Восток-2».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Участники ансамбля « Битлз ».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Гагарин.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Николаю Копернику.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Луну. В октябре 1959 года станция «Луна-3» сфотографировала обратную сторону Луны.</a:t>
            </a:r>
            <a:endParaRPr lang="ru-RU" sz="3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Галилей. Млечный путь.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Елена </a:t>
            </a:r>
            <a:r>
              <a:rPr lang="ru-RU" sz="3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Кондакова</a:t>
            </a: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720000" lvl="1">
              <a:lnSpc>
                <a:spcPct val="120000"/>
              </a:lnSpc>
              <a:buNone/>
            </a:pP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Валентина Терешкова.</a:t>
            </a:r>
          </a:p>
          <a:p>
            <a:pPr lvl="1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271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9144000" cy="2100276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Игра </a:t>
            </a:r>
            <a:r>
              <a:rPr lang="ru-RU" sz="8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«Звездной тропой»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посвященная 55-летию первого полета человека в космос.</a:t>
            </a:r>
            <a: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dirty="0">
                <a:ln w="1841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endParaRPr lang="ru-RU" sz="6000" dirty="0">
              <a:ln w="18415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5240343"/>
          </a:xfrm>
        </p:spPr>
        <p:txBody>
          <a:bodyPr>
            <a:prstTxWarp prst="textInflateBottom">
              <a:avLst/>
            </a:prstTxWarp>
          </a:bodyPr>
          <a:lstStyle/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«КАПИТАНОВ»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929718" cy="4097335"/>
          </a:xfrm>
        </p:spPr>
        <p:txBody>
          <a:bodyPr>
            <a:prstTxWarp prst="textDeflate">
              <a:avLst>
                <a:gd name="adj" fmla="val 15562"/>
              </a:avLst>
            </a:prstTxWarp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«Все дальше дерзкую мечту </a:t>
            </a:r>
          </a:p>
          <a:p>
            <a:pPr algn="ctr">
              <a:buNone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Несут крылатые Икары…»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85728"/>
            <a:ext cx="6769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44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Творческий конкурс</a:t>
            </a:r>
          </a:p>
        </p:txBody>
      </p:sp>
    </p:spTree>
    <p:extLst>
      <p:ext uri="{BB962C8B-B14F-4D97-AF65-F5344CB8AC3E}">
        <p14:creationId xmlns:p14="http://schemas.microsoft.com/office/powerpoint/2010/main" val="39298683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ankoboev.ru/images/MTk2MDY2/Bankoboev.Ru_parad_planet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5000"/>
          <a:stretch>
            <a:fillRect/>
          </a:stretch>
        </p:blipFill>
        <p:spPr bwMode="auto">
          <a:xfrm>
            <a:off x="6" y="500042"/>
            <a:ext cx="9144026" cy="542926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Итоги игры</a:t>
            </a: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buNone/>
            </a:pP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buNone/>
            </a:pP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buNone/>
            </a:pP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buNone/>
            </a:pP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buNone/>
            </a:pPr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Молодцы!</a:t>
            </a:r>
            <a:endParaRPr lang="ru-RU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831863"/>
            <a:ext cx="91440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Спасибо,  </a:t>
            </a:r>
          </a:p>
          <a:p>
            <a:pPr algn="ctr">
              <a:buNone/>
            </a:pPr>
            <a:r>
              <a:rPr lang="ru-RU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дорогие участники, </a:t>
            </a:r>
          </a:p>
          <a:p>
            <a:pPr algn="ctr">
              <a:buNone/>
            </a:pPr>
            <a:r>
              <a:rPr lang="ru-RU" sz="9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 отличную игру!</a:t>
            </a:r>
          </a:p>
          <a:p>
            <a:pPr>
              <a:buNone/>
            </a:pPr>
            <a:endParaRPr lang="ru-RU" sz="96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1185858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Россия ближе к солнцу – зимой или летом?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286388"/>
            <a:ext cx="29642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Зимой</a:t>
            </a:r>
            <a:endParaRPr lang="ru-RU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14282" y="1928802"/>
            <a:ext cx="2786082" cy="2643206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  <p:pic>
        <p:nvPicPr>
          <p:cNvPr id="7" name="Picture 2" descr="http://bygaga.com.ua/uploads/posts/1354901124_krasivye-kartinki-zima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5738" y="1928802"/>
            <a:ext cx="6096042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1325</Words>
  <Application>Microsoft Office PowerPoint</Application>
  <PresentationFormat>Экран (4:3)</PresentationFormat>
  <Paragraphs>229</Paragraphs>
  <Slides>85</Slides>
  <Notes>0</Notes>
  <HiddenSlides>2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 Игра «Звездной тропой»,  посвященная 55-летию  первого полета человека в космос. </vt:lpstr>
      <vt:lpstr>Презентация PowerPoint</vt:lpstr>
      <vt:lpstr>КОНКУРС  1</vt:lpstr>
      <vt:lpstr>КОНКУРС  2</vt:lpstr>
      <vt:lpstr>Презентация PowerPoint</vt:lpstr>
      <vt:lpstr>Презентация PowerPoint</vt:lpstr>
      <vt:lpstr>Презентация PowerPoint</vt:lpstr>
      <vt:lpstr>Кто одним из первых высказал мысль о том, что в центре Вселенной находится Солнце?</vt:lpstr>
      <vt:lpstr>Презентация PowerPoint</vt:lpstr>
      <vt:lpstr>Презентация PowerPoint</vt:lpstr>
      <vt:lpstr>Юпитер</vt:lpstr>
      <vt:lpstr>4,6 млрд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Игра «Звездной тропой»,  посвященная 55-летию  первого полета человека в космос. </vt:lpstr>
      <vt:lpstr>Конкурс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Вселенная?</vt:lpstr>
      <vt:lpstr>Источник жизни на Земле?</vt:lpstr>
      <vt:lpstr>Сколько созвездий официально признано Международным Астрономическим Союзом?</vt:lpstr>
      <vt:lpstr>Презентация PowerPoint</vt:lpstr>
      <vt:lpstr>Из чего состоит наша Солнечная система?</vt:lpstr>
      <vt:lpstr>Ученый, открывший законы движения планет</vt:lpstr>
      <vt:lpstr>Юрий Алексеевич Гагарин</vt:lpstr>
      <vt:lpstr>В каком году был произведён запуск первого искусственного спутника Земли?</vt:lpstr>
      <vt:lpstr>Самоходный аппарат, совершивший путешествие по Луне? В каком году это было?</vt:lpstr>
      <vt:lpstr>Кто и когда первым вышел в открытый космос?</vt:lpstr>
      <vt:lpstr>Как назывался космический корабль, на котором Ю.А.Гагарин совершил полёт в космос? </vt:lpstr>
      <vt:lpstr>Байконур</vt:lpstr>
      <vt:lpstr>Космодром в США. </vt:lpstr>
      <vt:lpstr>Первая в мире женщина-космонавт, дата ее полета .</vt:lpstr>
      <vt:lpstr>Презентация PowerPoint</vt:lpstr>
      <vt:lpstr>Советский космический корабль многоразового использования ?</vt:lpstr>
      <vt:lpstr>Сколько воды в лунных морях?</vt:lpstr>
      <vt:lpstr>Венеру</vt:lpstr>
      <vt:lpstr>Какая планета самая большая?</vt:lpstr>
      <vt:lpstr>У какой планеты есть кольца?</vt:lpstr>
      <vt:lpstr>На какой планете самые высокие горы? Как называется самая высокая?</vt:lpstr>
      <vt:lpstr>Сколько планет Солнечной системы можно увидеть невооружённым глазом?</vt:lpstr>
      <vt:lpstr>Из мифологии какого народа взяты названия планет?</vt:lpstr>
      <vt:lpstr>На какой планете с одной стороны так жарко, что плавится свинец, а с другой почти 200°С холода?</vt:lpstr>
      <vt:lpstr>Какая из видимых планет самая яркая?</vt:lpstr>
      <vt:lpstr>Почему планету Марс называют красной планетой?</vt:lpstr>
      <vt:lpstr> Игра «Звездной тропой»,  посвященная 55-летию первого полета человека в космос. </vt:lpstr>
      <vt:lpstr>Конкурс 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Игра «Звездной тропой»,  посвященная 55-летию первого полета человека в космос.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«Звездной тропой»,  посвященная 80-летию со дня рождения Ю.А.Гагарина.</dc:title>
  <dc:creator>Александра</dc:creator>
  <cp:lastModifiedBy>Тамара</cp:lastModifiedBy>
  <cp:revision>72</cp:revision>
  <dcterms:created xsi:type="dcterms:W3CDTF">2014-03-30T17:11:09Z</dcterms:created>
  <dcterms:modified xsi:type="dcterms:W3CDTF">2016-02-25T19:09:12Z</dcterms:modified>
</cp:coreProperties>
</file>