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8" r:id="rId3"/>
    <p:sldId id="292" r:id="rId4"/>
    <p:sldId id="293" r:id="rId5"/>
    <p:sldId id="266" r:id="rId6"/>
    <p:sldId id="297" r:id="rId7"/>
    <p:sldId id="313" r:id="rId8"/>
    <p:sldId id="306" r:id="rId9"/>
    <p:sldId id="30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1" autoAdjust="0"/>
    <p:restoredTop sz="94660"/>
  </p:normalViewPr>
  <p:slideViewPr>
    <p:cSldViewPr>
      <p:cViewPr varScale="1">
        <p:scale>
          <a:sx n="81" d="100"/>
          <a:sy n="81" d="100"/>
        </p:scale>
        <p:origin x="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4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2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32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7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2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2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4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6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7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1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38%20&#1087;&#1086;&#1087;&#1091;&#1075;&#1072;&#1077;&#1074;%20(&#1050;&#1072;&#1082;%20&#1080;&#1079;&#1084;&#1077;&#1088;&#1103;&#1090;&#1100;%20&#1091;&#1076;&#1072;&#1074;&#1072;).mp4" TargetMode="External"/><Relationship Id="rId7" Type="http://schemas.openxmlformats.org/officeDocument/2006/relationships/image" Target="../media/image23.jpeg"/><Relationship Id="rId2" Type="http://schemas.openxmlformats.org/officeDocument/2006/relationships/hyperlink" Target="&#1057;&#1086;&#1074;&#1077;&#1090;&#1089;&#1082;&#1080;&#1077;%20&#1084;&#1091;&#1083;&#1100;&#1090;&#1092;&#1080;&#1083;&#1100;&#1084;&#1099;.%20&#1047;&#1077;&#1084;&#1083;&#1103;&#1085;&#1080;&#1095;&#1085;&#1099;&#1081;%20&#1076;&#1086;&#1078;&#1076;&#1080;&#1082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&#1055;&#1077;&#1089;&#1086;&#1095;&#1085;&#1099;&#1081;%20&#1084;&#1091;&#1083;&#1100;&#1090;&#1080;&#1082;%20&#1087;&#1088;&#1086;%20&#1084;&#1103;&#1091;&#1089;&#1080;&#1084;.mp4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&#1052;&#1040;&#1051;&#1045;&#1053;&#1068;&#1050;&#1048;&#1049;%20&#1057;&#1040;&#1055;&#1054;&#1046;&#1053;&#1048;&#1050;%20-%20&#1079;&#1072;&#1084;&#1077;&#1095;&#1072;&#1090;&#1077;&#1083;&#1100;&#1085;&#1099;&#1081;%20&#1084;&#1091;&#1083;&#1100;&#1090;&#1092;&#1080;&#1083;&#1100;&#1084;.mp4" TargetMode="External"/><Relationship Id="rId4" Type="http://schemas.openxmlformats.org/officeDocument/2006/relationships/hyperlink" Target="'&#1055;&#1051;&#1040;&#1057;&#1058;&#1048;&#1051;&#1048;&#1053;&#1054;&#1042;&#1040;&#1071;%20&#1042;&#1054;&#1056;&#1054;&#1053;&#1040;'.mp4" TargetMode="Externa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672" y="1628800"/>
            <a:ext cx="8838227" cy="15001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600" b="1" cap="none" dirty="0">
                <a:solidFill>
                  <a:srgbClr val="002060"/>
                </a:solidFill>
                <a:latin typeface="Arial Black" panose="020B0A04020102020204" pitchFamily="34" charset="0"/>
              </a:rPr>
              <a:t>ТВОРЧЕСКАЯ СТУДИЯ «АНИМАЦИЯ»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33" y="4798074"/>
            <a:ext cx="1209031" cy="1209031"/>
          </a:xfrm>
          <a:prstGeom prst="rect">
            <a:avLst/>
          </a:prstGeom>
        </p:spPr>
      </p:pic>
      <p:pic>
        <p:nvPicPr>
          <p:cNvPr id="45058" name="Picture 2" descr="ЧИП: Игра по мультику Wallace &amp; Gromit - CHIP.com.u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87051" y="4789333"/>
            <a:ext cx="1623695" cy="1217772"/>
          </a:xfrm>
          <a:prstGeom prst="rect">
            <a:avLst/>
          </a:prstGeom>
          <a:noFill/>
        </p:spPr>
      </p:pic>
      <p:pic>
        <p:nvPicPr>
          <p:cNvPr id="7" name="Рисунок 6" descr="http://i14.beon.ru/24/18/711824/58/62248758/8.jpe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4751" y="4789333"/>
            <a:ext cx="1641759" cy="121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3-tub-ru.yandex.net/i?id=5658403fe88342c98866569252a6cca0-08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781" y="4798074"/>
            <a:ext cx="1608386" cy="12002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4" descr="http://im2-tub-ru.yandex.net/i?id=edf7982e9ff0f9f367ebfc96c6f6aaf8-95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0336" y="4789333"/>
            <a:ext cx="1625271" cy="121895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67" y="1950816"/>
            <a:ext cx="5361036" cy="8561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231" y="98830"/>
            <a:ext cx="9144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(подростковый) Центр» городского округа «город Якутск»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D615E-A920-4C43-B463-94C8A57BA786}"/>
              </a:ext>
            </a:extLst>
          </p:cNvPr>
          <p:cNvSpPr txBox="1"/>
          <p:nvPr/>
        </p:nvSpPr>
        <p:spPr>
          <a:xfrm>
            <a:off x="4994594" y="3743845"/>
            <a:ext cx="4149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Подготовила: Маркова Т.Ф.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7413" y="332656"/>
            <a:ext cx="764783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Impact" panose="020B0806030902050204" pitchFamily="34" charset="0"/>
              </a:rPr>
              <a:t>КАК создают пластилиновый  мультфильм?</a:t>
            </a:r>
          </a:p>
        </p:txBody>
      </p:sp>
      <p:pic>
        <p:nvPicPr>
          <p:cNvPr id="1026" name="Picture 2" descr="https://yaidu.ru/read/reviews/20636/3ead93e5febbd87_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5585"/>
            <a:ext cx="4860032" cy="27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59" y="764659"/>
            <a:ext cx="82809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Выяснить что такое мультипликация, как и когда она появилась, какие бывают мультфильмы.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Выяснить что такое пластилин, кто придумал пластилин, что можно делать с пластилином, кто первый сделал пластилиновый мультик, какие есть мультфильмы из пластилина.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Изучить технологию создания пластилиновых мультфильмов, экспериментальным путём создать свой пластилиновый мультфильм.</a:t>
            </a:r>
          </a:p>
          <a:p>
            <a:endParaRPr lang="ru-RU" sz="2400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br>
              <a:rPr lang="ru-RU" sz="24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ru-RU" sz="2400" dirty="0"/>
          </a:p>
        </p:txBody>
      </p:sp>
      <p:pic>
        <p:nvPicPr>
          <p:cNvPr id="5" name="Picture 2" descr="&quot;Делаем мультика сами!&quot; - мастер-класс по созданию мультфильмов для детей и взрослых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435584"/>
            <a:ext cx="4222229" cy="272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852" y="144839"/>
            <a:ext cx="6429420" cy="47584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Что такое мультипликация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086" y="930658"/>
            <a:ext cx="8568952" cy="3438144"/>
          </a:xfrm>
        </p:spPr>
        <p:txBody>
          <a:bodyPr>
            <a:normAutofit/>
          </a:bodyPr>
          <a:lstStyle/>
          <a:p>
            <a:pPr algn="just"/>
            <a:r>
              <a:rPr lang="ru-RU" sz="2000" cap="none" dirty="0">
                <a:solidFill>
                  <a:srgbClr val="002060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Мультипликация (от лат. </a:t>
            </a:r>
            <a:r>
              <a:rPr lang="ru-RU" sz="2000" i="1" cap="none" dirty="0" err="1">
                <a:solidFill>
                  <a:srgbClr val="002060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Multiplicatio</a:t>
            </a:r>
            <a:r>
              <a:rPr lang="ru-RU" sz="2000" cap="none" dirty="0">
                <a:solidFill>
                  <a:srgbClr val="002060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— умножение, увеличение, возрастание, размножение) — технические приёмы создания иллюзии движущихся изображений с помощью последовательности неподвижных изображений (кадров), сменяющих друг друга с некоторой частотой. </a:t>
            </a:r>
          </a:p>
          <a:p>
            <a:pPr algn="just"/>
            <a:r>
              <a:rPr lang="ru-RU" sz="2000" cap="none" dirty="0">
                <a:solidFill>
                  <a:srgbClr val="002060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Анимация (от фр. </a:t>
            </a:r>
            <a:r>
              <a:rPr lang="ru-RU" sz="2000" i="1" cap="none" dirty="0" err="1">
                <a:solidFill>
                  <a:srgbClr val="002060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Аnimation</a:t>
            </a:r>
            <a:r>
              <a:rPr lang="ru-RU" sz="2000" cap="none" dirty="0">
                <a:solidFill>
                  <a:srgbClr val="002060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оживление, одушевление) — западное название мультипликации: вид киноискусства и его произведение (мультфильм), а также соответствующая технология.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357166"/>
            <a:ext cx="5802164" cy="1146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400" dirty="0"/>
          </a:p>
        </p:txBody>
      </p:sp>
      <p:pic>
        <p:nvPicPr>
          <p:cNvPr id="2050" name="Picture 2" descr="http://des-life.ru/wp-content/uploads/2015/03/template-animation-people-walking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b="12416"/>
          <a:stretch/>
        </p:blipFill>
        <p:spPr bwMode="auto">
          <a:xfrm>
            <a:off x="-146938" y="3718157"/>
            <a:ext cx="952500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0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97" y="538816"/>
            <a:ext cx="6059914" cy="161429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Когда появились первые мультфильмы точно неизвестно. С давних времён люди пытались «оживить» рисунки. Учёными были найдены наскальные рисунки, где животных изображали с множеством ног, перекрывающих друг друга. Первые упоминания об анимации (оживлении) датированы 1 веком до н. э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9249" y="12648"/>
            <a:ext cx="7896009" cy="92866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  <a:ea typeface="+mj-ea"/>
                <a:cs typeface="+mj-cs"/>
              </a:rPr>
              <a:t>История мультипликации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11" y="574720"/>
            <a:ext cx="3059831" cy="20424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2445856"/>
            <a:ext cx="6300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В средние столетия были люди, веселившие народ подвижными изображениями, используя для этого специальные механизмы. </a:t>
            </a:r>
            <a:b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6" r="12818"/>
          <a:stretch>
            <a:fillRect/>
          </a:stretch>
        </p:blipFill>
        <p:spPr bwMode="auto">
          <a:xfrm>
            <a:off x="24897" y="2207051"/>
            <a:ext cx="2818911" cy="18700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42581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В конце 17 века </a:t>
            </a:r>
            <a:r>
              <a:rPr lang="ru-RU" dirty="0" err="1">
                <a:solidFill>
                  <a:srgbClr val="002060"/>
                </a:solidFill>
                <a:latin typeface="Impact" panose="020B0806030902050204" pitchFamily="34" charset="0"/>
              </a:rPr>
              <a:t>Кишером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 был придуман «чародейственный фонарь», который показывал движущееся изображение на стекле. </a:t>
            </a:r>
            <a:b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В 1832 году бельгийский ученый Жозеф Плато изобрел оптическую игрушку - </a:t>
            </a:r>
            <a:r>
              <a:rPr lang="ru-RU" i="1" dirty="0" err="1">
                <a:solidFill>
                  <a:srgbClr val="002060"/>
                </a:solidFill>
                <a:latin typeface="Impact" panose="020B0806030902050204" pitchFamily="34" charset="0"/>
              </a:rPr>
              <a:t>фенакистископ</a:t>
            </a:r>
            <a:r>
              <a:rPr lang="ru-RU" i="1" dirty="0">
                <a:solidFill>
                  <a:srgbClr val="002060"/>
                </a:solidFill>
                <a:latin typeface="Impact" panose="020B0806030902050204" pitchFamily="34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/>
          <a:srcRect b="2726"/>
          <a:stretch/>
        </p:blipFill>
        <p:spPr bwMode="auto">
          <a:xfrm>
            <a:off x="4381221" y="3446253"/>
            <a:ext cx="2562996" cy="284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laterna mag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1624" y="3142061"/>
            <a:ext cx="2357152" cy="166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21" y="4867874"/>
            <a:ext cx="2367155" cy="1725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24731"/>
            <a:ext cx="7565464" cy="47907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</a:rPr>
              <a:t>История русской анимации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603802"/>
            <a:ext cx="7122268" cy="1385038"/>
          </a:xfrm>
        </p:spPr>
        <p:txBody>
          <a:bodyPr>
            <a:normAutofit fontScale="85000" lnSpcReduction="20000"/>
          </a:bodyPr>
          <a:lstStyle/>
          <a:p>
            <a:pPr marL="0" indent="82550" algn="just">
              <a:buNone/>
            </a:pP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Основным аниматором нашей страны являлся</a:t>
            </a:r>
            <a:r>
              <a:rPr lang="ru-RU" sz="2200" b="1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Владислав Александрович </a:t>
            </a:r>
            <a:r>
              <a:rPr lang="ru-RU" sz="2200" dirty="0" err="1">
                <a:solidFill>
                  <a:srgbClr val="002060"/>
                </a:solidFill>
                <a:latin typeface="Impact" panose="020B0806030902050204" pitchFamily="34" charset="0"/>
              </a:rPr>
              <a:t>Старевич</a:t>
            </a:r>
            <a:r>
              <a:rPr lang="ru-RU" sz="2200" b="1" dirty="0">
                <a:solidFill>
                  <a:srgbClr val="002060"/>
                </a:solidFill>
                <a:latin typeface="Impact" panose="020B080603090205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– биолог, который задумал создать образовательную ленту про насекомых. </a:t>
            </a:r>
          </a:p>
          <a:p>
            <a:pPr marL="0" indent="82550" algn="just">
              <a:buNone/>
            </a:pP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В 1912 г. </a:t>
            </a:r>
            <a:r>
              <a:rPr lang="ru-RU" sz="2200" dirty="0" err="1">
                <a:solidFill>
                  <a:srgbClr val="002060"/>
                </a:solidFill>
                <a:latin typeface="Impact" panose="020B0806030902050204" pitchFamily="34" charset="0"/>
              </a:rPr>
              <a:t>Старевич</a:t>
            </a:r>
            <a:r>
              <a:rPr lang="ru-RU" sz="2200" dirty="0">
                <a:solidFill>
                  <a:srgbClr val="002060"/>
                </a:solidFill>
                <a:latin typeface="Impact" panose="020B0806030902050204" pitchFamily="34" charset="0"/>
              </a:rPr>
              <a:t> выполняет документальный кинофильм. Эта картина была первым кукольным мультфильмом. </a:t>
            </a:r>
          </a:p>
        </p:txBody>
      </p:sp>
      <p:pic>
        <p:nvPicPr>
          <p:cNvPr id="4" name="Picture 2" descr="Люкани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083" y="1931915"/>
            <a:ext cx="2437584" cy="16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7/75/Starevich_1.jpg/200px-Starevich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72" y="600069"/>
            <a:ext cx="165262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f.mypage.ru/aac34ae98f2b8f7e998beff18c9db752_3af6f82d165ac8136b41cb7e36cf73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65" y="1925342"/>
            <a:ext cx="2279007" cy="16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ravmir.ru/wp-content/uploads/2012/09/86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6" r="6329"/>
          <a:stretch/>
        </p:blipFill>
        <p:spPr bwMode="auto">
          <a:xfrm>
            <a:off x="4309858" y="1925342"/>
            <a:ext cx="1232639" cy="16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487" y="37170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Очередным умельцем стал Александр  Птушко, популярность ему принес полнометражный мультфильм «Новый Гулливер». Птушко впоследствии стал директором специальной мультипликационной студии </a:t>
            </a:r>
            <a:r>
              <a:rPr lang="ru-RU" dirty="0" err="1">
                <a:solidFill>
                  <a:srgbClr val="002060"/>
                </a:solidFill>
                <a:latin typeface="Impact" panose="020B0806030902050204" pitchFamily="34" charset="0"/>
              </a:rPr>
              <a:t>Союздетмультфильм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. </a:t>
            </a:r>
            <a:br>
              <a:rPr lang="ru-RU" sz="3600" dirty="0"/>
            </a:br>
            <a:endParaRPr lang="ru-RU" dirty="0"/>
          </a:p>
        </p:txBody>
      </p:sp>
      <p:pic>
        <p:nvPicPr>
          <p:cNvPr id="9" name="Picture 4" descr="http://f.kinozon.tv/%D0%BA%D0%B0%D0%B4%D1%80%D1%8B/4156/%D0%9D%D0%BE%D0%B2%D1%8B%D0%B9_%D0%93%D1%83%D0%BB%D0%BB%D0%B8%D0%B2%D0%B5%D1%80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73" y="3717031"/>
            <a:ext cx="2408838" cy="180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ilitariorgucoz.ru/uploads/p/2015-04-23/bilinnih_del_mas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44" y="3717032"/>
            <a:ext cx="2408838" cy="180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338" y="490538"/>
            <a:ext cx="8928992" cy="5358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900" dirty="0">
                <a:solidFill>
                  <a:srgbClr val="FF0000"/>
                </a:solidFill>
                <a:latin typeface="Impact" panose="020B0806030902050204" pitchFamily="34" charset="0"/>
                <a:hlinkClick r:id="rId2" action="ppaction://hlinkfile"/>
              </a:rPr>
              <a:t>Рисованная мультипликация.                  </a:t>
            </a:r>
            <a:r>
              <a:rPr lang="ru-RU" sz="1900" dirty="0">
                <a:solidFill>
                  <a:srgbClr val="FF0000"/>
                </a:solidFill>
                <a:latin typeface="Impact" panose="020B0806030902050204" pitchFamily="34" charset="0"/>
                <a:hlinkClick r:id="rId3" action="ppaction://hlinkfile"/>
              </a:rPr>
              <a:t>Кукольная мультипликация</a:t>
            </a:r>
            <a:r>
              <a:rPr lang="ru-RU" sz="1900" dirty="0">
                <a:solidFill>
                  <a:srgbClr val="FF0000"/>
                </a:solidFill>
                <a:latin typeface="Impact" panose="020B0806030902050204" pitchFamily="34" charset="0"/>
              </a:rPr>
              <a:t>.               </a:t>
            </a:r>
            <a:r>
              <a:rPr lang="ru-RU" sz="1900" dirty="0">
                <a:solidFill>
                  <a:srgbClr val="FF0000"/>
                </a:solidFill>
                <a:latin typeface="Impact" panose="020B0806030902050204" pitchFamily="34" charset="0"/>
                <a:hlinkClick r:id="rId4" action="ppaction://hlinkfile"/>
              </a:rPr>
              <a:t>Пластилиновая мультипликация</a:t>
            </a:r>
            <a:r>
              <a:rPr lang="ru-RU" sz="1600" dirty="0">
                <a:solidFill>
                  <a:srgbClr val="C00000"/>
                </a:solidFill>
                <a:latin typeface="Impact" panose="020B0806030902050204" pitchFamily="34" charset="0"/>
              </a:rPr>
              <a:t>.</a:t>
            </a:r>
          </a:p>
        </p:txBody>
      </p:sp>
      <p:pic>
        <p:nvPicPr>
          <p:cNvPr id="45062" name="Picture 6" descr="http://im0-tub-ru.yandex.net/i?id=1476038a98a4210b518efafcc16e480b-88-144&amp;n=21"/>
          <p:cNvPicPr>
            <a:picLocks noChangeAspect="1" noChangeArrowheads="1"/>
          </p:cNvPicPr>
          <p:nvPr/>
        </p:nvPicPr>
        <p:blipFill rotWithShape="1">
          <a:blip r:embed="rId5"/>
          <a:srcRect l="11397"/>
          <a:stretch/>
        </p:blipFill>
        <p:spPr bwMode="auto">
          <a:xfrm>
            <a:off x="3563008" y="854216"/>
            <a:ext cx="2595808" cy="22083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4" name="Picture 2" descr="https://www.2do2go.ru/uploads/e56f018d4676d30f1240996dc73570d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/>
          <a:stretch/>
        </p:blipFill>
        <p:spPr bwMode="auto">
          <a:xfrm>
            <a:off x="6372200" y="841564"/>
            <a:ext cx="2676792" cy="22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etupme.ru/sites/default/files/image/vote-answer/430/2013/11/30/news_30072012_5559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5"/>
          <a:stretch/>
        </p:blipFill>
        <p:spPr bwMode="auto">
          <a:xfrm>
            <a:off x="73767" y="854216"/>
            <a:ext cx="3275857" cy="22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omarik.co/wp-content/uploads/2012/10/366103_rio_multfilm_golubchik_popugaj_ara_2713x1280_www.GdeFon.ru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59924"/>
            <a:ext cx="3595074" cy="22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.youtube.com/vi/Yfhcm6xG4Mg/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59924"/>
            <a:ext cx="2995893" cy="22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3586" y="3185305"/>
            <a:ext cx="67504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  <a:hlinkClick r:id="rId10" action="ppaction://hlinkfile"/>
              </a:rPr>
              <a:t>Компьютерная анимация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.                                    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  <a:hlinkClick r:id="rId11" action="ppaction://hlinkfile"/>
              </a:rPr>
              <a:t>Песочная анимация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1550" y="73041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Impact" panose="020B0806030902050204" pitchFamily="34" charset="0"/>
              </a:rPr>
              <a:t>Виды мультипликации</a:t>
            </a:r>
          </a:p>
        </p:txBody>
      </p:sp>
    </p:spTree>
    <p:extLst>
      <p:ext uri="{BB962C8B-B14F-4D97-AF65-F5344CB8AC3E}">
        <p14:creationId xmlns:p14="http://schemas.microsoft.com/office/powerpoint/2010/main" val="169333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16"/>
            <a:ext cx="4644008" cy="2973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90" y="3264164"/>
            <a:ext cx="4761436" cy="2973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08" y="362506"/>
            <a:ext cx="4391386" cy="29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968" y="22840"/>
            <a:ext cx="7543800" cy="6846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Изобретатель пластилина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372" y="640451"/>
            <a:ext cx="4464496" cy="93519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В Германии им считают Франца Колба </a:t>
            </a:r>
          </a:p>
        </p:txBody>
      </p:sp>
      <p:pic>
        <p:nvPicPr>
          <p:cNvPr id="7170" name="Picture 2" descr="http://tkalez.com/wp-content/uploads/2012/07/kolb_harbu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18" y="942248"/>
            <a:ext cx="33337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097483"/>
            <a:ext cx="4204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Impact" panose="020B0806030902050204" pitchFamily="34" charset="0"/>
              </a:rPr>
              <a:t>В Великобритании Уильяма </a:t>
            </a:r>
            <a:r>
              <a:rPr lang="ru-RU" sz="2000" dirty="0" err="1">
                <a:solidFill>
                  <a:srgbClr val="002060"/>
                </a:solidFill>
                <a:latin typeface="Impact" panose="020B0806030902050204" pitchFamily="34" charset="0"/>
              </a:rPr>
              <a:t>Харбута</a:t>
            </a:r>
            <a:endParaRPr lang="ru-RU" sz="2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7172" name="Picture 4" descr="http://woowx.com/uploads/posts/2014-09/1410406150_24916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76606"/>
            <a:ext cx="3544649" cy="19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31884" y="3440520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C00000"/>
                </a:solidFill>
                <a:latin typeface="Impact" panose="020B0806030902050204" pitchFamily="34" charset="0"/>
              </a:rPr>
              <a:t>Виды пластилина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85665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Парафиновый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Плавающий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Скульптурный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Восковой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Застывающий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Шариковый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Пластилин на растительной основе.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Флуоресцентный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Перламутровый пластилин.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«Умный пластилин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206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восковой пластилин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56" y="4073944"/>
            <a:ext cx="2218191" cy="20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шариковый пластили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86" y="4747408"/>
            <a:ext cx="2485068" cy="10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lunix.ucoz.ru/_nw/8/685274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47" y="3580501"/>
            <a:ext cx="1480081" cy="11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10" y="169725"/>
            <a:ext cx="9114390" cy="60498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Impact" panose="020B0806030902050204" pitchFamily="34" charset="0"/>
              </a:rPr>
              <a:t>Первый пластилиновый мультфильм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10" y="852001"/>
            <a:ext cx="9114390" cy="848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«Пластилиновая ворона»</a:t>
            </a:r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— мультипликационный фильм 1981 года. 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родоначальник пластилиновой мультипликации - Александр Татарский</a:t>
            </a:r>
          </a:p>
        </p:txBody>
      </p:sp>
      <p:pic>
        <p:nvPicPr>
          <p:cNvPr id="39940" name="Picture 4" descr="http://im2-tub-ru.yandex.net/i?id=edf7982e9ff0f9f367ebfc96c6f6aaf8-9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06460"/>
            <a:ext cx="2835461" cy="2126596"/>
          </a:xfrm>
          <a:prstGeom prst="rect">
            <a:avLst/>
          </a:prstGeom>
          <a:noFill/>
        </p:spPr>
      </p:pic>
      <p:pic>
        <p:nvPicPr>
          <p:cNvPr id="39942" name="Picture 6" descr="http://im3-tub-ru.yandex.net/i?id=3616d89687d91965a58ffe9c2bfb973d-39-144&amp;n=21"/>
          <p:cNvPicPr>
            <a:picLocks noChangeAspect="1" noChangeArrowheads="1"/>
          </p:cNvPicPr>
          <p:nvPr/>
        </p:nvPicPr>
        <p:blipFill rotWithShape="1">
          <a:blip r:embed="rId3"/>
          <a:srcRect b="4179"/>
          <a:stretch/>
        </p:blipFill>
        <p:spPr bwMode="auto">
          <a:xfrm>
            <a:off x="2987824" y="4182583"/>
            <a:ext cx="3259919" cy="2342761"/>
          </a:xfrm>
          <a:prstGeom prst="rect">
            <a:avLst/>
          </a:prstGeom>
          <a:noFill/>
        </p:spPr>
      </p:pic>
      <p:pic>
        <p:nvPicPr>
          <p:cNvPr id="39944" name="Picture 8" descr="http://im1-tub-ru.yandex.net/i?id=aa9e0efda48b45c02704d70673a7d9da-4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0545" y="1806460"/>
            <a:ext cx="2835461" cy="2126596"/>
          </a:xfrm>
          <a:prstGeom prst="rect">
            <a:avLst/>
          </a:prstGeom>
          <a:noFill/>
        </p:spPr>
      </p:pic>
      <p:pic>
        <p:nvPicPr>
          <p:cNvPr id="39946" name="Picture 10" descr="http://im0-tub-ru.yandex.net/i?id=3ac1555146667abc4532e785efe2a3d0-7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544" y="4182583"/>
            <a:ext cx="2733455" cy="2411872"/>
          </a:xfrm>
          <a:prstGeom prst="rect">
            <a:avLst/>
          </a:prstGeom>
          <a:noFill/>
        </p:spPr>
      </p:pic>
      <p:pic>
        <p:nvPicPr>
          <p:cNvPr id="39948" name="Picture 12" descr="uchitelj: Успенский Эдуард. Жил-был один слоненок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18972" y="4182584"/>
            <a:ext cx="2854432" cy="2363826"/>
          </a:xfrm>
          <a:prstGeom prst="rect">
            <a:avLst/>
          </a:prstGeom>
          <a:noFill/>
        </p:spPr>
      </p:pic>
      <p:pic>
        <p:nvPicPr>
          <p:cNvPr id="39950" name="Picture 14" descr="Пластилиновая ворона. Сборник мультфильмов (1981) DVD5 &quot; Best VID - Только Лучшее В Cети!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87824" y="1806460"/>
            <a:ext cx="3259919" cy="212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1399</TotalTime>
  <Words>410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Impact</vt:lpstr>
      <vt:lpstr>Ретро</vt:lpstr>
      <vt:lpstr>Презентация PowerPoint</vt:lpstr>
      <vt:lpstr>Презентация PowerPoint</vt:lpstr>
      <vt:lpstr>Что такое мультипликация</vt:lpstr>
      <vt:lpstr>Когда появились первые мультфильмы точно неизвестно. С давних времён люди пытались «оживить» рисунки. Учёными были найдены наскальные рисунки, где животных изображали с множеством ног, перекрывающих друг друга. Первые упоминания об анимации (оживлении) датированы 1 веком до н. э</vt:lpstr>
      <vt:lpstr>История русской анимации</vt:lpstr>
      <vt:lpstr>Презентация PowerPoint</vt:lpstr>
      <vt:lpstr>Презентация PowerPoint</vt:lpstr>
      <vt:lpstr>Изобретатель пластилина</vt:lpstr>
      <vt:lpstr>Первый пластилиновый мультфильм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Мультипликация</dc:title>
  <dc:creator>home</dc:creator>
  <cp:lastModifiedBy>Machinike</cp:lastModifiedBy>
  <cp:revision>98</cp:revision>
  <dcterms:modified xsi:type="dcterms:W3CDTF">2025-05-28T11:29:02Z</dcterms:modified>
</cp:coreProperties>
</file>