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5"/>
  </p:handoutMasterIdLst>
  <p:sldIdLst>
    <p:sldId id="256" r:id="rId2"/>
    <p:sldId id="257" r:id="rId3"/>
    <p:sldId id="292" r:id="rId4"/>
    <p:sldId id="258" r:id="rId5"/>
    <p:sldId id="260" r:id="rId6"/>
    <p:sldId id="259" r:id="rId7"/>
    <p:sldId id="261" r:id="rId8"/>
    <p:sldId id="263" r:id="rId9"/>
    <p:sldId id="262" r:id="rId10"/>
    <p:sldId id="264" r:id="rId11"/>
    <p:sldId id="293" r:id="rId12"/>
    <p:sldId id="291" r:id="rId13"/>
    <p:sldId id="266" r:id="rId14"/>
    <p:sldId id="267" r:id="rId15"/>
    <p:sldId id="290" r:id="rId16"/>
    <p:sldId id="268" r:id="rId17"/>
    <p:sldId id="269" r:id="rId18"/>
    <p:sldId id="270" r:id="rId19"/>
    <p:sldId id="281" r:id="rId20"/>
    <p:sldId id="271" r:id="rId21"/>
    <p:sldId id="272" r:id="rId22"/>
    <p:sldId id="273" r:id="rId23"/>
    <p:sldId id="274" r:id="rId24"/>
    <p:sldId id="275" r:id="rId25"/>
    <p:sldId id="276" r:id="rId26"/>
    <p:sldId id="278" r:id="rId27"/>
    <p:sldId id="277" r:id="rId28"/>
    <p:sldId id="282" r:id="rId29"/>
    <p:sldId id="283" r:id="rId30"/>
    <p:sldId id="284" r:id="rId31"/>
    <p:sldId id="279" r:id="rId32"/>
    <p:sldId id="287" r:id="rId33"/>
    <p:sldId id="288" r:id="rId34"/>
  </p:sldIdLst>
  <p:sldSz cx="9144000" cy="6858000" type="screen4x3"/>
  <p:notesSz cx="6858000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004" autoAdjust="0"/>
    <p:restoredTop sz="94660"/>
  </p:normalViewPr>
  <p:slideViewPr>
    <p:cSldViewPr>
      <p:cViewPr>
        <p:scale>
          <a:sx n="61" d="100"/>
          <a:sy n="61" d="100"/>
        </p:scale>
        <p:origin x="-56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CCD84-CD8C-42F5-B0CA-52A5C0BA1229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37895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69D13-C8B6-47B4-AE76-7288A16E82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077449-E65E-469B-83B6-85A71B1A36BE}" type="datetimeFigureOut">
              <a:rPr lang="ru-RU" smtClean="0"/>
              <a:pPr/>
              <a:t>17.12.2008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9E97031-C0FF-4D99-BCE4-6B8F5772D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&#1087;&#1077;&#1089;&#1085;&#1103;%20&#1086;%20&#1089;&#1086;&#1074;&#1077;&#1090;&#1089;&#1082;&#1086;&#1081;%20&#1072;&#1088;&#1084;&#1080;&#1080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&#1074;&#1072;&#1088;&#1103;&#1075;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&#1089;&#1074;&#1103;&#1097;&#1077;&#1085;&#1085;&#1072;&#1103;%20&#1074;&#1086;&#1081;&#1085;&#1072;.mp3" TargetMode="Externa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lex&amp;Olga\&#1056;&#1072;&#1073;&#1086;&#1095;&#1080;&#1081;%20&#1089;&#1090;&#1086;&#1083;\&#1050;&#1086;&#1087;&#1080;&#1103;%20&#1091;&#1088;&#1086;&#1082;%20&#1084;&#1091;&#1078;&#1077;&#1089;&#1090;&#1074;&#1072;\Movie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Surovit_kray.mp3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Vertol.mp3" TargetMode="Externa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posvesh.mp3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Kabul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ex&amp;Olga\&#1056;&#1072;&#1073;&#1086;&#1095;&#1080;&#1081;%20&#1089;&#1090;&#1086;&#1083;\&#1050;&#1086;&#1087;&#1080;&#1103;%20&#1091;&#1088;&#1086;&#1082;%20&#1084;&#1091;&#1078;&#1077;&#1089;&#1090;&#1074;&#1072;\&#1054;&#1083;&#1077;&#1075;%20&#1043;&#1072;&#1079;&#1084;&#1072;&#1085;&#1086;&#1074;%20-%20&#1054;&#1092;&#1080;&#1094;&#1077;&#1088;&#1099;.mp3" TargetMode="Externa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857580" cy="2877522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1"/>
                </a:solidFill>
              </a:rPr>
              <a:t>«Была  всегда почётна на Руси обязанность – отчизну защищать»</a:t>
            </a:r>
            <a:br>
              <a:rPr lang="ru-RU" sz="4400" dirty="0" smtClean="0">
                <a:solidFill>
                  <a:schemeClr val="accent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(и.И.Белотелов)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УРОК МУЖЕСТВА</a:t>
            </a:r>
            <a:endParaRPr lang="ru-RU" sz="3600" b="1" dirty="0"/>
          </a:p>
        </p:txBody>
      </p:sp>
      <p:pic>
        <p:nvPicPr>
          <p:cNvPr id="5" name="песня о советской арм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9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72188" cy="1011222"/>
          </a:xfrm>
        </p:spPr>
        <p:txBody>
          <a:bodyPr/>
          <a:lstStyle/>
          <a:p>
            <a:pPr algn="ctr"/>
            <a:r>
              <a:rPr lang="ru-RU" dirty="0" smtClean="0"/>
              <a:t>4 ноября 1612 года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14554"/>
            <a:ext cx="3143272" cy="4357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8604"/>
            <a:ext cx="2179335" cy="4357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714488"/>
            <a:ext cx="3952875" cy="25248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428992" y="5000636"/>
            <a:ext cx="5286412" cy="15716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Освобождение Москвы силами народного ополчения от польских интервентов.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Кузьма Минин и Дмитрий Пожарский</a:t>
            </a:r>
          </a:p>
          <a:p>
            <a:pPr algn="ctr"/>
            <a:r>
              <a:rPr lang="ru-RU" sz="2000" dirty="0" smtClean="0"/>
              <a:t>Конец Смуты.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5929354" cy="1071570"/>
          </a:xfrm>
        </p:spPr>
        <p:txBody>
          <a:bodyPr/>
          <a:lstStyle/>
          <a:p>
            <a:pPr algn="ctr"/>
            <a:r>
              <a:rPr lang="ru-RU" dirty="0" smtClean="0"/>
              <a:t>10 июля 1709 года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57562"/>
            <a:ext cx="4500594" cy="3220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8"/>
            <a:ext cx="3857652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1214422"/>
            <a:ext cx="4857752" cy="192882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Полтавская битва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Петр Первый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Победа русской армии над шведами</a:t>
            </a:r>
            <a:endParaRPr lang="ru-RU" sz="2000" dirty="0" smtClean="0"/>
          </a:p>
          <a:p>
            <a:pPr algn="ctr"/>
            <a:r>
              <a:rPr lang="ru-RU" i="1" dirty="0" smtClean="0"/>
              <a:t>«И грянул бой, Полтавский бой!..»</a:t>
            </a:r>
          </a:p>
          <a:p>
            <a:pPr algn="ctr"/>
            <a:r>
              <a:rPr lang="ru-RU" i="1" dirty="0" smtClean="0"/>
              <a:t>			А.С.Пушкин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857628"/>
            <a:ext cx="4975146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286412" cy="11429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августа 1714 года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3665898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571480"/>
            <a:ext cx="2347453" cy="25003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071546"/>
            <a:ext cx="2458669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4214818"/>
            <a:ext cx="3786182" cy="26431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Морское сражение Великой Северной войны 1700 - 1721 годов между русскими и шведскими флотами  у мыса Гангут в Балтийском море.</a:t>
            </a:r>
          </a:p>
          <a:p>
            <a:pPr algn="ctr"/>
            <a:r>
              <a:rPr lang="ru-RU" b="1" dirty="0" smtClean="0"/>
              <a:t>Первая в истории России морская победа русского флота.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186502" cy="9286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24 декабря 1790 года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000372"/>
            <a:ext cx="5940425" cy="34820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3214678" cy="385765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000496" y="1071546"/>
            <a:ext cx="4572032" cy="17859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Взятие турецкой крепости  Измаил русскими войсками под командованием Александра Васильевича  Суворова.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1000108"/>
            <a:ext cx="6072166" cy="192882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Бородинское сражение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1600" b="1" i="1" dirty="0" smtClean="0"/>
              <a:t>«Недаром помнит вся Россия про день Бородина!» </a:t>
            </a:r>
            <a:r>
              <a:rPr lang="ru-RU" sz="1600" dirty="0" smtClean="0"/>
              <a:t>				(М.Ю.Лермонтов «Бородино»)</a:t>
            </a:r>
          </a:p>
          <a:p>
            <a:r>
              <a:rPr lang="ru-RU" b="1" i="1" dirty="0" smtClean="0"/>
              <a:t>«</a:t>
            </a:r>
            <a:r>
              <a:rPr lang="ru-RU" sz="1600" b="1" i="1" dirty="0" smtClean="0"/>
              <a:t>Французское нашествие, как разъярённый зверь, получивший в своём разбеге смертельную рану, чувствовало свою гибель». </a:t>
            </a:r>
            <a:r>
              <a:rPr lang="ru-RU" sz="1600" dirty="0" smtClean="0"/>
              <a:t>(Л.Толстой «Война и мир»)</a:t>
            </a: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0"/>
            <a:ext cx="5786478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8 сентября 1812 года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6143668" cy="3500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714488"/>
            <a:ext cx="2857500" cy="3533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643702" y="5643578"/>
            <a:ext cx="2143140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Михаил Илларионович Кутузов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876"/>
            <a:ext cx="4524381" cy="307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829576" cy="10001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 декабря 1853 года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071546"/>
            <a:ext cx="4517818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1285860"/>
            <a:ext cx="3953795" cy="278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5214942" y="4071942"/>
            <a:ext cx="3929058" cy="27860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FFFF00"/>
                </a:solidFill>
              </a:rPr>
              <a:t>Синопское</a:t>
            </a:r>
            <a:r>
              <a:rPr lang="ru-RU" sz="2000" b="1" dirty="0" smtClean="0">
                <a:solidFill>
                  <a:srgbClr val="FFFF00"/>
                </a:solidFill>
              </a:rPr>
              <a:t> сражение</a:t>
            </a:r>
          </a:p>
          <a:p>
            <a:r>
              <a:rPr lang="ru-RU" dirty="0" smtClean="0"/>
              <a:t>(Крымская война, 1853 – 1856)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Разгром турецкого флота русской эскадрой под командованием адмирала </a:t>
            </a:r>
            <a:r>
              <a:rPr lang="ru-RU" sz="2000" b="1" dirty="0" smtClean="0">
                <a:solidFill>
                  <a:srgbClr val="FFFF00"/>
                </a:solidFill>
              </a:rPr>
              <a:t>Павла Степановича Нахимова.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54" cy="939784"/>
          </a:xfrm>
        </p:spPr>
        <p:txBody>
          <a:bodyPr/>
          <a:lstStyle/>
          <a:p>
            <a:pPr algn="ctr"/>
            <a:r>
              <a:rPr lang="ru-RU" dirty="0" smtClean="0"/>
              <a:t>9 февраля 1904 года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00042"/>
            <a:ext cx="145669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5143536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000372"/>
            <a:ext cx="3571868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4929198"/>
            <a:ext cx="5000660" cy="19288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 Русско-японская война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Крейсер русского флота «Варяг» и канонерская лодка «Кореец» </a:t>
            </a:r>
            <a:r>
              <a:rPr lang="ru-RU" dirty="0" smtClean="0"/>
              <a:t>вступили</a:t>
            </a:r>
          </a:p>
          <a:p>
            <a:pPr algn="ctr"/>
            <a:r>
              <a:rPr lang="ru-RU" dirty="0" smtClean="0"/>
              <a:t> в неравный бой против 6 японских крейсеров и 8 миноносцев </a:t>
            </a:r>
          </a:p>
          <a:p>
            <a:pPr algn="ctr"/>
            <a:r>
              <a:rPr lang="ru-RU" dirty="0" smtClean="0"/>
              <a:t>в районе бухты </a:t>
            </a:r>
            <a:r>
              <a:rPr lang="ru-RU" dirty="0" err="1" smtClean="0"/>
              <a:t>Чемульпо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15304" cy="8572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Сражение в бухте Чемульпо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1142984"/>
            <a:ext cx="4237547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248693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4071942"/>
            <a:ext cx="3350318" cy="2401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1285860"/>
            <a:ext cx="339698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варя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215074" y="3857628"/>
            <a:ext cx="2928926" cy="22145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C000"/>
                </a:solidFill>
              </a:rPr>
              <a:t>Тяжело повреждённый «Варяг» вернулся в гавань и, не имея возможности продолжать сражение, был затоплен собственной командой. Канонерская лодка «Кореец» была взорвана.)</a:t>
            </a:r>
            <a:endParaRPr lang="ru-RU" sz="1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3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15328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2</a:t>
            </a:r>
            <a:r>
              <a:rPr lang="en-US" b="1" dirty="0" smtClean="0">
                <a:solidFill>
                  <a:srgbClr val="FFC000"/>
                </a:solidFill>
              </a:rPr>
              <a:t>2</a:t>
            </a:r>
            <a:r>
              <a:rPr lang="ru-RU" b="1" dirty="0" smtClean="0">
                <a:solidFill>
                  <a:srgbClr val="FFC000"/>
                </a:solidFill>
              </a:rPr>
              <a:t> июня 1941 года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285992"/>
            <a:ext cx="5286412" cy="37147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Грянул год, пришёл черёд,</a:t>
            </a:r>
          </a:p>
          <a:p>
            <a:pPr>
              <a:buNone/>
            </a:pPr>
            <a:r>
              <a:rPr lang="ru-RU" dirty="0" smtClean="0"/>
              <a:t>Нынче мы в ответе</a:t>
            </a:r>
          </a:p>
          <a:p>
            <a:pPr>
              <a:buNone/>
            </a:pPr>
            <a:r>
              <a:rPr lang="ru-RU" dirty="0" smtClean="0"/>
              <a:t>За Россию, за народ</a:t>
            </a:r>
          </a:p>
          <a:p>
            <a:pPr>
              <a:buNone/>
            </a:pPr>
            <a:r>
              <a:rPr lang="ru-RU" dirty="0" smtClean="0"/>
              <a:t>И за всё на свете…</a:t>
            </a:r>
          </a:p>
          <a:p>
            <a:pPr algn="r">
              <a:buNone/>
            </a:pPr>
            <a:r>
              <a:rPr lang="ru-RU" sz="2800" i="1" dirty="0" smtClean="0"/>
              <a:t>А. Твардовский</a:t>
            </a:r>
            <a:endParaRPr lang="ru-RU" sz="2800" i="1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3102793" cy="416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ov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3813" y="1"/>
            <a:ext cx="9167813" cy="687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МОУ «СОШ № 3 села Алакуртти» Мурманской области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28662" y="1643050"/>
            <a:ext cx="2928958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Учитель русского языка и литературы Круглова Ольга Владимировна</a:t>
            </a:r>
          </a:p>
          <a:p>
            <a:endParaRPr lang="ru-RU" sz="2400" dirty="0" smtClean="0"/>
          </a:p>
          <a:p>
            <a:r>
              <a:rPr lang="ru-RU" sz="2400" dirty="0" smtClean="0"/>
              <a:t>Преподаватель-организатор ОБЖ Круглов Александр Геннадьевич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14290"/>
            <a:ext cx="6329378" cy="2071702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rgbClr val="FFC000"/>
                </a:solidFill>
              </a:rPr>
              <a:t>Бой идёт святой и правый.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Смертный бой не ради славы,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Ради жизни на земле.  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					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071810"/>
            <a:ext cx="4786346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4357718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5000636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</a:rPr>
              <a:t>А. Т. Твардовский </a:t>
            </a:r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</a:rPr>
              <a:t>Поэма «Василий Тёркин»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14620"/>
            <a:ext cx="4572032" cy="3006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28604"/>
            <a:ext cx="4819663" cy="3153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214686"/>
            <a:ext cx="4607639" cy="3385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74638"/>
            <a:ext cx="5857916" cy="23685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Богатырь не тот, что в сказке – </a:t>
            </a:r>
            <a:br>
              <a:rPr lang="ru-RU" sz="2800" b="1" dirty="0" smtClean="0"/>
            </a:br>
            <a:r>
              <a:rPr lang="ru-RU" sz="2800" b="1" dirty="0" smtClean="0"/>
              <a:t>Беззаботный великан,</a:t>
            </a:r>
            <a:br>
              <a:rPr lang="ru-RU" sz="2800" b="1" dirty="0" smtClean="0"/>
            </a:br>
            <a:r>
              <a:rPr lang="ru-RU" sz="2800" b="1" dirty="0" smtClean="0"/>
              <a:t>А в походной </a:t>
            </a:r>
            <a:r>
              <a:rPr lang="ru-RU" sz="2800" b="1" dirty="0" err="1" smtClean="0"/>
              <a:t>запояске</a:t>
            </a:r>
            <a:r>
              <a:rPr lang="ru-RU" sz="2800" b="1" dirty="0" smtClean="0"/>
              <a:t>,</a:t>
            </a:r>
            <a:br>
              <a:rPr lang="ru-RU" sz="2800" b="1" dirty="0" smtClean="0"/>
            </a:br>
            <a:r>
              <a:rPr lang="ru-RU" sz="2800" b="1" dirty="0" smtClean="0"/>
              <a:t>Человек простой закваски…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   </a:t>
            </a:r>
            <a:r>
              <a:rPr lang="ru-RU" sz="2800" b="1" i="1" dirty="0" smtClean="0"/>
              <a:t>А.Твардовский</a:t>
            </a:r>
            <a:endParaRPr lang="ru-RU" sz="2800" b="1" i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2286016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429000"/>
            <a:ext cx="4628506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357430"/>
            <a:ext cx="2571768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2768937" cy="36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571876"/>
            <a:ext cx="4572032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86314" cy="2000240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b="1" dirty="0" smtClean="0">
                <a:solidFill>
                  <a:srgbClr val="FFC000"/>
                </a:solidFill>
              </a:rPr>
              <a:t>9 мая 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1945 года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14290"/>
            <a:ext cx="2714644" cy="38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857488" y="285728"/>
            <a:ext cx="3286148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Салют и слава годовщине</a:t>
            </a:r>
          </a:p>
          <a:p>
            <a:r>
              <a:rPr lang="ru-RU" sz="1400" b="1" dirty="0" smtClean="0"/>
              <a:t>Навеки памятного дня.</a:t>
            </a:r>
          </a:p>
          <a:p>
            <a:r>
              <a:rPr lang="ru-RU" sz="1400" b="1" dirty="0" smtClean="0"/>
              <a:t>Салют победе, что в Берлине</a:t>
            </a:r>
          </a:p>
          <a:p>
            <a:r>
              <a:rPr lang="ru-RU" sz="1400" b="1" dirty="0" smtClean="0"/>
              <a:t> Огнём попрала мощь огня.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Салют её большим и малым</a:t>
            </a:r>
          </a:p>
          <a:p>
            <a:r>
              <a:rPr lang="ru-RU" sz="1400" b="1" dirty="0" smtClean="0"/>
              <a:t>Творцам, что шли путём одним,</a:t>
            </a:r>
          </a:p>
          <a:p>
            <a:r>
              <a:rPr lang="ru-RU" sz="1400" b="1" dirty="0" smtClean="0"/>
              <a:t>Её бойцам и генералам,</a:t>
            </a:r>
          </a:p>
          <a:p>
            <a:r>
              <a:rPr lang="ru-RU" sz="1400" b="1" dirty="0" smtClean="0"/>
              <a:t>Героям, павшим и живым –</a:t>
            </a:r>
          </a:p>
          <a:p>
            <a:r>
              <a:rPr lang="ru-RU" sz="1400" b="1" dirty="0" smtClean="0"/>
              <a:t>Салют!   </a:t>
            </a:r>
            <a:r>
              <a:rPr lang="ru-RU" sz="1400" i="1" dirty="0" smtClean="0"/>
              <a:t>(А.Твардовский)</a:t>
            </a:r>
            <a:endParaRPr lang="ru-RU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58180" cy="72547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FFC000"/>
                </a:solidFill>
              </a:rPr>
              <a:t>…Нам нужна одна ПОБЕДА!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4143404" cy="26845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03648">
            <a:off x="828255" y="1469508"/>
            <a:ext cx="4000528" cy="2495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857628"/>
            <a:ext cx="4000528" cy="2624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786314" y="1142984"/>
            <a:ext cx="4071966" cy="24288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Все в мире сущие народы,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Благословите светлый час!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Отгрохотали эти годы,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Что на земле застигли нас.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Ещё теплы стволы орудий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И кровь не всю впитал песок,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Но мир настал. Вздохните, люди,</a:t>
            </a:r>
          </a:p>
          <a:p>
            <a:pPr algn="r"/>
            <a:r>
              <a:rPr lang="ru-RU" sz="1600" b="1" dirty="0" smtClean="0">
                <a:solidFill>
                  <a:srgbClr val="FFFF00"/>
                </a:solidFill>
              </a:rPr>
              <a:t>Переступив войны порог…</a:t>
            </a:r>
          </a:p>
          <a:p>
            <a:pPr algn="r"/>
            <a:r>
              <a:rPr lang="ru-RU" sz="1400" i="1" dirty="0" smtClean="0"/>
              <a:t>	А.Твардовский</a:t>
            </a:r>
            <a:endParaRPr lang="ru-RU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25 декабря 1979 года – </a:t>
            </a:r>
            <a:br>
              <a:rPr lang="ru-RU" b="1" dirty="0" smtClean="0"/>
            </a:br>
            <a:r>
              <a:rPr lang="ru-RU" b="1" dirty="0" smtClean="0"/>
              <a:t>15 февраля 1989 года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6619888" cy="492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071810"/>
            <a:ext cx="278608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urovit_kr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14290"/>
            <a:ext cx="5929354" cy="192882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 надо только лишних слов </a:t>
            </a:r>
            <a:b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 долг, про мужество, про честь…	</a:t>
            </a: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	   </a:t>
            </a:r>
            <a:r>
              <a:rPr lang="en-US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					</a:t>
            </a:r>
            <a:r>
              <a:rPr lang="ru-RU" sz="27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И.И.Белотелов</a:t>
            </a:r>
            <a:endParaRPr lang="ru-RU" sz="27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3357562"/>
            <a:ext cx="478634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214554"/>
            <a:ext cx="497934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357694"/>
            <a:ext cx="3286148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Verto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71472" y="6357958"/>
            <a:ext cx="304800" cy="304800"/>
          </a:xfrm>
          <a:prstGeom prst="rect">
            <a:avLst/>
          </a:prstGeom>
        </p:spPr>
      </p:pic>
      <p:pic>
        <p:nvPicPr>
          <p:cNvPr id="10" name="Рисунок 9" descr="250px-Evstafiev-general-gromov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10" y="285728"/>
            <a:ext cx="1785950" cy="2607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14282" y="2714620"/>
            <a:ext cx="278608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Командующий </a:t>
            </a:r>
            <a:r>
              <a:rPr lang="ru-RU" sz="1600" b="1" smtClean="0"/>
              <a:t>40-ой Армией </a:t>
            </a:r>
            <a:r>
              <a:rPr lang="ru-RU" sz="1600" b="1" dirty="0" smtClean="0"/>
              <a:t>Б.В.Громов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858180" cy="21431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Аму-Дарья приветливо шумела,</a:t>
            </a:r>
            <a:br>
              <a:rPr lang="ru-RU" sz="2800" b="1" dirty="0" smtClean="0">
                <a:solidFill>
                  <a:srgbClr val="92D050"/>
                </a:solidFill>
              </a:rPr>
            </a:br>
            <a:r>
              <a:rPr lang="ru-RU" sz="2800" b="1" dirty="0" smtClean="0">
                <a:solidFill>
                  <a:srgbClr val="92D050"/>
                </a:solidFill>
              </a:rPr>
              <a:t>Когда он шёл устало по мосту,</a:t>
            </a:r>
            <a:br>
              <a:rPr lang="ru-RU" sz="2800" b="1" dirty="0" smtClean="0">
                <a:solidFill>
                  <a:srgbClr val="92D050"/>
                </a:solidFill>
              </a:rPr>
            </a:br>
            <a:r>
              <a:rPr lang="ru-RU" sz="2800" b="1" dirty="0" smtClean="0">
                <a:solidFill>
                  <a:srgbClr val="92D050"/>
                </a:solidFill>
              </a:rPr>
              <a:t>И вся страна с надеждою смотрела</a:t>
            </a:r>
            <a:br>
              <a:rPr lang="ru-RU" sz="2800" b="1" dirty="0" smtClean="0">
                <a:solidFill>
                  <a:srgbClr val="92D050"/>
                </a:solidFill>
              </a:rPr>
            </a:br>
            <a:r>
              <a:rPr lang="ru-RU" sz="2800" b="1" dirty="0" smtClean="0">
                <a:solidFill>
                  <a:srgbClr val="92D050"/>
                </a:solidFill>
              </a:rPr>
              <a:t>И верила в разумную Москву.</a:t>
            </a:r>
            <a:r>
              <a:rPr lang="ru-RU" sz="3600" b="1" dirty="0" smtClean="0">
                <a:solidFill>
                  <a:srgbClr val="92D050"/>
                </a:solidFill>
              </a:rPr>
              <a:t>						              </a:t>
            </a:r>
            <a:r>
              <a:rPr lang="ru-RU" sz="2800" b="1" i="1" dirty="0" smtClean="0">
                <a:solidFill>
                  <a:srgbClr val="92D050"/>
                </a:solidFill>
              </a:rPr>
              <a:t>И.И.Белотелов</a:t>
            </a:r>
            <a:endParaRPr lang="ru-RU" sz="2800" b="1" i="1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357562"/>
            <a:ext cx="4762500" cy="318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86057"/>
            <a:ext cx="4189776" cy="2936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071810"/>
            <a:ext cx="485778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42"/>
            <a:ext cx="4429124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osves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6143644"/>
            <a:ext cx="304800" cy="3048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857752" y="285728"/>
            <a:ext cx="3929090" cy="2286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	</a:t>
            </a:r>
            <a:r>
              <a:rPr lang="ru-RU" i="1" dirty="0" smtClean="0"/>
              <a:t>И.И.Белотелов</a:t>
            </a:r>
          </a:p>
          <a:p>
            <a:pPr algn="r"/>
            <a:endParaRPr lang="ru-RU" dirty="0" smtClean="0"/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…Войну мы никому не объявляли</a:t>
            </a: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И не стреляли первыми тогда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4000504"/>
            <a:ext cx="3500462" cy="18573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Была задача, мы и охраняли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Крупнейшие в </a:t>
            </a:r>
            <a:r>
              <a:rPr lang="ru-RU" sz="2000" b="1" dirty="0" err="1" smtClean="0">
                <a:solidFill>
                  <a:srgbClr val="FFFF00"/>
                </a:solidFill>
              </a:rPr>
              <a:t>Афгане</a:t>
            </a:r>
            <a:r>
              <a:rPr lang="ru-RU" sz="2000" b="1" dirty="0" smtClean="0">
                <a:solidFill>
                  <a:srgbClr val="FFFF00"/>
                </a:solidFill>
              </a:rPr>
              <a:t> города….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5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714752"/>
            <a:ext cx="4429156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85728"/>
            <a:ext cx="4583103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428868"/>
            <a:ext cx="4143404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Kabu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14282" y="285728"/>
            <a:ext cx="3857652" cy="17859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Колонна! Скорость увеличить!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Противник справа! К бою! К бою!</a:t>
            </a:r>
          </a:p>
          <a:p>
            <a:r>
              <a:rPr lang="ru-RU" sz="1600" b="1" i="1" dirty="0" smtClean="0">
                <a:solidFill>
                  <a:srgbClr val="FFFF00"/>
                </a:solidFill>
              </a:rPr>
              <a:t>		И.И.Белотелов</a:t>
            </a:r>
            <a:endParaRPr lang="ru-RU" sz="16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23 </a:t>
            </a:r>
            <a:r>
              <a:rPr lang="ru-RU" b="1" dirty="0" smtClean="0"/>
              <a:t>февраля 1918 года</a:t>
            </a:r>
            <a:endParaRPr lang="ru-RU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928934"/>
            <a:ext cx="5180266" cy="3543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330139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02748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43998" cy="642942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rgbClr val="FFC000"/>
                </a:solidFill>
              </a:rPr>
              <a:t>Прощай, Кабул! Прощай, Джелалабад!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			Прощай, непобеждённая страна! </a:t>
            </a:r>
            <a:r>
              <a:rPr lang="ru-RU" sz="3200" b="1" dirty="0" smtClean="0"/>
              <a:t>					           </a:t>
            </a:r>
            <a:r>
              <a:rPr lang="ru-RU" sz="2000" b="1" i="1" dirty="0" smtClean="0">
                <a:solidFill>
                  <a:srgbClr val="FFC000"/>
                </a:solidFill>
              </a:rPr>
              <a:t>И.И.Белотелов</a:t>
            </a:r>
            <a:r>
              <a:rPr lang="ru-RU" sz="2800" b="1" i="1" dirty="0" smtClean="0"/>
              <a:t> </a:t>
            </a:r>
            <a:endParaRPr lang="ru-RU" sz="2800" b="1" i="1" dirty="0"/>
          </a:p>
        </p:txBody>
      </p:sp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714620"/>
            <a:ext cx="5083169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6924700" cy="272573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Сила, мужество и честь –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Всё, достойное примера,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В этих смелых людях есть.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И зовут их – офицеры!</a:t>
            </a:r>
            <a:r>
              <a:rPr lang="ru-RU" sz="3600" b="1" dirty="0" smtClean="0">
                <a:solidFill>
                  <a:srgbClr val="FFC000"/>
                </a:solidFill>
              </a:rPr>
              <a:t/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				</a:t>
            </a:r>
            <a:r>
              <a:rPr lang="ru-RU" sz="2400" b="1" i="1" dirty="0" smtClean="0">
                <a:solidFill>
                  <a:srgbClr val="FFC000"/>
                </a:solidFill>
              </a:rPr>
              <a:t>И.И.Белотелов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714752"/>
            <a:ext cx="3947033" cy="29829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71744"/>
            <a:ext cx="3805727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285728"/>
            <a:ext cx="1345708" cy="207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143248"/>
            <a:ext cx="2561897" cy="33099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Олег Газманов - Офице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7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/>
          <a:lstStyle/>
          <a:p>
            <a:pPr algn="r"/>
            <a:r>
              <a:rPr lang="ru-RU" dirty="0" smtClean="0"/>
              <a:t>Белотелов Иван Иванович</a:t>
            </a:r>
            <a:endParaRPr lang="ru-RU" dirty="0"/>
          </a:p>
        </p:txBody>
      </p:sp>
      <p:pic>
        <p:nvPicPr>
          <p:cNvPr id="1026" name="Picture 2" descr="D:\Documents\поэзия Алакуртти\Белотелов И.И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3084463" cy="3970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3857620" y="3429000"/>
            <a:ext cx="4929222" cy="307183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Ветеран Вооружённых Сил России и Афганской войны, кавалер ордена Красной Звезды, самодеятельный поэт</a:t>
            </a: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(с. Алакуртти  Мурманская  область).</a:t>
            </a:r>
          </a:p>
          <a:p>
            <a:pPr algn="r"/>
            <a:r>
              <a:rPr lang="ru-RU" sz="2000" b="1" dirty="0" smtClean="0">
                <a:solidFill>
                  <a:srgbClr val="FFFF00"/>
                </a:solidFill>
              </a:rPr>
              <a:t>В 2008 году в Мурманске вышла книга стихов И.Белотелова «И вот луч солнца нас коснулся…»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643073"/>
            <a:ext cx="4393992" cy="585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285728"/>
            <a:ext cx="4643438" cy="30003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лечит и боль, и раны,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на месте не даст стоять.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Вспоминая войну в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Афгане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спасибо хочу сказать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Тем, кто ждал нас, любил и верил,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Принимал нас без рук, без ног,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Тем, кто с нами всю боль измерил,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мужчинам стать помог…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И.И.Белотелов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072494" cy="171451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C000"/>
                </a:solidFill>
              </a:rPr>
              <a:t>Россия, Русь – непобедима!</a:t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Так завещали наши деды…</a:t>
            </a:r>
            <a:r>
              <a:rPr lang="ru-RU" sz="3100" b="1" i="1" dirty="0" smtClean="0">
                <a:solidFill>
                  <a:srgbClr val="FFC000"/>
                </a:solidFill>
              </a:rPr>
              <a:t/>
            </a:r>
            <a:br>
              <a:rPr lang="ru-RU" sz="3100" b="1" i="1" dirty="0" smtClean="0">
                <a:solidFill>
                  <a:srgbClr val="FFC000"/>
                </a:solidFill>
              </a:rPr>
            </a:br>
            <a:r>
              <a:rPr lang="ru-RU" sz="3100" b="1" i="1" dirty="0" smtClean="0">
                <a:solidFill>
                  <a:srgbClr val="FFC000"/>
                </a:solidFill>
              </a:rPr>
              <a:t>		И.И.Белотелов</a:t>
            </a:r>
            <a:endParaRPr lang="ru-RU" sz="3100" b="1" i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286124"/>
            <a:ext cx="5143536" cy="2428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История не терпит суесловья,</a:t>
            </a:r>
          </a:p>
          <a:p>
            <a:pPr>
              <a:buNone/>
            </a:pPr>
            <a:r>
              <a:rPr lang="ru-RU" sz="2000" b="1" dirty="0" smtClean="0"/>
              <a:t>трудна её народная стезя.</a:t>
            </a:r>
          </a:p>
          <a:p>
            <a:pPr>
              <a:buNone/>
            </a:pPr>
            <a:r>
              <a:rPr lang="ru-RU" sz="2000" b="1" dirty="0" smtClean="0"/>
              <a:t>Её страницы, залитые кровью,</a:t>
            </a:r>
          </a:p>
          <a:p>
            <a:pPr>
              <a:buNone/>
            </a:pPr>
            <a:r>
              <a:rPr lang="ru-RU" sz="2000" b="1" dirty="0" smtClean="0"/>
              <a:t>нельзя любить бездумною любовью</a:t>
            </a:r>
          </a:p>
          <a:p>
            <a:pPr>
              <a:buNone/>
            </a:pPr>
            <a:r>
              <a:rPr lang="ru-RU" sz="2000" b="1" dirty="0" smtClean="0"/>
              <a:t>и не любить без памяти нельзя. </a:t>
            </a:r>
            <a:r>
              <a:rPr lang="ru-RU" sz="2400" b="1" dirty="0" smtClean="0"/>
              <a:t>			                  </a:t>
            </a:r>
            <a:r>
              <a:rPr lang="ru-RU" sz="1800" b="1" i="1" dirty="0" smtClean="0"/>
              <a:t>Я.Смеляков</a:t>
            </a:r>
            <a:endParaRPr lang="ru-RU" sz="1800" b="1" i="1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857364"/>
            <a:ext cx="3214710" cy="47863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7643866" cy="13684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Кто они, русские богатыри, </a:t>
            </a:r>
            <a:br>
              <a:rPr lang="ru-RU" sz="3600" b="1" dirty="0" smtClean="0"/>
            </a:br>
            <a:r>
              <a:rPr lang="ru-RU" sz="3600" b="1" dirty="0" smtClean="0"/>
              <a:t>во имя чего совершают подвиги </a:t>
            </a:r>
            <a:br>
              <a:rPr lang="ru-RU" sz="3600" b="1" dirty="0" smtClean="0"/>
            </a:br>
            <a:r>
              <a:rPr lang="ru-RU" sz="3600" b="1" dirty="0" smtClean="0"/>
              <a:t>и что защищают?</a:t>
            </a:r>
            <a:endParaRPr lang="ru-RU" sz="3600" b="1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357430"/>
            <a:ext cx="3214710" cy="400052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71678"/>
            <a:ext cx="3429024" cy="407196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85728"/>
            <a:ext cx="8643998" cy="115409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	</a:t>
            </a:r>
            <a:r>
              <a:rPr lang="ru-RU" sz="3600" b="1" dirty="0" smtClean="0">
                <a:solidFill>
                  <a:srgbClr val="FFC000"/>
                </a:solidFill>
              </a:rPr>
              <a:t>Не зря написаны былины</a:t>
            </a:r>
            <a:br>
              <a:rPr lang="ru-RU" sz="36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	Про русский богатырский дух…</a:t>
            </a:r>
            <a:r>
              <a:rPr lang="ru-RU" sz="4000" b="1" dirty="0" smtClean="0">
                <a:solidFill>
                  <a:srgbClr val="FFC000"/>
                </a:solidFill>
              </a:rPr>
              <a:t/>
            </a:r>
            <a:br>
              <a:rPr lang="ru-RU" sz="4000" b="1" dirty="0" smtClean="0">
                <a:solidFill>
                  <a:srgbClr val="FFC000"/>
                </a:solidFill>
              </a:rPr>
            </a:br>
            <a:r>
              <a:rPr lang="ru-RU" sz="3600" b="1" dirty="0" smtClean="0">
                <a:solidFill>
                  <a:srgbClr val="FFC000"/>
                </a:solidFill>
              </a:rPr>
              <a:t>					</a:t>
            </a:r>
            <a:r>
              <a:rPr lang="ru-RU" sz="2800" b="1" i="1" dirty="0" smtClean="0">
                <a:solidFill>
                  <a:srgbClr val="FFC000"/>
                </a:solidFill>
              </a:rPr>
              <a:t>И.И.Белотелов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57364"/>
            <a:ext cx="6786610" cy="4500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571876"/>
            <a:ext cx="471490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5614998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 апреля 1242 года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428736"/>
            <a:ext cx="328614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2214578" cy="468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43636" y="285728"/>
            <a:ext cx="3000364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Ледовое побоище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Александр Невский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000" dirty="0" smtClean="0"/>
              <a:t>Победа, одержанная новгородцами на льду Чудского озера над рыцарями Левонского ордена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868346"/>
          </a:xfrm>
        </p:spPr>
        <p:txBody>
          <a:bodyPr/>
          <a:lstStyle/>
          <a:p>
            <a:pPr algn="ctr"/>
            <a:r>
              <a:rPr lang="ru-RU" dirty="0" smtClean="0"/>
              <a:t>21 сентября 1380 года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143248"/>
            <a:ext cx="3143272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428736"/>
            <a:ext cx="294148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285860"/>
            <a:ext cx="2786082" cy="286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4429132"/>
            <a:ext cx="2714612" cy="24288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Разгромлено  войско монголо-татарского хана Мамая.</a:t>
            </a:r>
          </a:p>
          <a:p>
            <a:pPr algn="ctr"/>
            <a:r>
              <a:rPr lang="ru-RU" dirty="0" smtClean="0"/>
              <a:t>Битва способствовала укреплению русского единого государства.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16" y="1785926"/>
            <a:ext cx="2500330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72198" y="5429264"/>
            <a:ext cx="2714644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Князь Дмитрий Донской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185736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Куликовская битва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/>
          <a:lstStyle/>
          <a:p>
            <a:pPr algn="ctr"/>
            <a:r>
              <a:rPr lang="ru-RU" dirty="0" smtClean="0"/>
              <a:t>21 сентября 1380 года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7000924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500166" y="5429264"/>
            <a:ext cx="6286544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</a:schemeClr>
                </a:solidFill>
              </a:rPr>
              <a:t>Поединок перед битвой русского воина-инока </a:t>
            </a:r>
            <a:r>
              <a:rPr lang="ru-RU" b="1" dirty="0" err="1" smtClean="0">
                <a:solidFill>
                  <a:schemeClr val="tx1">
                    <a:lumMod val="95000"/>
                  </a:schemeClr>
                </a:solidFill>
              </a:rPr>
              <a:t>Пересвета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</a:rPr>
              <a:t> и монгольского богатыря </a:t>
            </a:r>
            <a:r>
              <a:rPr lang="ru-RU" b="1" dirty="0" err="1" smtClean="0">
                <a:solidFill>
                  <a:schemeClr val="tx1">
                    <a:lumMod val="95000"/>
                  </a:schemeClr>
                </a:solidFill>
              </a:rPr>
              <a:t>Челубея</a:t>
            </a:r>
            <a:r>
              <a:rPr lang="ru-RU" b="1" dirty="0" smtClean="0">
                <a:solidFill>
                  <a:srgbClr val="92D050"/>
                </a:solidFill>
              </a:rPr>
              <a:t>.</a:t>
            </a:r>
            <a:endParaRPr lang="ru-RU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хничес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2026</TotalTime>
  <Words>651</Words>
  <Application>Microsoft Office PowerPoint</Application>
  <PresentationFormat>Экран (4:3)</PresentationFormat>
  <Paragraphs>121</Paragraphs>
  <Slides>33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Техническая</vt:lpstr>
      <vt:lpstr>«Была  всегда почётна на Руси обязанность – отчизну защищать» (и.И.Белотелов)</vt:lpstr>
      <vt:lpstr>МОУ «СОШ № 3 села Алакуртти» Мурманской области</vt:lpstr>
      <vt:lpstr>23 февраля 1918 года</vt:lpstr>
      <vt:lpstr>Россия, Русь – непобедима! Так завещали наши деды…   И.И.Белотелов</vt:lpstr>
      <vt:lpstr>Кто они, русские богатыри,  во имя чего совершают подвиги  и что защищают?</vt:lpstr>
      <vt:lpstr> Не зря написаны былины  Про русский богатырский дух…      И.И.Белотелов</vt:lpstr>
      <vt:lpstr>5 апреля 1242 года</vt:lpstr>
      <vt:lpstr>21 сентября 1380 года</vt:lpstr>
      <vt:lpstr>21 сентября 1380 года</vt:lpstr>
      <vt:lpstr>4 ноября 1612 года</vt:lpstr>
      <vt:lpstr>10 июля 1709 года</vt:lpstr>
      <vt:lpstr>9 августа 1714 года</vt:lpstr>
      <vt:lpstr>24 декабря 1790 года</vt:lpstr>
      <vt:lpstr>8 сентября 1812 года</vt:lpstr>
      <vt:lpstr>1 декабря 1853 года</vt:lpstr>
      <vt:lpstr>9 февраля 1904 года</vt:lpstr>
      <vt:lpstr>Сражение в бухте Чемульпо</vt:lpstr>
      <vt:lpstr>22 июня 1941 года</vt:lpstr>
      <vt:lpstr>Слайд 19</vt:lpstr>
      <vt:lpstr>Бой идёт святой и правый. Смертный бой не ради славы, Ради жизни на земле.        </vt:lpstr>
      <vt:lpstr>Слайд 21</vt:lpstr>
      <vt:lpstr>Богатырь не тот, что в сказке –  Беззаботный великан, А в походной запояске, Человек простой закваски…        А.Твардовский</vt:lpstr>
      <vt:lpstr>  9 мая  1945 года</vt:lpstr>
      <vt:lpstr>…Нам нужна одна ПОБЕДА!</vt:lpstr>
      <vt:lpstr>25 декабря 1979 года –  15 февраля 1989 года</vt:lpstr>
      <vt:lpstr>Не надо только лишних слов  Про долг, про мужество, про честь…          И.И.Белотелов</vt:lpstr>
      <vt:lpstr>Аму-Дарья приветливо шумела, Когда он шёл устало по мосту, И вся страна с надеждою смотрела И верила в разумную Москву.                    И.И.Белотелов</vt:lpstr>
      <vt:lpstr>Слайд 28</vt:lpstr>
      <vt:lpstr>Слайд 29</vt:lpstr>
      <vt:lpstr>Прощай, Кабул! Прощай, Джелалабад!    Прощай, непобеждённая страна!                 И.И.Белотелов </vt:lpstr>
      <vt:lpstr>Сила, мужество и честь – Всё, достойное примера, В этих смелых людях есть. И зовут их – офицеры!     И.И.Белотелов</vt:lpstr>
      <vt:lpstr>Белотелов Иван Иванович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«Была  всегда почетна на руси обязанность – отчизну защищать»</dc:title>
  <dc:creator>*</dc:creator>
  <cp:lastModifiedBy>Alex&amp;Olga</cp:lastModifiedBy>
  <cp:revision>93</cp:revision>
  <dcterms:created xsi:type="dcterms:W3CDTF">2008-02-24T09:10:51Z</dcterms:created>
  <dcterms:modified xsi:type="dcterms:W3CDTF">2008-12-17T20:48:16Z</dcterms:modified>
</cp:coreProperties>
</file>